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  <p:sldId id="266" r:id="rId12"/>
    <p:sldId id="268" r:id="rId13"/>
    <p:sldId id="267" r:id="rId14"/>
    <p:sldId id="269" r:id="rId15"/>
    <p:sldId id="270" r:id="rId16"/>
    <p:sldId id="271" r:id="rId17"/>
    <p:sldId id="274" r:id="rId18"/>
    <p:sldId id="275" r:id="rId19"/>
    <p:sldId id="273" r:id="rId20"/>
    <p:sldId id="272" r:id="rId21"/>
    <p:sldId id="276" r:id="rId22"/>
    <p:sldId id="278" r:id="rId23"/>
    <p:sldId id="277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78" d="100"/>
          <a:sy n="78" d="100"/>
        </p:scale>
        <p:origin x="152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26472-47B0-484D-825B-B15A989B3F7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325-32C6-4E3C-AB7C-FFE72ADDD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48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26472-47B0-484D-825B-B15A989B3F7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325-32C6-4E3C-AB7C-FFE72ADDD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859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26472-47B0-484D-825B-B15A989B3F7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325-32C6-4E3C-AB7C-FFE72ADDD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878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26472-47B0-484D-825B-B15A989B3F7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325-32C6-4E3C-AB7C-FFE72ADDD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769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26472-47B0-484D-825B-B15A989B3F7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325-32C6-4E3C-AB7C-FFE72ADDD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928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26472-47B0-484D-825B-B15A989B3F7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325-32C6-4E3C-AB7C-FFE72ADDD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563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26472-47B0-484D-825B-B15A989B3F7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325-32C6-4E3C-AB7C-FFE72ADDD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199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26472-47B0-484D-825B-B15A989B3F7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325-32C6-4E3C-AB7C-FFE72ADDD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671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26472-47B0-484D-825B-B15A989B3F7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325-32C6-4E3C-AB7C-FFE72ADDD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020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26472-47B0-484D-825B-B15A989B3F7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325-32C6-4E3C-AB7C-FFE72ADDD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919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26472-47B0-484D-825B-B15A989B3F7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50325-32C6-4E3C-AB7C-FFE72ADDD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456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26472-47B0-484D-825B-B15A989B3F7F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50325-32C6-4E3C-AB7C-FFE72ADDD1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10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39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437112"/>
            <a:ext cx="7416824" cy="1872208"/>
          </a:xfrm>
        </p:spPr>
        <p:txBody>
          <a:bodyPr>
            <a:normAutofit/>
          </a:bodyPr>
          <a:lstStyle/>
          <a:p>
            <a:br>
              <a:rPr lang="ru-RU" sz="1050" dirty="0">
                <a:solidFill>
                  <a:srgbClr val="FFFF00"/>
                </a:solidFill>
              </a:rPr>
            </a:br>
            <a:endParaRPr lang="ru-RU" sz="105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dinamichnye-rebyata-gt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51054" y="313478"/>
            <a:ext cx="235202" cy="23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826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Прыжок в длину с места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4304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Поднимание туловища из положения лежа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600200"/>
            <a:ext cx="5112568" cy="4525963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4795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/>
              <a:t>Победители и призеры в командном и личном первенствах были награждены грамотами.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>
        <p:nvSpPr>
          <p:cNvPr id="5" name="5-конечная звезда 4"/>
          <p:cNvSpPr/>
          <p:nvPr/>
        </p:nvSpPr>
        <p:spPr>
          <a:xfrm>
            <a:off x="533666" y="1860235"/>
            <a:ext cx="529208" cy="5760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6" name="5-конечная звезда 5"/>
          <p:cNvSpPr/>
          <p:nvPr/>
        </p:nvSpPr>
        <p:spPr>
          <a:xfrm>
            <a:off x="5940152" y="6134275"/>
            <a:ext cx="529208" cy="5760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7" name="5-конечная звезда 6"/>
          <p:cNvSpPr/>
          <p:nvPr/>
        </p:nvSpPr>
        <p:spPr>
          <a:xfrm>
            <a:off x="269062" y="590053"/>
            <a:ext cx="529208" cy="5760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8" name="5-конечная звезда 7"/>
          <p:cNvSpPr/>
          <p:nvPr/>
        </p:nvSpPr>
        <p:spPr>
          <a:xfrm>
            <a:off x="4788024" y="6233556"/>
            <a:ext cx="529208" cy="5760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9" name="5-конечная звезда 8"/>
          <p:cNvSpPr/>
          <p:nvPr/>
        </p:nvSpPr>
        <p:spPr>
          <a:xfrm>
            <a:off x="341483" y="5301208"/>
            <a:ext cx="529208" cy="5760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8316416" y="4841186"/>
            <a:ext cx="529208" cy="5760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>
            <a:off x="7308304" y="6281936"/>
            <a:ext cx="529208" cy="5760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8051812" y="2933888"/>
            <a:ext cx="529208" cy="5760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>
            <a:off x="968945" y="6165304"/>
            <a:ext cx="529208" cy="5760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3419872" y="6281936"/>
            <a:ext cx="529208" cy="5760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15" name="5-конечная звезда 14"/>
          <p:cNvSpPr/>
          <p:nvPr/>
        </p:nvSpPr>
        <p:spPr>
          <a:xfrm>
            <a:off x="880202" y="4221088"/>
            <a:ext cx="529208" cy="5760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16" name="5-конечная звезда 15"/>
          <p:cNvSpPr/>
          <p:nvPr/>
        </p:nvSpPr>
        <p:spPr>
          <a:xfrm>
            <a:off x="2392829" y="6233556"/>
            <a:ext cx="529208" cy="5760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17" name="5-конечная звезда 16"/>
          <p:cNvSpPr/>
          <p:nvPr/>
        </p:nvSpPr>
        <p:spPr>
          <a:xfrm>
            <a:off x="8008181" y="3817640"/>
            <a:ext cx="529208" cy="5760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18" name="5-конечная звезда 17"/>
          <p:cNvSpPr/>
          <p:nvPr/>
        </p:nvSpPr>
        <p:spPr>
          <a:xfrm>
            <a:off x="439737" y="2953544"/>
            <a:ext cx="529208" cy="5760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19" name="5-конечная звезда 18"/>
          <p:cNvSpPr/>
          <p:nvPr/>
        </p:nvSpPr>
        <p:spPr>
          <a:xfrm>
            <a:off x="8008181" y="1988840"/>
            <a:ext cx="529208" cy="5760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20" name="5-конечная звезда 19"/>
          <p:cNvSpPr/>
          <p:nvPr/>
        </p:nvSpPr>
        <p:spPr>
          <a:xfrm>
            <a:off x="8058512" y="5800138"/>
            <a:ext cx="529208" cy="5760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21" name="5-конечная звезда 20"/>
          <p:cNvSpPr/>
          <p:nvPr/>
        </p:nvSpPr>
        <p:spPr>
          <a:xfrm>
            <a:off x="8323116" y="831550"/>
            <a:ext cx="529208" cy="5760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039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2520280"/>
          </a:xfrm>
        </p:spPr>
        <p:txBody>
          <a:bodyPr>
            <a:noAutofit/>
          </a:bodyPr>
          <a:lstStyle/>
          <a:p>
            <a:pPr marL="0" indent="0"/>
            <a:r>
              <a:rPr lang="ru-RU" sz="2800" b="1" dirty="0"/>
              <a:t>Такие фестивали в школе проходят ежегодно.</a:t>
            </a:r>
            <a:br>
              <a:rPr lang="ru-RU" sz="2800" b="1" dirty="0"/>
            </a:br>
            <a:r>
              <a:rPr lang="ru-RU" sz="2800" b="1" dirty="0"/>
              <a:t> Учащиеся всей школы на протяжении учебного года выполняют нормативы ГТО.  </a:t>
            </a:r>
            <a:br>
              <a:rPr lang="ru-RU" sz="2800" b="1" dirty="0"/>
            </a:br>
            <a:r>
              <a:rPr lang="ru-RU" sz="2800" b="1" dirty="0"/>
              <a:t>По итогам прошлого года все ребята получили различные знаки ГТО.</a:t>
            </a:r>
            <a:br>
              <a:rPr lang="ru-RU" sz="3200" b="1" dirty="0"/>
            </a:b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089" y="2986499"/>
            <a:ext cx="5625857" cy="3538845"/>
          </a:xfrm>
        </p:spPr>
      </p:pic>
      <p:sp>
        <p:nvSpPr>
          <p:cNvPr id="7" name="4-конечная звезда 6"/>
          <p:cNvSpPr/>
          <p:nvPr/>
        </p:nvSpPr>
        <p:spPr>
          <a:xfrm>
            <a:off x="8316934" y="3391672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4-конечная звезда 8"/>
          <p:cNvSpPr/>
          <p:nvPr/>
        </p:nvSpPr>
        <p:spPr>
          <a:xfrm>
            <a:off x="7587421" y="4340775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8470776" y="4588340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741512" y="5373216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7236296" y="6236502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5436096" y="5948470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4260540" y="6281936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7560473" y="2786038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4-конечная звезда 15"/>
          <p:cNvSpPr/>
          <p:nvPr/>
        </p:nvSpPr>
        <p:spPr>
          <a:xfrm>
            <a:off x="306065" y="2659031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4-конечная звезда 16"/>
          <p:cNvSpPr/>
          <p:nvPr/>
        </p:nvSpPr>
        <p:spPr>
          <a:xfrm>
            <a:off x="339785" y="3715288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4-конечная звезда 17"/>
          <p:cNvSpPr/>
          <p:nvPr/>
        </p:nvSpPr>
        <p:spPr>
          <a:xfrm>
            <a:off x="676397" y="5517232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4-конечная звезда 18"/>
          <p:cNvSpPr/>
          <p:nvPr/>
        </p:nvSpPr>
        <p:spPr>
          <a:xfrm>
            <a:off x="303017" y="4588340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4-конечная звезда 19"/>
          <p:cNvSpPr/>
          <p:nvPr/>
        </p:nvSpPr>
        <p:spPr>
          <a:xfrm>
            <a:off x="1097137" y="5949280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4-конечная звезда 20"/>
          <p:cNvSpPr/>
          <p:nvPr/>
        </p:nvSpPr>
        <p:spPr>
          <a:xfrm>
            <a:off x="8233697" y="2035127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4-конечная звезда 21"/>
          <p:cNvSpPr/>
          <p:nvPr/>
        </p:nvSpPr>
        <p:spPr>
          <a:xfrm>
            <a:off x="1420105" y="2330186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4-конечная звезда 22"/>
          <p:cNvSpPr/>
          <p:nvPr/>
        </p:nvSpPr>
        <p:spPr>
          <a:xfrm>
            <a:off x="333662" y="1412776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4-конечная звезда 23"/>
          <p:cNvSpPr/>
          <p:nvPr/>
        </p:nvSpPr>
        <p:spPr>
          <a:xfrm>
            <a:off x="1542931" y="3720480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4-конечная звезда 24"/>
          <p:cNvSpPr/>
          <p:nvPr/>
        </p:nvSpPr>
        <p:spPr>
          <a:xfrm rot="20401458">
            <a:off x="1420105" y="4974038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4-конечная звезда 25"/>
          <p:cNvSpPr/>
          <p:nvPr/>
        </p:nvSpPr>
        <p:spPr>
          <a:xfrm>
            <a:off x="6372200" y="2370999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4-конечная звезда 26"/>
          <p:cNvSpPr/>
          <p:nvPr/>
        </p:nvSpPr>
        <p:spPr>
          <a:xfrm>
            <a:off x="1879543" y="2886574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4-конечная звезда 27"/>
          <p:cNvSpPr/>
          <p:nvPr/>
        </p:nvSpPr>
        <p:spPr>
          <a:xfrm>
            <a:off x="3923928" y="2598542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4-конечная звезда 28"/>
          <p:cNvSpPr/>
          <p:nvPr/>
        </p:nvSpPr>
        <p:spPr>
          <a:xfrm>
            <a:off x="5004048" y="2498006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4-конечная звезда 29"/>
          <p:cNvSpPr/>
          <p:nvPr/>
        </p:nvSpPr>
        <p:spPr>
          <a:xfrm>
            <a:off x="2915816" y="2598542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4-конечная звезда 30"/>
          <p:cNvSpPr/>
          <p:nvPr/>
        </p:nvSpPr>
        <p:spPr>
          <a:xfrm>
            <a:off x="2915816" y="5811219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4-конечная звезда 31"/>
          <p:cNvSpPr/>
          <p:nvPr/>
        </p:nvSpPr>
        <p:spPr>
          <a:xfrm>
            <a:off x="2000131" y="5661248"/>
            <a:ext cx="673224" cy="576064"/>
          </a:xfrm>
          <a:prstGeom prst="star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195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 таких соревнованиях также принимают участие и дети с ОВЗ.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916832"/>
            <a:ext cx="6034617" cy="4209331"/>
          </a:xfrm>
        </p:spPr>
      </p:pic>
    </p:spTree>
    <p:extLst>
      <p:ext uri="{BB962C8B-B14F-4D97-AF65-F5344CB8AC3E}">
        <p14:creationId xmlns:p14="http://schemas.microsoft.com/office/powerpoint/2010/main" val="1812201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3448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4104456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4000" dirty="0">
                <a:latin typeface="Arial Black" panose="020B0A04020102020204" pitchFamily="34" charset="0"/>
              </a:rPr>
              <a:t>Не всем ребятам удалось показать хорошие результаты, но все старались, упорно тренировались, и надеемся, в следующий раз у всех все получится, дети получили хороший опыт работы в команде, испытав свои силы! </a:t>
            </a:r>
          </a:p>
        </p:txBody>
      </p:sp>
      <p:pic>
        <p:nvPicPr>
          <p:cNvPr id="1026" name="Picture 2" descr="C:\Users\VLAD\Desktop\гннр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149080"/>
            <a:ext cx="835292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606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Посмотрите сколько нас!!!!!!!!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4005064"/>
            <a:ext cx="4608512" cy="244827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80728"/>
            <a:ext cx="4248472" cy="27363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32040" y="1484784"/>
            <a:ext cx="3024336" cy="64633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>
                <a:latin typeface="Franklin Gothic Medium Cond" panose="020B0606030402020204" pitchFamily="34" charset="0"/>
              </a:rPr>
              <a:t>Первый класс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520" y="5046348"/>
            <a:ext cx="345638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Franklin Gothic Demi Cond" panose="020B0706030402020204" pitchFamily="34" charset="0"/>
                <a:cs typeface="Calibri" panose="020F0502020204030204" pitchFamily="34" charset="0"/>
              </a:rPr>
              <a:t>Четвертый класс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0104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МЫ - ЗВЕЗДНЫЕ!!!!!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0728"/>
            <a:ext cx="4104455" cy="363640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636912"/>
            <a:ext cx="3960440" cy="3960440"/>
          </a:xfrm>
          <a:prstGeom prst="rect">
            <a:avLst/>
          </a:prstGeom>
        </p:spPr>
      </p:pic>
      <p:pic>
        <p:nvPicPr>
          <p:cNvPr id="7170" name="Picture 2" descr="C:\Users\VLAD\Desktop\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5625">
            <a:off x="1187624" y="4797152"/>
            <a:ext cx="2414042" cy="162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VLAD\Desktop\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5625">
            <a:off x="6181699" y="597095"/>
            <a:ext cx="2414042" cy="162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54754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МЫ- ЛУЧШИЕ!!!!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 descr="C:\Users\VLAD\Desktop\конкурс\IMG_3485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04029">
            <a:off x="418259" y="1557095"/>
            <a:ext cx="3960440" cy="2944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VLAD\Desktop\конкурс\IMG_348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2788">
            <a:off x="4572937" y="3267397"/>
            <a:ext cx="4113832" cy="3045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196752"/>
            <a:ext cx="2762250" cy="1657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95" y="5200650"/>
            <a:ext cx="2762250" cy="16573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1206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МЫ- КРЕАТИВНЫЕ!!!!!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C:\Users\VLAD\Desktop\конкурс\IMG_3498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95356"/>
            <a:ext cx="4680520" cy="2696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VLAD\Desktop\конкурс\IMG_348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355" y="3691732"/>
            <a:ext cx="4212486" cy="3016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196752"/>
            <a:ext cx="2790825" cy="1638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293096"/>
            <a:ext cx="2790825" cy="1638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4066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6600" dirty="0">
                <a:solidFill>
                  <a:srgbClr val="C00000"/>
                </a:solidFill>
                <a:latin typeface="Arial Black" panose="020B0A04020102020204" pitchFamily="34" charset="0"/>
              </a:rPr>
              <a:t>«ДЕНЬ ГТО»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/>
              <a:t> В рамках проведения Фестиваля Всероссийского физкультурно-спортивного комплекса «Готов к труду и обороне» (ГТО)</a:t>
            </a:r>
            <a:endParaRPr lang="ru-RU" dirty="0"/>
          </a:p>
          <a:p>
            <a:pPr marL="0" indent="0" algn="ctr">
              <a:buNone/>
            </a:pPr>
            <a:r>
              <a:rPr lang="ru-RU" b="1" dirty="0"/>
              <a:t> среди  учащихся </a:t>
            </a:r>
            <a:r>
              <a:rPr lang="en-US" b="1" dirty="0"/>
              <a:t>I</a:t>
            </a:r>
            <a:r>
              <a:rPr lang="ru-RU" b="1" dirty="0"/>
              <a:t>-</a:t>
            </a:r>
            <a:r>
              <a:rPr lang="en-US" b="1" dirty="0"/>
              <a:t>II</a:t>
            </a:r>
            <a:r>
              <a:rPr lang="ru-RU" b="1" dirty="0"/>
              <a:t> ступени (6-10 лет)  в МАОУ «СОШ№16» г. Альметьевск прошел «День ГТО»</a:t>
            </a:r>
            <a:endParaRPr lang="ru-RU" dirty="0"/>
          </a:p>
          <a:p>
            <a:pPr marL="0" indent="0" algn="ctr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6892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МЫ -ПОБЕДИТЕЛИ!!!!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C:\Users\VLAD\Desktop\конкурс\IMG-20210304-WA0010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53947">
            <a:off x="237854" y="1327108"/>
            <a:ext cx="4176463" cy="266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VLAD\Desktop\конкурс\IMG_225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6797">
            <a:off x="4464802" y="3686512"/>
            <a:ext cx="4142259" cy="2700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95046"/>
            <a:ext cx="1514475" cy="28019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81479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МЫ - СОЛНЕЧНЫЕ!!!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C:\Users\VLAD\Desktop\конкурс\IMG_3492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4104456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VLAD\Desktop\конкурс\PHOTO-2022-02-17-12-34-5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45024"/>
            <a:ext cx="4207793" cy="2729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C:\Users\VLAD\Desktop\с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435" y="4149081"/>
            <a:ext cx="223224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VLAD\Desktop\Без назг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12" y="908720"/>
            <a:ext cx="190500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61842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582" y="54868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И ЗИМОЙ И ЛЕТОМ!!!!</a:t>
            </a:r>
            <a:br>
              <a:rPr lang="ru-RU" dirty="0"/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Объект 4" descr="C:\Users\VLAD\Desktop\конкурс\IMG_3167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86533" y="373707"/>
            <a:ext cx="2818407" cy="403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VLAD\Downloads\IMG_094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933056"/>
            <a:ext cx="4371975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483" y="1268760"/>
            <a:ext cx="2466975" cy="18478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7" y="4352925"/>
            <a:ext cx="2466975" cy="18478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3916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МЫ ПОБЕДИТЕЛИ!!!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C:\Users\VLAD\Downloads\c9e29cf5-c556-489b-8ff0-b66be4aa5c96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980728"/>
            <a:ext cx="5760640" cy="36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581128"/>
            <a:ext cx="5760639" cy="2016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5813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b="1" dirty="0">
                <a:solidFill>
                  <a:srgbClr val="FF0000"/>
                </a:solidFill>
              </a:rPr>
              <a:t> «Занимайтесь спортом,</a:t>
            </a:r>
          </a:p>
          <a:p>
            <a:pPr marL="0" indent="0" algn="ctr">
              <a:buNone/>
            </a:pPr>
            <a:r>
              <a:rPr lang="ru-RU" sz="5400" b="1" dirty="0">
                <a:solidFill>
                  <a:srgbClr val="FF0000"/>
                </a:solidFill>
              </a:rPr>
              <a:t> сдавайте нормы ГТО,</a:t>
            </a:r>
          </a:p>
          <a:p>
            <a:pPr marL="0" indent="0" algn="ctr">
              <a:buNone/>
            </a:pPr>
            <a:r>
              <a:rPr lang="ru-RU" sz="5400" b="1" dirty="0">
                <a:solidFill>
                  <a:srgbClr val="FF0000"/>
                </a:solidFill>
              </a:rPr>
              <a:t> и пусть физкультура </a:t>
            </a:r>
          </a:p>
          <a:p>
            <a:pPr marL="0" indent="0" algn="ctr">
              <a:buNone/>
            </a:pPr>
            <a:r>
              <a:rPr lang="ru-RU" sz="5400" b="1" dirty="0">
                <a:solidFill>
                  <a:srgbClr val="FF0000"/>
                </a:solidFill>
              </a:rPr>
              <a:t>и спорт станут для всех нормой жизни!»</a:t>
            </a:r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1608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39945" cy="6858000"/>
          </a:xfrm>
        </p:spPr>
      </p:pic>
    </p:spTree>
    <p:extLst>
      <p:ext uri="{BB962C8B-B14F-4D97-AF65-F5344CB8AC3E}">
        <p14:creationId xmlns:p14="http://schemas.microsoft.com/office/powerpoint/2010/main" val="2421215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536145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         </a:t>
            </a:r>
            <a:r>
              <a:rPr lang="ru-RU" b="1" dirty="0"/>
              <a:t>4 февраля 2022 года в спортивном зале МАОУ «СОШ№16»  г. Альметьевск стартовал Фестиваль Всероссийского физкультурно-спортивного комплекса «Готов к труду и обороне» (ГТО)- 2022.</a:t>
            </a:r>
          </a:p>
          <a:p>
            <a:pPr marL="0" indent="0">
              <a:buNone/>
            </a:pPr>
            <a:r>
              <a:rPr lang="ru-RU" b="1" dirty="0"/>
              <a:t>       Фестиваль был организован и проведен  учителями физической культуры МАОУ «СОШ№16».Судейская бригада в составе 4 человек обслуживала соревнования.</a:t>
            </a:r>
          </a:p>
          <a:p>
            <a:pPr marL="0" indent="0">
              <a:buNone/>
            </a:pPr>
            <a:r>
              <a:rPr lang="ru-RU" b="1" dirty="0"/>
              <a:t>        С приветственным словом к гостям и участникам Фестиваля обратилась главный судья соревнований </a:t>
            </a:r>
            <a:r>
              <a:rPr lang="ru-RU" b="1" dirty="0" err="1"/>
              <a:t>Тихановская</a:t>
            </a:r>
            <a:r>
              <a:rPr lang="ru-RU" b="1" dirty="0"/>
              <a:t> Е.В. Она пожелала всем крепкого здоровья, успехов в учебе, а также пожелала юным участникам соревнований отличных результатов и спортивных побед!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366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В сдаче нормативов комплекса ГТО приняли участие 23 класса начального звена– всего 587 человек.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32856"/>
            <a:ext cx="8363272" cy="3862791"/>
          </a:xfrm>
        </p:spPr>
      </p:pic>
    </p:spTree>
    <p:extLst>
      <p:ext uri="{BB962C8B-B14F-4D97-AF65-F5344CB8AC3E}">
        <p14:creationId xmlns:p14="http://schemas.microsoft.com/office/powerpoint/2010/main" val="2791085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4320480" cy="30243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356992"/>
            <a:ext cx="4581128" cy="30963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04664"/>
            <a:ext cx="2143125" cy="21431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23173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682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5"/>
            <a:ext cx="8229600" cy="32403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 программу вошли следующие виды испытаний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9096">
            <a:off x="370455" y="4088425"/>
            <a:ext cx="1800225" cy="25431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37020">
            <a:off x="6834990" y="4145191"/>
            <a:ext cx="1800225" cy="25431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9096">
            <a:off x="1270047" y="3425922"/>
            <a:ext cx="1800225" cy="25431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1215">
            <a:off x="3811179" y="3142304"/>
            <a:ext cx="1800225" cy="25431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9096">
            <a:off x="2540613" y="3727408"/>
            <a:ext cx="1800225" cy="25431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13101">
            <a:off x="5395827" y="3689187"/>
            <a:ext cx="1800225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113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Сгибание и разгибание рук в упоре лежа на полу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00809"/>
            <a:ext cx="6511454" cy="4078314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47374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Подтягивание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600200"/>
            <a:ext cx="4423221" cy="4423221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9707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Наклон из положения стоя на гимнастической скамье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9692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000">
        <p:circle/>
      </p:transition>
    </mc:Choice>
    <mc:Fallback>
      <p:transition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3|0.7|0.3|0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3|0.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7|0.7|0.5|0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6|0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5|0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3|0.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257</TotalTime>
  <Words>221</Words>
  <Application>Microsoft Office PowerPoint</Application>
  <PresentationFormat>Экран (4:3)</PresentationFormat>
  <Paragraphs>34</Paragraphs>
  <Slides>25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Arial Black</vt:lpstr>
      <vt:lpstr>Calibri</vt:lpstr>
      <vt:lpstr>Franklin Gothic Demi Cond</vt:lpstr>
      <vt:lpstr>Franklin Gothic Medium Cond</vt:lpstr>
      <vt:lpstr>Тема Office</vt:lpstr>
      <vt:lpstr> </vt:lpstr>
      <vt:lpstr>«ДЕНЬ ГТО»</vt:lpstr>
      <vt:lpstr> </vt:lpstr>
      <vt:lpstr>В сдаче нормативов комплекса ГТО приняли участие 23 класса начального звена– всего 587 человек. </vt:lpstr>
      <vt:lpstr>Презентация PowerPoint</vt:lpstr>
      <vt:lpstr>Презентация PowerPoint</vt:lpstr>
      <vt:lpstr>Сгибание и разгибание рук в упоре лежа на полу</vt:lpstr>
      <vt:lpstr>Подтягивание</vt:lpstr>
      <vt:lpstr>Наклон из положения стоя на гимнастической скамье</vt:lpstr>
      <vt:lpstr>Прыжок в длину с места</vt:lpstr>
      <vt:lpstr>Поднимание туловища из положения лежа</vt:lpstr>
      <vt:lpstr>Победители и призеры в командном и личном первенствах были награждены грамотами.</vt:lpstr>
      <vt:lpstr>Такие фестивали в школе проходят ежегодно.  Учащиеся всей школы на протяжении учебного года выполняют нормативы ГТО.   По итогам прошлого года все ребята получили различные знаки ГТО. </vt:lpstr>
      <vt:lpstr>В таких соревнованиях также принимают участие и дети с ОВЗ.</vt:lpstr>
      <vt:lpstr>Презентация PowerPoint</vt:lpstr>
      <vt:lpstr>Посмотрите сколько нас!!!!!!!! </vt:lpstr>
      <vt:lpstr>МЫ - ЗВЕЗДНЫЕ!!!!! </vt:lpstr>
      <vt:lpstr>МЫ- ЛУЧШИЕ!!!!</vt:lpstr>
      <vt:lpstr>МЫ- КРЕАТИВНЫЕ!!!!! </vt:lpstr>
      <vt:lpstr>МЫ -ПОБЕДИТЕЛИ!!!! </vt:lpstr>
      <vt:lpstr>МЫ - СОЛНЕЧНЫЕ!!! </vt:lpstr>
      <vt:lpstr>И ЗИМОЙ И ЛЕТОМ!!!! </vt:lpstr>
      <vt:lpstr>МЫ ПОБЕДИТЕЛИ!!!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Фестиваль ГТО</dc:title>
  <dc:creator>VLAD</dc:creator>
  <cp:lastModifiedBy>Шарипзянов Д.И.</cp:lastModifiedBy>
  <cp:revision>28</cp:revision>
  <dcterms:created xsi:type="dcterms:W3CDTF">2022-02-17T15:56:54Z</dcterms:created>
  <dcterms:modified xsi:type="dcterms:W3CDTF">2022-02-18T07:14:31Z</dcterms:modified>
</cp:coreProperties>
</file>