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0" r:id="rId1"/>
  </p:sldMasterIdLst>
  <p:notesMasterIdLst>
    <p:notesMasterId r:id="rId4"/>
  </p:notesMasterIdLst>
  <p:sldIdLst>
    <p:sldId id="354" r:id="rId2"/>
    <p:sldId id="355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D063B1-88C2-4B7A-B5C4-0940EAEFDF8F}">
          <p14:sldIdLst>
            <p14:sldId id="354"/>
          </p14:sldIdLst>
        </p14:section>
        <p14:section name="Раздел без заголовка" id="{13DF1672-769F-4A09-AC63-F3AD65B589ED}">
          <p14:sldIdLst>
            <p14:sldId id="35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A8246E"/>
    <a:srgbClr val="0099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93" autoAdjust="0"/>
    <p:restoredTop sz="96404" autoAdjust="0"/>
  </p:normalViewPr>
  <p:slideViewPr>
    <p:cSldViewPr>
      <p:cViewPr>
        <p:scale>
          <a:sx n="163" d="100"/>
          <a:sy n="163" d="100"/>
        </p:scale>
        <p:origin x="-390" y="-4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714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42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942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530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53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297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23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4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8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2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826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18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 t="3000" r="64000" b="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73899"/>
            <a:ext cx="8075240" cy="1220339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gradFill flip="none" rotWithShape="1">
                  <a:gsLst>
                    <a:gs pos="100000">
                      <a:schemeClr val="accent1">
                        <a:lumMod val="75000"/>
                      </a:schemeClr>
                    </a:gs>
                    <a:gs pos="47000">
                      <a:srgbClr val="FFFF00"/>
                    </a:gs>
                    <a:gs pos="2000">
                      <a:srgbClr val="7030A0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r>
              <a:rPr lang="ru-RU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gradFill flip="none" rotWithShape="1">
                  <a:gsLst>
                    <a:gs pos="100000">
                      <a:schemeClr val="accent1">
                        <a:lumMod val="75000"/>
                      </a:schemeClr>
                    </a:gs>
                    <a:gs pos="47000">
                      <a:srgbClr val="FFFF00"/>
                    </a:gs>
                    <a:gs pos="2000">
                      <a:srgbClr val="7030A0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gradFill flip="none" rotWithShape="1">
                  <a:gsLst>
                    <a:gs pos="100000">
                      <a:schemeClr val="accent1">
                        <a:lumMod val="75000"/>
                      </a:schemeClr>
                    </a:gs>
                    <a:gs pos="47000">
                      <a:srgbClr val="FFFF00"/>
                    </a:gs>
                    <a:gs pos="2000">
                      <a:srgbClr val="7030A0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gradFill flip="none" rotWithShape="1">
                  <a:gsLst>
                    <a:gs pos="100000">
                      <a:schemeClr val="accent1">
                        <a:lumMod val="75000"/>
                      </a:schemeClr>
                    </a:gs>
                    <a:gs pos="47000">
                      <a:srgbClr val="FFFF00"/>
                    </a:gs>
                    <a:gs pos="2000">
                      <a:srgbClr val="7030A0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 171», </a:t>
            </a:r>
            <a:r>
              <a:rPr lang="ru-RU" sz="2800" b="1" dirty="0" err="1" smtClean="0">
                <a:ln>
                  <a:solidFill>
                    <a:schemeClr val="accent6">
                      <a:lumMod val="50000"/>
                    </a:schemeClr>
                  </a:solidFill>
                </a:ln>
                <a:gradFill flip="none" rotWithShape="1">
                  <a:gsLst>
                    <a:gs pos="100000">
                      <a:schemeClr val="accent1">
                        <a:lumMod val="75000"/>
                      </a:schemeClr>
                    </a:gs>
                    <a:gs pos="47000">
                      <a:srgbClr val="FFFF00"/>
                    </a:gs>
                    <a:gs pos="2000">
                      <a:srgbClr val="7030A0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endParaRPr lang="ru-RU" sz="2800" b="1" dirty="0">
              <a:ln>
                <a:solidFill>
                  <a:schemeClr val="accent6">
                    <a:lumMod val="50000"/>
                  </a:schemeClr>
                </a:solidFill>
              </a:ln>
              <a:gradFill flip="none" rotWithShape="1">
                <a:gsLst>
                  <a:gs pos="100000">
                    <a:schemeClr val="accent1">
                      <a:lumMod val="75000"/>
                    </a:schemeClr>
                  </a:gs>
                  <a:gs pos="47000">
                    <a:srgbClr val="FFFF00"/>
                  </a:gs>
                  <a:gs pos="2000">
                    <a:srgbClr val="7030A0"/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407739" y="3827639"/>
            <a:ext cx="20574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6965"/>
              </p:ext>
            </p:extLst>
          </p:nvPr>
        </p:nvGraphicFramePr>
        <p:xfrm>
          <a:off x="3381764" y="1489160"/>
          <a:ext cx="5795022" cy="2421929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931674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1931674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1931674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120923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12126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448" y="7948"/>
            <a:ext cx="1524338" cy="6650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022" y="1576745"/>
            <a:ext cx="1428728" cy="995531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865922"/>
              </p:ext>
            </p:extLst>
          </p:nvPr>
        </p:nvGraphicFramePr>
        <p:xfrm>
          <a:off x="3381764" y="3911089"/>
          <a:ext cx="5795022" cy="1232411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931674">
                  <a:extLst>
                    <a:ext uri="{9D8B030D-6E8A-4147-A177-3AD203B41FA5}">
                      <a16:colId xmlns:a16="http://schemas.microsoft.com/office/drawing/2014/main" xmlns="" val="2158501100"/>
                    </a:ext>
                  </a:extLst>
                </a:gridCol>
                <a:gridCol w="1931674">
                  <a:extLst>
                    <a:ext uri="{9D8B030D-6E8A-4147-A177-3AD203B41FA5}">
                      <a16:colId xmlns:a16="http://schemas.microsoft.com/office/drawing/2014/main" xmlns="" val="2288631509"/>
                    </a:ext>
                  </a:extLst>
                </a:gridCol>
                <a:gridCol w="1931674">
                  <a:extLst>
                    <a:ext uri="{9D8B030D-6E8A-4147-A177-3AD203B41FA5}">
                      <a16:colId xmlns:a16="http://schemas.microsoft.com/office/drawing/2014/main" xmlns="" val="1924779504"/>
                    </a:ext>
                  </a:extLst>
                </a:gridCol>
              </a:tblGrid>
              <a:tr h="123241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1692570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0" b="20038"/>
          <a:stretch/>
        </p:blipFill>
        <p:spPr>
          <a:xfrm>
            <a:off x="3651134" y="1584632"/>
            <a:ext cx="1459281" cy="9876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483" y="1584632"/>
            <a:ext cx="1434018" cy="9452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765" y="2841264"/>
            <a:ext cx="1458765" cy="9427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196" y="2798300"/>
            <a:ext cx="1399254" cy="104944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975" y="2798300"/>
            <a:ext cx="1373525" cy="101580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438" y="4076337"/>
            <a:ext cx="1436662" cy="9178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11" y="4101483"/>
            <a:ext cx="1129952" cy="89416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975" y="4101483"/>
            <a:ext cx="1373526" cy="89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08306"/>
            <a:ext cx="3842406" cy="1371357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0" y="1779663"/>
            <a:ext cx="7236296" cy="3261444"/>
          </a:xfrm>
          <a:prstGeom prst="wave">
            <a:avLst>
              <a:gd name="adj1" fmla="val 7899"/>
              <a:gd name="adj2" fmla="val -1430"/>
            </a:avLst>
          </a:prstGeom>
          <a:blipFill dpi="0" rotWithShape="1">
            <a:blip r:embed="rId3">
              <a:alphaModFix amt="84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171 школе прошло литературное </a:t>
            </a:r>
            <a:r>
              <a:rPr lang="ru-RU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путешествие «Удивительный мир Некрасова</a:t>
            </a:r>
            <a:r>
              <a:rPr lang="ru-RU" sz="1200" b="1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endParaRPr lang="ru-RU" sz="1200" b="1" i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200-летнему юбилею со дня рождения поэта Николая Алексеевича Некрасова. </a:t>
            </a:r>
            <a:endPara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6 классах прошла викторина «Я </a:t>
            </a:r>
            <a:r>
              <a:rPr lang="ru-RU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знаю творчество Николая Некрасова» (</a:t>
            </a:r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12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Янонис</a:t>
            </a:r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М.С.).</a:t>
            </a:r>
            <a:endParaRPr lang="ru-RU" sz="1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Ученики начальных классов приняли участие в конкурсе стенгазеты «Некрасову 200 </a:t>
            </a:r>
            <a:r>
              <a:rPr lang="ru-RU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ероприятие </a:t>
            </a:r>
            <a:r>
              <a:rPr lang="ru-RU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школьников «Первое </a:t>
            </a:r>
            <a:r>
              <a:rPr lang="ru-RU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знакомство с Николаем Некрасовым» провели </a:t>
            </a:r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выпускники и библиотекарь нашей школы.  </a:t>
            </a:r>
            <a:r>
              <a:rPr lang="ru-RU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Ребята читали стихи, рассказывали об этом замечательном человеке, подготовили яркую презентацию, показали фрагменты мультфильма.</a:t>
            </a:r>
          </a:p>
          <a:p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Также, были подведены </a:t>
            </a:r>
            <a:r>
              <a:rPr lang="ru-RU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итоги конкурса сочинений «Кому на Руси жить хорошо</a:t>
            </a:r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?» среди учеников 8 классов. Ученики 5-6 </a:t>
            </a:r>
            <a:r>
              <a:rPr lang="ru-RU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классов  стали финалистами международного конкурса «Читайте Ф. М. Достоевского!» и «Читайте Н. А. Некрасова!» в "Институте русского языка и культуры" МГУ имени М. В. Ломоносова (учитель </a:t>
            </a:r>
            <a:r>
              <a:rPr lang="ru-RU" sz="1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Янонис</a:t>
            </a:r>
            <a:r>
              <a:rPr lang="ru-RU" sz="1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М.С.).</a:t>
            </a:r>
          </a:p>
          <a:p>
            <a:endParaRPr lang="ru-RU" sz="1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-1764442" y="5874"/>
            <a:ext cx="7499175" cy="3047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 171»,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2" b="10256"/>
          <a:stretch/>
        </p:blipFill>
        <p:spPr>
          <a:xfrm>
            <a:off x="4873361" y="712456"/>
            <a:ext cx="1722744" cy="14411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466" y="128105"/>
            <a:ext cx="1303758" cy="17383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679" y="99515"/>
            <a:ext cx="981529" cy="1308707"/>
          </a:xfrm>
          <a:prstGeom prst="round2DiagRect">
            <a:avLst>
              <a:gd name="adj1" fmla="val 0"/>
              <a:gd name="adj2" fmla="val 15560"/>
            </a:avLst>
          </a:prstGeom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465" y="1415380"/>
            <a:ext cx="1476220" cy="8775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9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50" y="2093328"/>
            <a:ext cx="1550470" cy="9891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679" y="2974755"/>
            <a:ext cx="1320672" cy="735099"/>
          </a:xfrm>
          <a:prstGeom prst="round2DiagRect">
            <a:avLst>
              <a:gd name="adj1" fmla="val 0"/>
              <a:gd name="adj2" fmla="val 34639"/>
            </a:avLst>
          </a:prstGeom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411" y="3709855"/>
            <a:ext cx="1795978" cy="1216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3457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3371</TotalTime>
  <Words>160</Words>
  <Application>Microsoft Office PowerPoint</Application>
  <PresentationFormat>Экран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ФОТОРЕПОРТАЖ МБОУ «СОШ № 171», г.Казань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СОШ №171</cp:lastModifiedBy>
  <cp:revision>436</cp:revision>
  <cp:lastPrinted>2021-02-04T07:26:50Z</cp:lastPrinted>
  <dcterms:created xsi:type="dcterms:W3CDTF">2015-10-13T08:15:21Z</dcterms:created>
  <dcterms:modified xsi:type="dcterms:W3CDTF">2021-11-24T10:24:57Z</dcterms:modified>
</cp:coreProperties>
</file>