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60" r:id="rId4"/>
    <p:sldId id="262" r:id="rId5"/>
    <p:sldId id="279" r:id="rId6"/>
    <p:sldId id="257" r:id="rId7"/>
    <p:sldId id="258" r:id="rId8"/>
    <p:sldId id="286" r:id="rId9"/>
    <p:sldId id="261" r:id="rId10"/>
    <p:sldId id="287" r:id="rId11"/>
    <p:sldId id="264" r:id="rId12"/>
    <p:sldId id="263" r:id="rId13"/>
    <p:sldId id="270" r:id="rId14"/>
    <p:sldId id="280" r:id="rId15"/>
    <p:sldId id="281" r:id="rId16"/>
    <p:sldId id="273" r:id="rId17"/>
    <p:sldId id="285" r:id="rId18"/>
    <p:sldId id="284" r:id="rId19"/>
    <p:sldId id="275" r:id="rId20"/>
    <p:sldId id="277" r:id="rId21"/>
    <p:sldId id="282" r:id="rId2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CC"/>
    <a:srgbClr val="CC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6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-322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831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942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3995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471" y="1027289"/>
            <a:ext cx="6065044" cy="44704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950" spc="-68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76" y="5609168"/>
            <a:ext cx="5190863" cy="219456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257175" indent="0" algn="ctr">
              <a:buNone/>
              <a:defRPr sz="1575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514350"/>
            <a:fld id="{C71A4FD8-6ED0-43AC-9BFA-EA38196823DB}" type="datetimeFigureOut">
              <a:rPr lang="ru-RU" smtClean="0"/>
              <a:pPr defTabSz="514350"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514350"/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defTabSz="514350"/>
            <a:fld id="{D9A69AF8-5CF7-40C7-86E1-FEAB3630E90B}" type="slidenum">
              <a:rPr lang="ru-RU" smtClean="0"/>
              <a:pPr defTabSz="51435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791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126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71" y="1023225"/>
            <a:ext cx="6064187" cy="447446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495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475" y="5605612"/>
            <a:ext cx="5189792" cy="219456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5409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619" y="2664179"/>
            <a:ext cx="2623185" cy="5023104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81373" y="2664179"/>
            <a:ext cx="2623185" cy="5023104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504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720623"/>
            <a:ext cx="2623185" cy="964533"/>
          </a:xfrm>
        </p:spPr>
        <p:txBody>
          <a:bodyPr anchor="ctr">
            <a:normAutofit/>
          </a:bodyPr>
          <a:lstStyle>
            <a:lvl1pPr marL="0" indent="0">
              <a:buNone/>
              <a:defRPr sz="1238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619" y="3670779"/>
            <a:ext cx="2623185" cy="426720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79280" y="2717913"/>
            <a:ext cx="2623185" cy="963168"/>
          </a:xfrm>
        </p:spPr>
        <p:txBody>
          <a:bodyPr anchor="ctr">
            <a:normAutofit/>
          </a:bodyPr>
          <a:lstStyle>
            <a:lvl1pPr marL="0" indent="0">
              <a:buNone/>
              <a:defRPr sz="1238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79280" y="3667987"/>
            <a:ext cx="2623185" cy="426720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0893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192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0167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6250" y="0"/>
            <a:ext cx="257175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47040" y="723043"/>
            <a:ext cx="1903095" cy="256032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25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16000"/>
            <a:ext cx="3429000" cy="609600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5240" y="3349085"/>
            <a:ext cx="1911668" cy="4169316"/>
          </a:xfrm>
        </p:spPr>
        <p:txBody>
          <a:bodyPr>
            <a:normAutofit/>
          </a:bodyPr>
          <a:lstStyle>
            <a:lvl1pPr marL="0" marR="0" indent="0" algn="l" defTabSz="51435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13">
                <a:solidFill>
                  <a:srgbClr val="262626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78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514350"/>
            <a:fld id="{D9A69AF8-5CF7-40C7-86E1-FEAB3630E90B}" type="slidenum">
              <a:rPr lang="ru-RU" smtClean="0"/>
              <a:pPr defTabSz="51435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831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1415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88" y="7224890"/>
            <a:ext cx="6064187" cy="817711"/>
          </a:xfrm>
        </p:spPr>
        <p:txBody>
          <a:bodyPr anchor="b">
            <a:normAutofit/>
          </a:bodyPr>
          <a:lstStyle>
            <a:lvl1pPr>
              <a:defRPr sz="1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858000" cy="7107936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45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0619" y="7879647"/>
            <a:ext cx="5191506" cy="7112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788">
                <a:solidFill>
                  <a:srgbClr val="262626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514350"/>
            <a:fld id="{C71A4FD8-6ED0-43AC-9BFA-EA38196823DB}" type="datetimeFigureOut">
              <a:rPr lang="ru-RU" smtClean="0"/>
              <a:pPr defTabSz="514350"/>
              <a:t>14.03.2023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514350"/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defTabSz="514350"/>
            <a:fld id="{D9A69AF8-5CF7-40C7-86E1-FEAB3630E90B}" type="slidenum">
              <a:rPr lang="ru-RU" smtClean="0"/>
              <a:pPr defTabSz="51435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814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121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8472" y="927100"/>
            <a:ext cx="1478756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983" y="952501"/>
            <a:ext cx="4350544" cy="7200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64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098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207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616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61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4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58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4592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149B-02BD-4CC8-8355-233745AAD209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0CDF7-9A34-4BCF-9282-511DA3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06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89" y="666044"/>
            <a:ext cx="6059686" cy="221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682241"/>
            <a:ext cx="6048970" cy="502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763" y="8549929"/>
            <a:ext cx="231457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4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defTabSz="514350"/>
            <a:fld id="{C71A4FD8-6ED0-43AC-9BFA-EA38196823DB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514350"/>
              <a:t>14.03.2023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5763" y="8739596"/>
            <a:ext cx="282892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4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defTabSz="514350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29708" y="7835217"/>
            <a:ext cx="1645920" cy="18627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5794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defTabSz="514350"/>
            <a:fld id="{D9A69AF8-5CF7-40C7-86E1-FEAB3630E90B}" type="slidenum">
              <a:rPr lang="ru-RU" smtClean="0">
                <a:solidFill>
                  <a:srgbClr val="4A66AC">
                    <a:alpha val="25000"/>
                  </a:srgbClr>
                </a:solidFill>
              </a:rPr>
              <a:pPr defTabSz="514350"/>
              <a:t>‹#›</a:t>
            </a:fld>
            <a:endParaRPr lang="ru-RU">
              <a:solidFill>
                <a:srgbClr val="4A66AC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93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14350" rtl="0" eaLnBrk="1" latinLnBrk="0" hangingPunct="1">
        <a:lnSpc>
          <a:spcPct val="85000"/>
        </a:lnSpc>
        <a:spcBef>
          <a:spcPct val="0"/>
        </a:spcBef>
        <a:buNone/>
        <a:defRPr sz="3038" kern="1200" spc="-68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51435" indent="-51435" algn="l" defTabSz="514350" rtl="0" eaLnBrk="1" latinLnBrk="0" hangingPunct="1">
        <a:lnSpc>
          <a:spcPct val="85000"/>
        </a:lnSpc>
        <a:spcBef>
          <a:spcPts val="731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95453" indent="-192881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308610" indent="-308610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125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462915" indent="-462915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617220" indent="-617220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6750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7875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9000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0125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16.png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162494" y="1123506"/>
            <a:ext cx="9144000" cy="68969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19642" y="1364105"/>
            <a:ext cx="501847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b="1" dirty="0" smtClean="0">
              <a:solidFill>
                <a:srgbClr val="0A45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600" b="1" dirty="0" smtClean="0">
              <a:solidFill>
                <a:srgbClr val="0A45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5400" b="1" dirty="0" smtClean="0">
                <a:solidFill>
                  <a:srgbClr val="0A45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rgbClr val="0A45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rgbClr val="0A45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правоохранительного  отряда </a:t>
            </a:r>
          </a:p>
          <a:p>
            <a:pPr algn="ctr">
              <a:defRPr/>
            </a:pPr>
            <a:r>
              <a:rPr lang="ru-RU" sz="4400" b="1" dirty="0" smtClean="0">
                <a:solidFill>
                  <a:srgbClr val="0A45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«Щит Отечества»</a:t>
            </a:r>
            <a:endParaRPr lang="ru-RU" sz="4400" b="1" dirty="0">
              <a:solidFill>
                <a:srgbClr val="0A45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99607" y="0"/>
            <a:ext cx="6258393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общеобразовательная  школа №171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углубленным изучением отдельных предметов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Советского рай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города Казани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36" t="16163" r="11865" b="10510"/>
          <a:stretch/>
        </p:blipFill>
        <p:spPr bwMode="auto">
          <a:xfrm>
            <a:off x="4689566" y="7027817"/>
            <a:ext cx="1748547" cy="122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656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30629"/>
            <a:ext cx="6894513" cy="927462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1148788" y="-108154"/>
            <a:ext cx="46811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Наши достижения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1" name="Picture 3" descr="C:\Users\Учитель\Downloads\attachment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755" y="147735"/>
            <a:ext cx="2868171" cy="3824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Учитель\Downloads\attachment (2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3431" y="5906063"/>
            <a:ext cx="2638231" cy="3517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1895552" y="2849363"/>
            <a:ext cx="205147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2 место в этапе </a:t>
            </a:r>
          </a:p>
          <a:p>
            <a:pPr algn="ctr"/>
            <a:r>
              <a:rPr lang="ru-RU" sz="1600" dirty="0" smtClean="0"/>
              <a:t>«На привале»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556842" y="8349285"/>
            <a:ext cx="212232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3</a:t>
            </a:r>
            <a:r>
              <a:rPr lang="ru-RU" dirty="0" smtClean="0"/>
              <a:t> место в этапе </a:t>
            </a:r>
          </a:p>
          <a:p>
            <a:pPr algn="ctr"/>
            <a:r>
              <a:rPr lang="ru-RU" dirty="0" smtClean="0"/>
              <a:t>«Визитка»</a:t>
            </a:r>
            <a:endParaRPr lang="ru-RU" dirty="0"/>
          </a:p>
        </p:txBody>
      </p:sp>
      <p:pic>
        <p:nvPicPr>
          <p:cNvPr id="8" name="Picture 2" descr="C:\Users\СОШ №171\Downloads\16693584328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55381" y="3198353"/>
            <a:ext cx="2806830" cy="34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Учитель\Downloads\attachment (1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9794" y="6742955"/>
            <a:ext cx="1854106" cy="2167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C:\Users\Учитель\Downloads\PHOTO-2022-11-24-17-45-2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13863" r="-3737" b="14773"/>
          <a:stretch/>
        </p:blipFill>
        <p:spPr bwMode="auto">
          <a:xfrm>
            <a:off x="4614048" y="981863"/>
            <a:ext cx="1959852" cy="2159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C:\Users\Учитель\Downloads\Отсканированные документы.pdf щит отечество_page-000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69" t="5335" r="6299" b="9448"/>
          <a:stretch/>
        </p:blipFill>
        <p:spPr bwMode="auto">
          <a:xfrm rot="16200000">
            <a:off x="791732" y="3332749"/>
            <a:ext cx="1530221" cy="27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01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8" y="23813"/>
            <a:ext cx="6894513" cy="909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Учитель\Downloads\PHOTO-2022-11-24-17-00-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9" t="9433" r="10740" b="936"/>
          <a:stretch/>
        </p:blipFill>
        <p:spPr bwMode="auto">
          <a:xfrm>
            <a:off x="3602106" y="378452"/>
            <a:ext cx="3003818" cy="4297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Учитель\Downloads\PHOTO-2022-11-24-17-00-1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53" t="7358" r="1999" b="4447"/>
          <a:stretch/>
        </p:blipFill>
        <p:spPr bwMode="auto">
          <a:xfrm rot="5400000">
            <a:off x="-79952" y="972948"/>
            <a:ext cx="4102557" cy="2913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Учитель\Downloads\PHOTO-2022-11-24-17-00-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1" t="6955" r="2000" b="5174"/>
          <a:stretch/>
        </p:blipFill>
        <p:spPr bwMode="auto">
          <a:xfrm rot="5400000">
            <a:off x="3155809" y="5511014"/>
            <a:ext cx="4023365" cy="2876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Учитель\Downloads\PHOTO-2022-11-24-17-00-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70" t="9545" r="11394"/>
          <a:stretch/>
        </p:blipFill>
        <p:spPr bwMode="auto">
          <a:xfrm>
            <a:off x="514545" y="4662526"/>
            <a:ext cx="2918424" cy="4346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C:\Users\Учитель\Downloads\PHOTO-2022-11-24-17-00-34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38" t="4989" r="9321" b="1221"/>
          <a:stretch/>
        </p:blipFill>
        <p:spPr bwMode="auto">
          <a:xfrm>
            <a:off x="3618412" y="352697"/>
            <a:ext cx="2962510" cy="4219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Учитель\Downloads\attachment (3)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9317" y="3264826"/>
            <a:ext cx="2502434" cy="3345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346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6915444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82" y="-321671"/>
            <a:ext cx="6059686" cy="1649711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extrusionH="44450">
            <a:bevelT w="165100" prst="coolSlant"/>
            <a:bevelB w="19050"/>
          </a:sp3d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sz="4400" b="1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45" y="3940868"/>
            <a:ext cx="4924696" cy="125403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безопасность в руках профессионалов! Они всегда придут, беседу проведут и обо ВСЕМ расскажут.</a:t>
            </a:r>
          </a:p>
        </p:txBody>
      </p:sp>
      <p:pic>
        <p:nvPicPr>
          <p:cNvPr id="5" name="Picture 2" descr="https://sun9-57.userapi.com/impg/t2c-TUTUFlnAcnIhOtgQpaj72Rk9E0dn4tRwjw/uXGOmCV3Vy4.jpg?size=1024x768&amp;quality=95&amp;sign=c77bda8fbe3e28002ac1e2fdfb53fe7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16" y="5238207"/>
            <a:ext cx="3268172" cy="2690784"/>
          </a:xfrm>
          <a:prstGeom prst="rect">
            <a:avLst/>
          </a:prstGeom>
          <a:noFill/>
        </p:spPr>
      </p:pic>
      <p:pic>
        <p:nvPicPr>
          <p:cNvPr id="6" name="Picture 2" descr="https://sun9-38.userapi.com/impg/KvYwCmTXMiqz2D_2dCWM1X6FX3pQwk877ueAPA/X7HaepQM2t0.jpg?size=1080x547&amp;quality=96&amp;sign=cc791cdee28d323b4836e6c76bb07e2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8777" y="1123406"/>
            <a:ext cx="3387273" cy="2685267"/>
          </a:xfrm>
          <a:prstGeom prst="rect">
            <a:avLst/>
          </a:prstGeom>
          <a:noFill/>
        </p:spPr>
      </p:pic>
      <p:pic>
        <p:nvPicPr>
          <p:cNvPr id="7" name="Picture 6" descr="https://sun9-69.userapi.com/impg/0wHXUokvsnP__bfm8SAutQgCD_TDvpeKsSrRNw/CLroR256wxA.jpg?size=1600x900&amp;quality=96&amp;sign=3adcfbe95f57ffa55c15cfe294b877c6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316" y="1112975"/>
            <a:ext cx="3019979" cy="2757748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9225" y="5238207"/>
            <a:ext cx="2956198" cy="27483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8457" y="8126818"/>
            <a:ext cx="5499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 - значит вооружен!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7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463" y="0"/>
            <a:ext cx="6912513" cy="914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037" y="0"/>
            <a:ext cx="6059686" cy="149152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за патриотизм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735" y="6493820"/>
            <a:ext cx="6718622" cy="2753207"/>
          </a:xfrm>
        </p:spPr>
      </p:pic>
      <p:pic>
        <p:nvPicPr>
          <p:cNvPr id="9" name="Picture 2" descr="https://sun9-24.userapi.com/impg/_zEswZqkJ_h39WAl9gklRk-GtkbX1qblQFPi9Q/DvVUaZBZPVU.jpg?size=402x300&amp;quality=95&amp;sign=72f6445027bb937336dd4b15d3850bd2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35" y="1122472"/>
            <a:ext cx="2810908" cy="2097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8" descr="https://sun9-51.userapi.com/impg/He_EpyRYl-BeEMkGl5AS7HKvG3WktkIbUueROQ/dg3yM8og3ic.jpg?size=1600x1200&amp;quality=95&amp;sign=f1e7d87b998b19d99505156d8f3b91d8&amp;type=album"/>
          <p:cNvPicPr>
            <a:picLocks noChangeAspect="1" noChangeArrowheads="1"/>
          </p:cNvPicPr>
          <p:nvPr/>
        </p:nvPicPr>
        <p:blipFill>
          <a:blip r:embed="rId5" cstate="print"/>
          <a:srcRect r="543" b="23913"/>
          <a:stretch>
            <a:fillRect/>
          </a:stretch>
        </p:blipFill>
        <p:spPr bwMode="auto">
          <a:xfrm>
            <a:off x="3134970" y="1122473"/>
            <a:ext cx="3454847" cy="2097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https://sun9-31.userapi.com/impg/CxqcgR40AvbfcGaB4yBxFKZqCyQQbFFKdjoOZA/0rXwpzuN-p0.jpg?size=1280x693&amp;quality=95&amp;sign=7dccf9e561b1e4c4a2ae3999bda94d20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28" y="3392373"/>
            <a:ext cx="3517149" cy="2113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D:\Desktop\на конкурс правоохран\фото\HHH-3FdZNG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0782" y="5623591"/>
            <a:ext cx="3637189" cy="2148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8" descr="https://sun9-51.userapi.com/impg/He_EpyRYl-BeEMkGl5AS7HKvG3WktkIbUueROQ/dg3yM8og3ic.jpg?size=1600x1200&amp;quality=95&amp;sign=f1e7d87b998b19d99505156d8f3b91d8&amp;type=album"/>
          <p:cNvPicPr>
            <a:picLocks noChangeAspect="1" noChangeArrowheads="1"/>
          </p:cNvPicPr>
          <p:nvPr/>
        </p:nvPicPr>
        <p:blipFill rotWithShape="1">
          <a:blip r:embed="rId8" cstate="print"/>
          <a:srcRect l="18193" r="21181" b="30332"/>
          <a:stretch/>
        </p:blipFill>
        <p:spPr bwMode="auto">
          <a:xfrm>
            <a:off x="3721198" y="3392374"/>
            <a:ext cx="2810908" cy="2097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6742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3" y="-130629"/>
            <a:ext cx="6894513" cy="927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037" y="1"/>
            <a:ext cx="6059686" cy="86001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поколениями!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WhatsApp Image 2022-11-21 at 23.00.38.jpeg"/>
          <p:cNvPicPr>
            <a:picLocks noChangeAspect="1"/>
          </p:cNvPicPr>
          <p:nvPr/>
        </p:nvPicPr>
        <p:blipFill rotWithShape="1">
          <a:blip r:embed="rId3" cstate="print"/>
          <a:srcRect r="-4206" b="20002"/>
          <a:stretch/>
        </p:blipFill>
        <p:spPr>
          <a:xfrm>
            <a:off x="1320958" y="5021590"/>
            <a:ext cx="4457723" cy="259343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28" y="7165909"/>
            <a:ext cx="6755130" cy="193167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178" y="7446669"/>
            <a:ext cx="4590686" cy="1012024"/>
          </a:xfrm>
          <a:prstGeom prst="rect">
            <a:avLst/>
          </a:prstGeom>
        </p:spPr>
      </p:pic>
      <p:pic>
        <p:nvPicPr>
          <p:cNvPr id="9" name="Picture 2" descr="D:\Desktop\на конкурс правоохран\фото\IMG-20220509-WA0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01470" y="675273"/>
            <a:ext cx="3674853" cy="2181051"/>
          </a:xfrm>
          <a:prstGeom prst="rect">
            <a:avLst/>
          </a:prstGeom>
          <a:noFill/>
        </p:spPr>
      </p:pic>
      <p:pic>
        <p:nvPicPr>
          <p:cNvPr id="8" name="Picture 4" descr="https://sun9-10.userapi.com/impg/EtK6XMLg55PBJYsQ9VKiguk3BE2ztSGy6dHb8A/UekQVAK9crg.jpg?size=1280x957&amp;quality=96&amp;sign=3b2761e165e232f4219cb058604029ca&amp;type=album"/>
          <p:cNvPicPr>
            <a:picLocks noChangeAspect="1" noChangeArrowheads="1"/>
          </p:cNvPicPr>
          <p:nvPr/>
        </p:nvPicPr>
        <p:blipFill rotWithShape="1">
          <a:blip r:embed="rId7" cstate="print"/>
          <a:srcRect t="18008"/>
          <a:stretch/>
        </p:blipFill>
        <p:spPr bwMode="auto">
          <a:xfrm>
            <a:off x="222587" y="2777844"/>
            <a:ext cx="3174933" cy="2466477"/>
          </a:xfrm>
          <a:prstGeom prst="rect">
            <a:avLst/>
          </a:prstGeom>
          <a:noFill/>
        </p:spPr>
      </p:pic>
      <p:pic>
        <p:nvPicPr>
          <p:cNvPr id="7" name="Picture 2" descr="https://sun9-20.userapi.com/impg/WUn6V1PofQXpsPMC_fTgmBsSFyEBGjBSlBdWmA/YNzv5v8KnJU.jpg?size=1129x958&amp;quality=96&amp;sign=5daf11a418ee14dc10cf47544a70a43d&amp;type=alb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97521" y="2797653"/>
            <a:ext cx="3143208" cy="2446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42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3" y="1"/>
            <a:ext cx="6894513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8503" y="653143"/>
            <a:ext cx="3347903" cy="183480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за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Жизни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sun9-45.userapi.com/impg/xi76hEAaqNgVyfPXQ5IuY-D3R1Bub3MP8u69qw/iAiEFu37zys.jpg?size=1200x1600&amp;quality=96&amp;sign=4784babe851aead9c25cb8c770d955a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9767" y="353961"/>
            <a:ext cx="2468233" cy="4231102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115" y="353961"/>
            <a:ext cx="2308173" cy="44493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37881" y="5148031"/>
            <a:ext cx="4535334" cy="33049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12498" y="5241744"/>
            <a:ext cx="4261017" cy="3391793"/>
          </a:xfrm>
          <a:prstGeom prst="rect">
            <a:avLst/>
          </a:prstGeom>
        </p:spPr>
      </p:pic>
      <p:pic>
        <p:nvPicPr>
          <p:cNvPr id="6" name="Picture 6" descr="https://sun9-80.userapi.com/impg/n0vHrsjQEL9o4P_CsU9jPh2TT9zqZ_qVpQWQ_g/qdI-2rB5RKk.jpg?size=1040x780&amp;quality=96&amp;sign=8b579adef9041721f724c8208ac1b22f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195" y="3132141"/>
            <a:ext cx="2484572" cy="287971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22960" y="8477794"/>
            <a:ext cx="5878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Здоровые дети – здоровая планета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5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6894513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7758" y="0"/>
            <a:ext cx="42089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воспитание</a:t>
            </a:r>
            <a:endParaRPr lang="ru-RU" sz="3200" dirty="0"/>
          </a:p>
        </p:txBody>
      </p:sp>
      <p:pic>
        <p:nvPicPr>
          <p:cNvPr id="4" name="Picture 3" descr="D:\Desktop\на конкурс правоохран\фото\пра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920" y="714822"/>
            <a:ext cx="2853338" cy="2140004"/>
          </a:xfrm>
          <a:prstGeom prst="rect">
            <a:avLst/>
          </a:prstGeom>
          <a:noFill/>
        </p:spPr>
      </p:pic>
      <p:pic>
        <p:nvPicPr>
          <p:cNvPr id="5" name="Picture 2" descr="D:\Desktop\на конкурс правоохран\фото\-5422448786350916183_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2244" y="741442"/>
            <a:ext cx="2817845" cy="2113384"/>
          </a:xfrm>
          <a:prstGeom prst="rect">
            <a:avLst/>
          </a:prstGeom>
          <a:noFill/>
        </p:spPr>
      </p:pic>
      <p:pic>
        <p:nvPicPr>
          <p:cNvPr id="6" name="Picture 5" descr="D:\Desktop\на конкурс правоохран\фото\викторина 1.jpg"/>
          <p:cNvPicPr>
            <a:picLocks noChangeAspect="1" noChangeArrowheads="1"/>
          </p:cNvPicPr>
          <p:nvPr/>
        </p:nvPicPr>
        <p:blipFill rotWithShape="1">
          <a:blip r:embed="rId5" cstate="print"/>
          <a:srcRect l="12518" t="2113" r="11296" b="-2113"/>
          <a:stretch/>
        </p:blipFill>
        <p:spPr bwMode="auto">
          <a:xfrm>
            <a:off x="245920" y="3340358"/>
            <a:ext cx="2838166" cy="1928447"/>
          </a:xfrm>
          <a:prstGeom prst="rect">
            <a:avLst/>
          </a:prstGeom>
          <a:noFill/>
        </p:spPr>
      </p:pic>
      <p:pic>
        <p:nvPicPr>
          <p:cNvPr id="7" name="Picture 7" descr="D:\Desktop\на конкурс правоохран\фото\прав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2243" y="3340358"/>
            <a:ext cx="2817845" cy="1928447"/>
          </a:xfrm>
          <a:prstGeom prst="rect">
            <a:avLst/>
          </a:prstGeom>
          <a:noFill/>
        </p:spPr>
      </p:pic>
      <p:pic>
        <p:nvPicPr>
          <p:cNvPr id="8" name="Picture 4" descr="D:\Desktop\на конкурс правоохран\фото\диплом  без права на ошибку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89934" y="5511571"/>
            <a:ext cx="2441617" cy="3389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209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s://sun9-81.userapi.com/impg/esoJ67JsFQbjEauLtGdHSBppKCKuUI4ZQNJ9lQ/yze6P8qIGhY.jpg?size=1280x957&amp;quality=95&amp;sign=acfaf4c1d567923644160dd910ae987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990" y="2780437"/>
            <a:ext cx="3463155" cy="288032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6894513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84625" y="360922"/>
            <a:ext cx="2873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sun9-46.userapi.com/impg/WL1z-XjFsVPExELxJB6wTHd8Un1scYMfCEQAZQ/MkqzWQPC2c0.jpg?size=1280x960&amp;quality=95&amp;sign=e16443c2197b7173a219ed87145cd467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33885" y="1078668"/>
            <a:ext cx="3651539" cy="2795358"/>
          </a:xfrm>
          <a:prstGeom prst="rect">
            <a:avLst/>
          </a:prstGeom>
          <a:noFill/>
        </p:spPr>
      </p:pic>
      <p:pic>
        <p:nvPicPr>
          <p:cNvPr id="5" name="Picture 4" descr="https://sun9-62.userapi.com/impg/Ksg5G8kb_Cr_rd1F4WwVGXwrFlJFpbGjI7do_w/gcOu3el0ez4.jpg?size=780x1040&amp;quality=96&amp;sign=383aba8f21feab079fa6d7d91011a378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32593" y="4263078"/>
            <a:ext cx="2252831" cy="2795358"/>
          </a:xfrm>
          <a:prstGeom prst="rect">
            <a:avLst/>
          </a:prstGeom>
          <a:noFill/>
        </p:spPr>
      </p:pic>
      <p:pic>
        <p:nvPicPr>
          <p:cNvPr id="6" name="Picture 6" descr="https://sun9-82.userapi.com/impg/CVvF3uNFkLTlmtyqR2qmcikxNEcuAuwQhpfQDw/qshMcV067uk.jpg?size=1280x957&amp;quality=95&amp;sign=7dfb1804f76718bf969e6c061b86bc6b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215" y="4278618"/>
            <a:ext cx="3672291" cy="2779818"/>
          </a:xfrm>
          <a:prstGeom prst="rect">
            <a:avLst/>
          </a:prstGeom>
          <a:noFill/>
        </p:spPr>
      </p:pic>
      <p:pic>
        <p:nvPicPr>
          <p:cNvPr id="7" name="Picture 2" descr="https://sun9-84.userapi.com/impg/xO7iTa6AaeBbr-USyaLUKC3TYnsKbtsmEopsJw/srE1INUAWtw.jpg?size=780x1040&amp;quality=96&amp;sign=d6358a7e7e7a2c67079ffc0ee3f2f7fc&amp;type=alb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580" y="1078668"/>
            <a:ext cx="2252831" cy="2795358"/>
          </a:xfrm>
          <a:prstGeom prst="rect">
            <a:avLst/>
          </a:prstGeom>
          <a:noFill/>
        </p:spPr>
      </p:pic>
      <p:pic>
        <p:nvPicPr>
          <p:cNvPr id="8" name="WhatsApp Video 2022-09-16 at 10.05.57">
            <a:hlinkClick r:id="" action="ppaction://media"/>
            <a:extLst>
              <a:ext uri="{FF2B5EF4-FFF2-40B4-BE49-F238E27FC236}">
                <a16:creationId xmlns="" xmlns:a16="http://schemas.microsoft.com/office/drawing/2014/main" id="{659E79E8-CEA4-4EC0-845E-669F01CA0E0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43279" y="7258934"/>
            <a:ext cx="3283866" cy="16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725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3" y="1"/>
            <a:ext cx="6894513" cy="912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805940" y="253366"/>
            <a:ext cx="4010196" cy="8290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за экологию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Учитель\Desktop\уро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1151" y="875812"/>
            <a:ext cx="3841629" cy="16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Учитель\Desktop\IMG-20181012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781" y="2625018"/>
            <a:ext cx="3143285" cy="224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3067" y="4971536"/>
            <a:ext cx="3509714" cy="2253906"/>
          </a:xfrm>
          <a:prstGeom prst="rect">
            <a:avLst/>
          </a:prstGeom>
        </p:spPr>
      </p:pic>
      <p:pic>
        <p:nvPicPr>
          <p:cNvPr id="7" name="Picture 2" descr="https://yandex-images.clstorage.net/R502FYG32/3b398cbS/-8fKaCbl8e207DGhmxdqoDIgKmjwv8agf9tDpGR0TBzx7bwEk4Ac-_zE2Ji3VqryxSMOtKisMkySlbaUPPum807jPyzjYVQJxOxg5SuzqwDzIX6pJI6Sge-bNjSkYpprY5_acyW3rtl7RXjYMkOLRkQSCHJZmwTbwYF2U_3q4FWbRyibx3XCe2RvYcb7Fnpy0xEdiZCM0PB7urLAgMIrWOMPGqP2Bl4Ie1Xb6IMBSNL2omuSP6m3GtOhpgHfKnK3OvWqiYfXkqulvsE3q6Zq0GJBbAkwv6ARiAsCcfJDuMjw7LjhhtVuuvnk2AnDYZqA9hJ64e8bV5nyYTcADclCtmrFqtlUBFFYdHxjNfsmOCLAgyybgc4wQ4o60wKjwdjb8d94IPXFLwtLlmhpkwH64adASzHfKzRp0eFG4a6pogUJJFjb5-bxyFaeoQVb5UtCYrC-ybHckwPrSoEwoDNJWnCMm5C2N08oi5Z72uISWWMH4hvzDxslC8HQJSHeS1A2S-bZCSdWAHnXfiIGCJWqcQNR_ciivOEgigqjs5NyWSsy_omSlrcMu7lU-YjAoYuQlyOYsr47REtQgRTQfFuCdGtkShuH94J5JQwh5iq1qWJg0P6awjzA0kjKkYERs4g5Ur6Zc8e1fYqqN9vIUzK7woWDybDfCSUbg8EVo51p0vV5tLipRdfjqfZ-oYULhCjxEWCty0BMQkI7inFjQsN4yuMNaaE2R584uuZIC6EROnP0UdlQnLmmKfOA1bJfm-GEO_bpK8eX4oj2_sKnSAUJYrACLirjv5FT2OiS44LS6DuR_0tApFRsO8lmyhqg0fjTlQBoIR6LlYtBwURDDIuhN0lUConGhMPp9m7xNRiVWdMBI_2pYr3x0_qYgzIw0HrLUz3a8aRVHunY13hpwuGZkbZyOqDOyncIwOIE0x3aImaqRyvpdeXzyMefY9ZLJRjRQPHd2SG9sROqWxDj8WIJ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780" y="7292956"/>
            <a:ext cx="3501835" cy="1678608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3487536" y="3234371"/>
            <a:ext cx="3145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ебята своими руками создали «Аллею Славы»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237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35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314" y="0"/>
            <a:ext cx="6059686" cy="16051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Проявляем себя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сферах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47" y="5159829"/>
            <a:ext cx="3202055" cy="3424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861" y="1632857"/>
            <a:ext cx="3198545" cy="2996454"/>
          </a:xfrm>
          <a:prstGeom prst="rect">
            <a:avLst/>
          </a:prstGeom>
        </p:spPr>
      </p:pic>
      <p:pic>
        <p:nvPicPr>
          <p:cNvPr id="9" name="Picture 2" descr="https://sun9-61.userapi.com/impg/SaKO-bNmscyqx3_RSH3AEVnJ9nZJ4qQ42ODc2w/AC9y9e6Ziko.jpg?size=1280x960&amp;quality=95&amp;sign=2fab70c3db8cada3ae22f0f813d61807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5714" y="4990697"/>
            <a:ext cx="3430931" cy="3593429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3910" y="1645920"/>
            <a:ext cx="3135084" cy="2891887"/>
          </a:xfrm>
          <a:prstGeom prst="rect">
            <a:avLst/>
          </a:prstGeom>
        </p:spPr>
      </p:pic>
      <p:pic>
        <p:nvPicPr>
          <p:cNvPr id="10" name="Picture 2" descr="https://sun9-87.userapi.com/impg/rWc5LuWpg73FBYlyKrLkfuKtjjTxBgoZCcS9Mg/eb_dTfNprvM.jpg?size=1280x960&amp;quality=95&amp;sign=d6c7a151caccf85eb708c348dcee7e96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68164" y="3477821"/>
            <a:ext cx="2721671" cy="2361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136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87" y="0"/>
            <a:ext cx="6895174" cy="911696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660849" y="382044"/>
            <a:ext cx="4030824" cy="120229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50" normalizeH="0" baseline="0" noProof="0" dirty="0" smtClean="0">
                <a:ln w="9525" cmpd="sng">
                  <a:solidFill>
                    <a:srgbClr val="4A66AC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A66AC">
                      <a:alpha val="40000"/>
                    </a:srgbClr>
                  </a:glo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Принципы деятельности</a:t>
            </a:r>
            <a:endParaRPr kumimoji="0" lang="ru-RU" sz="4800" b="1" i="0" u="none" strike="noStrike" kern="1200" cap="none" spc="50" normalizeH="0" baseline="0" noProof="0" dirty="0">
              <a:ln w="9525" cmpd="sng">
                <a:solidFill>
                  <a:srgbClr val="4A66AC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4A66AC">
                    <a:alpha val="40000"/>
                  </a:srgbClr>
                </a:glo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5969" y="2031741"/>
            <a:ext cx="3293140" cy="1440647"/>
          </a:xfrm>
          <a:prstGeom prst="rect">
            <a:avLst/>
          </a:prstGeom>
          <a:solidFill>
            <a:srgbClr val="629DD1">
              <a:lumMod val="20000"/>
              <a:lumOff val="80000"/>
            </a:srgbClr>
          </a:solidFill>
          <a:ln w="10795" cap="flat" cmpd="sng" algn="ctr">
            <a:solidFill>
              <a:srgbClr val="4A66AC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индивидуального подхода к несовершеннолетним и их семьям;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006" y="3931278"/>
            <a:ext cx="4477845" cy="1092695"/>
          </a:xfrm>
          <a:prstGeom prst="rect">
            <a:avLst/>
          </a:prstGeom>
          <a:solidFill>
            <a:srgbClr val="629DD1">
              <a:lumMod val="20000"/>
              <a:lumOff val="80000"/>
            </a:srgbClr>
          </a:solidFill>
          <a:ln w="10795" cap="flat" cmpd="sng" algn="ctr">
            <a:solidFill>
              <a:srgbClr val="4A66AC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законности, демократизма и гуманного обращения с  несовершеннолетними;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5969" y="5365529"/>
            <a:ext cx="3691321" cy="1170066"/>
          </a:xfrm>
          <a:prstGeom prst="rect">
            <a:avLst/>
          </a:prstGeom>
          <a:solidFill>
            <a:srgbClr val="629DD1">
              <a:lumMod val="20000"/>
              <a:lumOff val="80000"/>
            </a:srgbClr>
          </a:solidFill>
          <a:ln w="10795" cap="flat" cmpd="sng" algn="ctr">
            <a:solidFill>
              <a:srgbClr val="4A66AC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соблюдения конфиденциальности полученной информации;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66269" y="6877151"/>
            <a:ext cx="5278582" cy="1524000"/>
          </a:xfrm>
          <a:prstGeom prst="rect">
            <a:avLst/>
          </a:prstGeom>
          <a:solidFill>
            <a:srgbClr val="629DD1">
              <a:lumMod val="20000"/>
              <a:lumOff val="80000"/>
            </a:srgbClr>
          </a:solidFill>
          <a:ln w="10795" cap="flat" cmpd="sng" algn="ctr">
            <a:solidFill>
              <a:srgbClr val="4A66AC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обеспечения ответственности должностных лиц и граждан за нарушение прав и законных интересов несовершеннолетних.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6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94513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8089" y="205273"/>
            <a:ext cx="3732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СМИ о нас!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D:\Desktop\на конкурс правоохран\скрины по праву\Screenshot_2022-11-23-19-19-13-633_com.vkontakte.android.jpg"/>
          <p:cNvPicPr>
            <a:picLocks noChangeAspect="1" noChangeArrowheads="1"/>
          </p:cNvPicPr>
          <p:nvPr/>
        </p:nvPicPr>
        <p:blipFill rotWithShape="1">
          <a:blip r:embed="rId3" cstate="print"/>
          <a:srcRect t="11279" b="15891"/>
          <a:stretch/>
        </p:blipFill>
        <p:spPr bwMode="auto">
          <a:xfrm>
            <a:off x="738976" y="3249397"/>
            <a:ext cx="1736048" cy="2805988"/>
          </a:xfrm>
          <a:prstGeom prst="rect">
            <a:avLst/>
          </a:prstGeom>
          <a:noFill/>
        </p:spPr>
      </p:pic>
      <p:pic>
        <p:nvPicPr>
          <p:cNvPr id="5" name="Picture 5" descr="D:\Desktop\на конкурс правоохран\скрины по праву\Screenshot_2022-11-23-19-19-21-486_com.vkontakte.android.jpg"/>
          <p:cNvPicPr>
            <a:picLocks noChangeAspect="1" noChangeArrowheads="1"/>
          </p:cNvPicPr>
          <p:nvPr/>
        </p:nvPicPr>
        <p:blipFill rotWithShape="1">
          <a:blip r:embed="rId4" cstate="print"/>
          <a:srcRect t="14638" b="27224"/>
          <a:stretch/>
        </p:blipFill>
        <p:spPr bwMode="auto">
          <a:xfrm>
            <a:off x="5166206" y="6680718"/>
            <a:ext cx="1602323" cy="2401370"/>
          </a:xfrm>
          <a:prstGeom prst="rect">
            <a:avLst/>
          </a:prstGeom>
          <a:noFill/>
        </p:spPr>
      </p:pic>
      <p:pic>
        <p:nvPicPr>
          <p:cNvPr id="6" name="Picture 6" descr="D:\Desktop\на конкурс правоохран\скрины по праву\Screenshot_2022-11-23-19-19-47-894_com.vkontakte.android.jpg"/>
          <p:cNvPicPr>
            <a:picLocks noChangeAspect="1" noChangeArrowheads="1"/>
          </p:cNvPicPr>
          <p:nvPr/>
        </p:nvPicPr>
        <p:blipFill rotWithShape="1">
          <a:blip r:embed="rId5" cstate="print"/>
          <a:srcRect t="14509" b="32149"/>
          <a:stretch/>
        </p:blipFill>
        <p:spPr bwMode="auto">
          <a:xfrm>
            <a:off x="5166206" y="4401946"/>
            <a:ext cx="1602323" cy="2075601"/>
          </a:xfrm>
          <a:prstGeom prst="rect">
            <a:avLst/>
          </a:prstGeom>
          <a:noFill/>
        </p:spPr>
      </p:pic>
      <p:pic>
        <p:nvPicPr>
          <p:cNvPr id="7" name="Picture 7" descr="D:\Desktop\на конкурс правоохран\скрины по праву\Screenshot_2022-11-23-19-20-36-527_com.vkontakte.android.jpg"/>
          <p:cNvPicPr>
            <a:picLocks noChangeAspect="1" noChangeArrowheads="1"/>
          </p:cNvPicPr>
          <p:nvPr/>
        </p:nvPicPr>
        <p:blipFill rotWithShape="1">
          <a:blip r:embed="rId6" cstate="print"/>
          <a:srcRect t="21060" b="35675"/>
          <a:stretch/>
        </p:blipFill>
        <p:spPr bwMode="auto">
          <a:xfrm>
            <a:off x="499055" y="913159"/>
            <a:ext cx="2092553" cy="2183364"/>
          </a:xfrm>
          <a:prstGeom prst="rect">
            <a:avLst/>
          </a:prstGeom>
          <a:noFill/>
        </p:spPr>
      </p:pic>
      <p:pic>
        <p:nvPicPr>
          <p:cNvPr id="8" name="Picture 3" descr="C:\Users\СОШ №171\Desktop\правохранит.отряд\на конкурс\скрин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95" t="12879" b="16107"/>
          <a:stretch/>
        </p:blipFill>
        <p:spPr bwMode="auto">
          <a:xfrm>
            <a:off x="2820227" y="913159"/>
            <a:ext cx="3948302" cy="328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СОШ №171\Desktop\правохранит.отряд\на конкурс\2022-11-24_19-16-47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99" t="13019" b="41976"/>
          <a:stretch/>
        </p:blipFill>
        <p:spPr bwMode="auto">
          <a:xfrm>
            <a:off x="499055" y="6208259"/>
            <a:ext cx="4541168" cy="2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ages.squarespace-cdn.com/content/v1/590b935dd482e9f9e5c8d394/1527784966253-VP4GJHCHXZWKE13IZ74Z/Cult%2Bof%2Bthe%2BNew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244"/>
          <a:stretch/>
        </p:blipFill>
        <p:spPr bwMode="auto">
          <a:xfrm>
            <a:off x="2942895" y="4311536"/>
            <a:ext cx="1802634" cy="17839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5174" cy="9120010"/>
          </a:xfrm>
          <a:prstGeom prst="rect">
            <a:avLst/>
          </a:prstGeom>
        </p:spPr>
      </p:pic>
      <p:sp>
        <p:nvSpPr>
          <p:cNvPr id="18" name="Стрелка вниз 17"/>
          <p:cNvSpPr/>
          <p:nvPr/>
        </p:nvSpPr>
        <p:spPr>
          <a:xfrm flipH="1">
            <a:off x="1882151" y="5195585"/>
            <a:ext cx="302123" cy="64188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1013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420" y="461711"/>
            <a:ext cx="5915025" cy="745629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spc="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отряда: </a:t>
            </a:r>
            <a:endParaRPr lang="ru-RU" sz="3600" b="1" spc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434835" y="1629534"/>
            <a:ext cx="3096975" cy="164046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1125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514350"/>
            <a:r>
              <a:rPr lang="ru-RU" sz="1125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</a:t>
            </a:r>
            <a:r>
              <a:rPr lang="ru-RU" sz="11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знаний среди обучающихся и оказание помощи в обеспечении общественного порядка в образовательном учреждении</a:t>
            </a:r>
          </a:p>
          <a:p>
            <a:pPr algn="ctr" defTabSz="514350"/>
            <a:endParaRPr lang="ru-RU" sz="1125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961028" y="5884845"/>
            <a:ext cx="1632261" cy="10530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ru-RU" sz="1013" b="1" dirty="0">
                <a:solidFill>
                  <a:prstClr val="black"/>
                </a:solidFill>
                <a:latin typeface="Calibri Light" panose="020F0302020204030204"/>
              </a:rPr>
              <a:t>Проведение комплексной работы по профилактике антиобщественного поведения учащихся;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784192" y="3788755"/>
            <a:ext cx="1632261" cy="14068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ru-RU" sz="1013" b="1" dirty="0">
                <a:solidFill>
                  <a:prstClr val="black"/>
                </a:solidFill>
                <a:latin typeface="Calibri Light" panose="020F0302020204030204"/>
              </a:rPr>
              <a:t>Помощь педагогическому коллективу, школьному инспектору по делам несовершеннолетних в профилактике и предупреждению правонарушений, нарушений Устава ОУ.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234090" y="5928824"/>
            <a:ext cx="1632261" cy="10530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ru-RU" sz="1013" b="1" dirty="0">
                <a:solidFill>
                  <a:prstClr val="black"/>
                </a:solidFill>
                <a:latin typeface="Calibri Light" panose="020F0302020204030204"/>
              </a:rPr>
              <a:t>Воспитание культурного, законопослушного гражданина;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167191" y="6118634"/>
            <a:ext cx="1632261" cy="11814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ru-RU" sz="1013" b="1" dirty="0">
                <a:solidFill>
                  <a:prstClr val="black"/>
                </a:solidFill>
                <a:latin typeface="Calibri Light" panose="020F0302020204030204"/>
              </a:rPr>
              <a:t>Развитие инициативы и творчества ребят в процессе совместной деятельности;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760779" y="3924705"/>
            <a:ext cx="1632261" cy="11814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ru-RU" sz="1013" b="1" dirty="0">
                <a:solidFill>
                  <a:prstClr val="black"/>
                </a:solidFill>
                <a:latin typeface="Calibri Light" panose="020F0302020204030204"/>
              </a:rPr>
              <a:t>Формирование общепринятых норм культуры поведения и здорового образа жизни;</a:t>
            </a:r>
          </a:p>
        </p:txBody>
      </p:sp>
      <p:sp>
        <p:nvSpPr>
          <p:cNvPr id="15" name="Стрелка вниз 14"/>
          <p:cNvSpPr/>
          <p:nvPr/>
        </p:nvSpPr>
        <p:spPr>
          <a:xfrm flipH="1">
            <a:off x="3791851" y="3399187"/>
            <a:ext cx="368667" cy="2438286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1013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6" name="Стрелка вниз 15"/>
          <p:cNvSpPr/>
          <p:nvPr/>
        </p:nvSpPr>
        <p:spPr>
          <a:xfrm flipH="1">
            <a:off x="5531810" y="5242958"/>
            <a:ext cx="302123" cy="64188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1013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7" name="Стрелка вниз 16"/>
          <p:cNvSpPr/>
          <p:nvPr/>
        </p:nvSpPr>
        <p:spPr>
          <a:xfrm flipH="1">
            <a:off x="2652981" y="3246787"/>
            <a:ext cx="302123" cy="64188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1013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9" name="Стрелка вниз 18"/>
          <p:cNvSpPr/>
          <p:nvPr/>
        </p:nvSpPr>
        <p:spPr>
          <a:xfrm flipH="1">
            <a:off x="5191469" y="3078243"/>
            <a:ext cx="302123" cy="64188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1013">
              <a:solidFill>
                <a:prstClr val="white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58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5174" cy="90899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5B0CD66-3743-4E02-A968-DC4ADEF36D74}"/>
              </a:ext>
            </a:extLst>
          </p:cNvPr>
          <p:cNvSpPr txBox="1"/>
          <p:nvPr/>
        </p:nvSpPr>
        <p:spPr>
          <a:xfrm>
            <a:off x="1500783" y="145044"/>
            <a:ext cx="407595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7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отряда</a:t>
            </a:r>
            <a:endParaRPr lang="ru-RU" sz="37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EC86658D-A529-4DCE-94D0-09041706DEA6}"/>
              </a:ext>
            </a:extLst>
          </p:cNvPr>
          <p:cNvGrpSpPr/>
          <p:nvPr/>
        </p:nvGrpSpPr>
        <p:grpSpPr>
          <a:xfrm>
            <a:off x="2323475" y="3372786"/>
            <a:ext cx="2742368" cy="2406483"/>
            <a:chOff x="4208357" y="873111"/>
            <a:chExt cx="2585903" cy="3085200"/>
          </a:xfrm>
        </p:grpSpPr>
        <p:pic>
          <p:nvPicPr>
            <p:cNvPr id="4" name="Рисунок 3">
              <a:extLst>
                <a:ext uri="{FF2B5EF4-FFF2-40B4-BE49-F238E27FC236}">
                  <a16:creationId xmlns="" xmlns:a16="http://schemas.microsoft.com/office/drawing/2014/main" id="{16870554-FE94-4B32-BFD7-C4B32E7CA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08357" y="873111"/>
              <a:ext cx="2585903" cy="30852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4572CAF8-14B9-4752-9F8B-E3F0F4ABD78A}"/>
                </a:ext>
              </a:extLst>
            </p:cNvPr>
            <p:cNvSpPr txBox="1"/>
            <p:nvPr/>
          </p:nvSpPr>
          <p:spPr>
            <a:xfrm>
              <a:off x="4491029" y="1481588"/>
              <a:ext cx="2020557" cy="1420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>
                  <a:solidFill>
                    <a:schemeClr val="accent1">
                      <a:lumMod val="50000"/>
                    </a:schemeClr>
                  </a:solidFill>
                </a:rPr>
                <a:t>Осуществляет порядок в школе.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F7D08C85-CF4C-4625-86B8-9F54F6B1B717}"/>
              </a:ext>
            </a:extLst>
          </p:cNvPr>
          <p:cNvGrpSpPr/>
          <p:nvPr/>
        </p:nvGrpSpPr>
        <p:grpSpPr>
          <a:xfrm>
            <a:off x="434715" y="1259174"/>
            <a:ext cx="2399924" cy="2563318"/>
            <a:chOff x="744095" y="1644357"/>
            <a:chExt cx="2584578" cy="3083621"/>
          </a:xfrm>
        </p:grpSpPr>
        <p:pic>
          <p:nvPicPr>
            <p:cNvPr id="6" name="Рисунок 5">
              <a:extLst>
                <a:ext uri="{FF2B5EF4-FFF2-40B4-BE49-F238E27FC236}">
                  <a16:creationId xmlns="" xmlns:a16="http://schemas.microsoft.com/office/drawing/2014/main" id="{DA2DA2A8-104F-484E-AD5E-044CB7F4A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4095" y="1644357"/>
              <a:ext cx="2584578" cy="308362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E9E91B6-69B5-4BFE-AB7D-BAAFBF4C564F}"/>
                </a:ext>
              </a:extLst>
            </p:cNvPr>
            <p:cNvSpPr txBox="1"/>
            <p:nvPr/>
          </p:nvSpPr>
          <p:spPr>
            <a:xfrm>
              <a:off x="985057" y="2000985"/>
              <a:ext cx="2149472" cy="1740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>
                  <a:solidFill>
                    <a:schemeClr val="accent1">
                      <a:lumMod val="50000"/>
                    </a:schemeClr>
                  </a:solidFill>
                </a:rPr>
                <a:t>Осуществляет профилактику  среди подростков</a:t>
              </a: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FB54A035-654D-481F-A68C-751DCECC107B}"/>
              </a:ext>
            </a:extLst>
          </p:cNvPr>
          <p:cNvGrpSpPr/>
          <p:nvPr/>
        </p:nvGrpSpPr>
        <p:grpSpPr>
          <a:xfrm>
            <a:off x="344774" y="5636302"/>
            <a:ext cx="2623278" cy="2919869"/>
            <a:chOff x="2338743" y="4138952"/>
            <a:chExt cx="2585901" cy="3085200"/>
          </a:xfrm>
        </p:grpSpPr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DDFB8FD6-608F-406D-8C51-B0262C83C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338743" y="4138952"/>
              <a:ext cx="2585901" cy="30852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11ED34A3-00E5-4CAB-A676-F32303384121}"/>
                </a:ext>
              </a:extLst>
            </p:cNvPr>
            <p:cNvSpPr txBox="1"/>
            <p:nvPr/>
          </p:nvSpPr>
          <p:spPr>
            <a:xfrm>
              <a:off x="2553532" y="4734403"/>
              <a:ext cx="2156324" cy="152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>
                  <a:solidFill>
                    <a:schemeClr val="accent1">
                      <a:lumMod val="50000"/>
                    </a:schemeClr>
                  </a:solidFill>
                </a:rPr>
                <a:t>Участвует в городских и районный мероприятиях.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631E4C67-414D-4E6F-96C0-9045888E1F90}"/>
              </a:ext>
            </a:extLst>
          </p:cNvPr>
          <p:cNvGrpSpPr/>
          <p:nvPr/>
        </p:nvGrpSpPr>
        <p:grpSpPr>
          <a:xfrm>
            <a:off x="3882452" y="1364104"/>
            <a:ext cx="2608289" cy="2233535"/>
            <a:chOff x="7407908" y="1628823"/>
            <a:chExt cx="2585902" cy="3085200"/>
          </a:xfrm>
        </p:grpSpPr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CC28DBBE-29CD-475F-BEAE-F33095072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07908" y="1628823"/>
              <a:ext cx="2585902" cy="30852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F9606C3-A51C-4B5B-B655-22996B6092E3}"/>
                </a:ext>
              </a:extLst>
            </p:cNvPr>
            <p:cNvSpPr txBox="1"/>
            <p:nvPr/>
          </p:nvSpPr>
          <p:spPr>
            <a:xfrm>
              <a:off x="7690178" y="1995610"/>
              <a:ext cx="2021362" cy="1105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>
                  <a:solidFill>
                    <a:schemeClr val="accent1">
                      <a:lumMod val="50000"/>
                    </a:schemeClr>
                  </a:solidFill>
                </a:rPr>
                <a:t>Контролирует ситуацию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93EAA5E3-A6E1-442D-AE63-8841FFA99DF2}"/>
              </a:ext>
            </a:extLst>
          </p:cNvPr>
          <p:cNvGrpSpPr/>
          <p:nvPr/>
        </p:nvGrpSpPr>
        <p:grpSpPr>
          <a:xfrm>
            <a:off x="3882452" y="5636302"/>
            <a:ext cx="2758191" cy="2919869"/>
            <a:chOff x="5788520" y="4312777"/>
            <a:chExt cx="2625128" cy="3132000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19DD7127-0D35-4463-B10E-25F7F5D81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788520" y="4312777"/>
              <a:ext cx="2625128" cy="3132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58A92051-C9A6-4079-98B9-4448474B1499}"/>
                </a:ext>
              </a:extLst>
            </p:cNvPr>
            <p:cNvSpPr txBox="1"/>
            <p:nvPr/>
          </p:nvSpPr>
          <p:spPr>
            <a:xfrm>
              <a:off x="5993414" y="4686603"/>
              <a:ext cx="2215340" cy="1584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>
                  <a:solidFill>
                    <a:schemeClr val="accent1">
                      <a:lumMod val="50000"/>
                    </a:schemeClr>
                  </a:solidFill>
                </a:rPr>
                <a:t>Осуществляет все мероприятия по профилактике безопасности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84451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87" y="0"/>
            <a:ext cx="6895174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540" y="1289023"/>
            <a:ext cx="3635897" cy="34831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5894" y="4944410"/>
            <a:ext cx="6052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Эмблема отряда «Щит Отечества» символизирует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справедливость, власть и защиту. </a:t>
            </a: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Лавровый венок - символ славы, победы и мира.</a:t>
            </a:r>
          </a:p>
          <a:p>
            <a:pPr algn="ctr">
              <a:lnSpc>
                <a:spcPct val="90000"/>
              </a:lnSpc>
            </a:pP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выбору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эмблемы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весь отряд отнесся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большой ответственностью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34540" y="306949"/>
            <a:ext cx="3899730" cy="982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Эмблема</a:t>
            </a:r>
            <a:endParaRPr lang="ru-RU" sz="7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9180" y="7461572"/>
            <a:ext cx="6078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 закон, прилагая все силы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нам жить в нашей России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Любишь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Россию так же как мы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?!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скорее в наши ряды!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8251" y="6439989"/>
            <a:ext cx="2743200" cy="104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Девиз</a:t>
            </a:r>
            <a:endParaRPr lang="ru-RU" sz="60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371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5174" cy="9144000"/>
          </a:xfrm>
          <a:prstGeom prst="rect">
            <a:avLst/>
          </a:prstGeom>
        </p:spPr>
      </p:pic>
      <p:pic>
        <p:nvPicPr>
          <p:cNvPr id="3" name="Picture 4" descr="https://sun9-88.userapi.com/impg/VX3K9J5Gom-5cDbG2JQZOdzjgCPfDeX3eEYINg/A3IBv5DYtxo.jpg?size=1280x720&amp;quality=95&amp;sign=e6d099494ea7d2f48178df5120bf0bbb&amp;type=album"/>
          <p:cNvPicPr>
            <a:picLocks noChangeAspect="1" noChangeArrowheads="1"/>
          </p:cNvPicPr>
          <p:nvPr/>
        </p:nvPicPr>
        <p:blipFill rotWithShape="1">
          <a:blip r:embed="rId3" cstate="print"/>
          <a:srcRect l="4125" r="23135"/>
          <a:stretch/>
        </p:blipFill>
        <p:spPr bwMode="auto">
          <a:xfrm>
            <a:off x="2118050" y="6978666"/>
            <a:ext cx="3853542" cy="2008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4"/>
          <p:cNvSpPr txBox="1">
            <a:spLocks/>
          </p:cNvSpPr>
          <p:nvPr/>
        </p:nvSpPr>
        <p:spPr>
          <a:xfrm>
            <a:off x="1578287" y="883098"/>
            <a:ext cx="5246681" cy="62585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Отряд идет стеной,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Красиво держат строй,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гордо шелестят знамена,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Инспектор ПДН - наставник молодой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связаны с тобой, друг мой.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Припев:</a:t>
            </a:r>
            <a:endParaRPr kumimoji="0" lang="ru-RU" sz="2400" b="0" i="0" u="none" strike="noStrike" kern="1200" cap="none" spc="0" normalizeH="0" baseline="0" noProof="0" dirty="0" smtClean="0"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Служить России суждено тебе и мне,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Служить России - удивительной стране,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Где солнце новое встает на небе синем,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Плечо к плечу идут отряды ЮДП Поможем мы в решении проблем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будем верою и правдою служить 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</a:t>
            </a:r>
            <a:r>
              <a:rPr kumimoji="0" lang="ru-RU" sz="2400" b="0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Отряд идёт стеной, красиво держит строй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вместе с нами вся Россия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он, и ты, и я – мы дружная семья</a:t>
            </a:r>
            <a:b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этим мы сильны, друг мой.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40767" y="197269"/>
            <a:ext cx="4030825" cy="11356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 w="10160">
                  <a:solidFill>
                    <a:srgbClr val="5AA2A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Гимн</a:t>
            </a:r>
            <a:r>
              <a:rPr kumimoji="0" lang="ru-RU" sz="4800" b="1" i="0" u="none" strike="noStrike" kern="1200" cap="none" spc="0" normalizeH="0" baseline="0" noProof="0" dirty="0" smtClean="0">
                <a:ln w="10160">
                  <a:solidFill>
                    <a:srgbClr val="5AA2A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отряда:</a:t>
            </a:r>
            <a:endParaRPr kumimoji="0" lang="ru-RU" sz="4800" b="1" i="0" u="none" strike="noStrike" kern="1200" cap="none" spc="0" normalizeH="0" baseline="0" noProof="0" dirty="0">
              <a:ln w="10160">
                <a:solidFill>
                  <a:srgbClr val="5AA2A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42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5174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53471" y="564999"/>
            <a:ext cx="37882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ОТРЯДА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СОШ №171\Downloads\85BEAE5C-09A0-489D-9320-B171928CE6CA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843" y="2346171"/>
            <a:ext cx="5875487" cy="445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142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87" y="0"/>
            <a:ext cx="6895174" cy="91169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39432" y="208158"/>
            <a:ext cx="5318567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Действующий отряд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отряда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Шигапов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Рузаль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Делюсович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9Б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командира отряда: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Уразаева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 Анатольевна 9В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штаба отряда: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Елизавета Дмитриевна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9В</a:t>
            </a: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Абдуллоджонов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Абдулмалик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Салимджонович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9Б 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Ишкинин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Камиль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Равилевич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Б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Ишмуратова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Аида Валерьевна 9Б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Кудашова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Элина Сергеевна 9Б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Маннапова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Самира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Динаровна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9Б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Мифтахов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Рафикович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9Б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Шайхутдинова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Фаиза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Фаргатовна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9Г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Блохин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леб Артёмович 8В</a:t>
            </a: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Джонбеков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Мухамедали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Миралиевич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8В</a:t>
            </a: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Шаехов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Рамиль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Маратович 8А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267" b="27711"/>
          <a:stretch/>
        </p:blipFill>
        <p:spPr>
          <a:xfrm>
            <a:off x="1320368" y="6478748"/>
            <a:ext cx="5137493" cy="243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35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5174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903" y="520861"/>
            <a:ext cx="644809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Структура деятельности отряда «Щит Отечества»</a:t>
            </a:r>
          </a:p>
          <a:p>
            <a:pPr algn="ctr"/>
            <a:endParaRPr lang="ru-RU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2608671" y="2107468"/>
            <a:ext cx="1869229" cy="1517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</a:t>
            </a:r>
          </a:p>
        </p:txBody>
      </p:sp>
      <p:cxnSp>
        <p:nvCxnSpPr>
          <p:cNvPr id="7" name="Прямая со стрелкой 6"/>
          <p:cNvCxnSpPr>
            <a:stCxn id="6" idx="4"/>
            <a:endCxn id="8" idx="0"/>
          </p:cNvCxnSpPr>
          <p:nvPr/>
        </p:nvCxnSpPr>
        <p:spPr>
          <a:xfrm flipH="1">
            <a:off x="3535068" y="3625116"/>
            <a:ext cx="8218" cy="468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590619" y="4093967"/>
            <a:ext cx="1888897" cy="1001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 ПО ВР</a:t>
            </a:r>
          </a:p>
        </p:txBody>
      </p:sp>
      <p:cxnSp>
        <p:nvCxnSpPr>
          <p:cNvPr id="9" name="Прямая со стрелкой 8"/>
          <p:cNvCxnSpPr>
            <a:stCxn id="8" idx="3"/>
          </p:cNvCxnSpPr>
          <p:nvPr/>
        </p:nvCxnSpPr>
        <p:spPr>
          <a:xfrm flipH="1">
            <a:off x="2246506" y="4948463"/>
            <a:ext cx="620736" cy="144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8" idx="5"/>
          </p:cNvCxnSpPr>
          <p:nvPr/>
        </p:nvCxnSpPr>
        <p:spPr>
          <a:xfrm>
            <a:off x="4202893" y="4948463"/>
            <a:ext cx="865013" cy="318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78764" y="5038977"/>
            <a:ext cx="2201353" cy="22625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1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СОТРУДНИЧАЕМ: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Инспекторы 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ГИБДД и ПДН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РОО РТ «ЩИТ ОТЕЧЕСТВА»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ЮНАРМИЯ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ЮИД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</a:t>
            </a:r>
            <a:r>
              <a:rPr lang="en-US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SMS-</a:t>
            </a:r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52494" y="5039570"/>
            <a:ext cx="2034021" cy="22613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1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ДОЛЖНОСТЕЙ:</a:t>
            </a:r>
          </a:p>
          <a:p>
            <a:pPr algn="ctr"/>
            <a:endParaRPr lang="ru-RU" sz="1125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ОТРЯДА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 КОМАНДИРА ОТРЯДА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ШТАБА ОТРЯДА</a:t>
            </a:r>
          </a:p>
          <a:p>
            <a:pPr algn="ctr"/>
            <a:r>
              <a:rPr lang="ru-RU" sz="112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 </a:t>
            </a:r>
          </a:p>
        </p:txBody>
      </p:sp>
      <p:pic>
        <p:nvPicPr>
          <p:cNvPr id="13" name="Picture 6" descr="https://sun9-69.userapi.com/impg/0wHXUokvsnP__bfm8SAutQgCD_TDvpeKsSrRNw/CLroR256wxA.jpg?size=1600x900&amp;quality=96&amp;sign=3adcfbe95f57ffa55c15cfe294b877c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605" y="3039752"/>
            <a:ext cx="2267066" cy="144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Объект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764" y="7475513"/>
            <a:ext cx="2480116" cy="1453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2" descr="https://sun9-81.userapi.com/impg/mRMwvH8TBNGKAPDpB3XUuEJerQf6v1PCYXzyYQ/q1MnEGC9ZIA.jpg?size=1600x1200&amp;quality=95&amp;sign=2fb3466c9cb90495e1c24249f8789bb1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9516" y="3039752"/>
            <a:ext cx="2290477" cy="1486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2" descr="C:\Users\Home\Downloads\IMG-20220421-WA01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0107" y="7472532"/>
            <a:ext cx="2526408" cy="1453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9163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Метрополия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408</Words>
  <Application>Microsoft Office PowerPoint</Application>
  <PresentationFormat>Экран (4:3)</PresentationFormat>
  <Paragraphs>102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Метрополия</vt:lpstr>
      <vt:lpstr>Слайд 1</vt:lpstr>
      <vt:lpstr>Слайд 2</vt:lpstr>
      <vt:lpstr>Цели и задачи отряда: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Сотрудничество</vt:lpstr>
      <vt:lpstr>Мы за патриотизм</vt:lpstr>
      <vt:lpstr>Связь с поколениями!</vt:lpstr>
      <vt:lpstr>Мы за Здоровый  Образ   Жизни </vt:lpstr>
      <vt:lpstr>Слайд 16</vt:lpstr>
      <vt:lpstr>Слайд 17</vt:lpstr>
      <vt:lpstr>Слайд 18</vt:lpstr>
      <vt:lpstr>Проявляем себя  в разных сферах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Home</cp:lastModifiedBy>
  <cp:revision>67</cp:revision>
  <cp:lastPrinted>2022-11-25T06:04:45Z</cp:lastPrinted>
  <dcterms:created xsi:type="dcterms:W3CDTF">2022-11-24T12:45:54Z</dcterms:created>
  <dcterms:modified xsi:type="dcterms:W3CDTF">2023-03-14T18:18:40Z</dcterms:modified>
</cp:coreProperties>
</file>