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0"/>
  </p:notesMasterIdLst>
  <p:handoutMasterIdLst>
    <p:handoutMasterId r:id="rId11"/>
  </p:handoutMasterIdLst>
  <p:sldIdLst>
    <p:sldId id="284" r:id="rId3"/>
    <p:sldId id="269" r:id="rId4"/>
    <p:sldId id="288" r:id="rId5"/>
    <p:sldId id="289" r:id="rId6"/>
    <p:sldId id="290" r:id="rId7"/>
    <p:sldId id="262" r:id="rId8"/>
    <p:sldId id="287" r:id="rId9"/>
  </p:sldIdLst>
  <p:sldSz cx="12192000" cy="68580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244B66"/>
    <a:srgbClr val="003399"/>
    <a:srgbClr val="264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F0FC-843F-4974-BD1C-A71BE24984E2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C4617-5AC5-4862-9BB8-FF766152F3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497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89F266E5-1BBA-4809-9F48-7E2205845E7F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246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C2BD285-C010-4406-932C-1E8D6D761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133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7106-EB88-4B01-B14D-8F2264329F12}" type="datetime1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BE34-5304-42F9-B3A5-42F2D4CAC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1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4380" cy="690245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7592" y="15938"/>
            <a:ext cx="1813305" cy="6842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" y="149478"/>
            <a:ext cx="8168005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1439" y="3021202"/>
            <a:ext cx="5555615" cy="3468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81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2201" y="2220686"/>
            <a:ext cx="8556171" cy="173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3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приемной кампании 2025 г.</a:t>
            </a:r>
            <a:endParaRPr lang="ru-RU" sz="5333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8022" y="5126806"/>
            <a:ext cx="5763841" cy="1479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6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3700854" y="2222563"/>
            <a:ext cx="2245876" cy="2101735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Порядок приема для иностранных граждан и лиц без гражданства</a:t>
            </a:r>
            <a:endParaRPr lang="ru-RU" sz="4400" b="1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78C2574B-A034-4B49-ACB5-ED7B55B4EAB6}"/>
              </a:ext>
            </a:extLst>
          </p:cNvPr>
          <p:cNvSpPr/>
          <p:nvPr/>
        </p:nvSpPr>
        <p:spPr>
          <a:xfrm>
            <a:off x="9792298" y="2227643"/>
            <a:ext cx="2245876" cy="213360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"/>
            <a:ext cx="121920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38F5BE-6697-4C0F-A479-02C856AAF3DA}"/>
              </a:ext>
            </a:extLst>
          </p:cNvPr>
          <p:cNvSpPr txBox="1"/>
          <p:nvPr/>
        </p:nvSpPr>
        <p:spPr>
          <a:xfrm>
            <a:off x="193019" y="304800"/>
            <a:ext cx="97185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ru-RU" sz="2000" b="1" kern="1200" cap="all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Изменения в Порядке Приема </a:t>
            </a: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id="{72068B0E-B635-B35E-1667-AEF389D8F6FD}"/>
              </a:ext>
            </a:extLst>
          </p:cNvPr>
          <p:cNvSpPr/>
          <p:nvPr/>
        </p:nvSpPr>
        <p:spPr bwMode="auto">
          <a:xfrm>
            <a:off x="9797187" y="2057400"/>
            <a:ext cx="2240987" cy="1734192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spc="-5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Тестирование на знание русского языка для иностранных граждан и лиц без гражданства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" y="1125277"/>
            <a:ext cx="3355855" cy="472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74" y="1181957"/>
            <a:ext cx="3262480" cy="460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921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3180"/>
            <a:ext cx="12192000" cy="68046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87769" y="1723818"/>
            <a:ext cx="6677866" cy="3803936"/>
          </a:xfrm>
          <a:prstGeom prst="roundRect">
            <a:avLst>
              <a:gd name="adj" fmla="val 644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sz="2000" b="1" spc="-5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/>
            <a:r>
              <a:rPr lang="ru-RU" sz="2000" b="1" spc="-5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Ребенок не может быть зачислен в школу:</a:t>
            </a:r>
          </a:p>
          <a:p>
            <a:pPr algn="l" rtl="0"/>
            <a:endParaRPr lang="ru-RU" sz="2000" spc="-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ru-RU" sz="2000" spc="-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ранее возраста 6.5 лет (без заключения);</a:t>
            </a:r>
          </a:p>
          <a:p>
            <a:pPr marL="342900" indent="-342900" algn="l" rtl="0">
              <a:buFont typeface="Wingdings" panose="05000000000000000000" pitchFamily="2" charset="2"/>
              <a:buChar char="ü"/>
            </a:pPr>
            <a:endParaRPr lang="ru-RU" sz="2000" spc="-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>
              <a:buFont typeface="Wingdings" panose="05000000000000000000" pitchFamily="2" charset="2"/>
              <a:buChar char="ü"/>
            </a:pPr>
            <a:r>
              <a:rPr lang="ru-RU" sz="2000" spc="-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отсутствия свободных мест;</a:t>
            </a:r>
          </a:p>
          <a:p>
            <a:pPr marL="171450" indent="-171450" algn="l" rtl="0">
              <a:buFont typeface="Wingdings" pitchFamily="2" charset="2"/>
              <a:buChar char="ü"/>
            </a:pPr>
            <a:endParaRPr lang="ru-RU" sz="2000" spc="-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2000" b="1" spc="-5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незаконного нахождения на территории РФ (для ИГ и ЛБГ);</a:t>
            </a:r>
          </a:p>
          <a:p>
            <a:pPr marL="171450" indent="-171450" algn="l" rtl="0">
              <a:buFont typeface="Wingdings" pitchFamily="2" charset="2"/>
              <a:buChar char="ü"/>
            </a:pPr>
            <a:endParaRPr lang="ru-RU" sz="2000" spc="-5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2000" b="1" kern="1200" spc="-5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прохождения тестирования (для ИГ и ЛБГ)</a:t>
            </a:r>
            <a:endParaRPr lang="ru-RU" sz="2000" b="1" kern="1200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0"/>
            <a:ext cx="682939" cy="92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904" y="-51215"/>
            <a:ext cx="6564895" cy="72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2025г.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 ДЛЯ ОТКАЗА</a:t>
            </a:r>
            <a:endParaRPr lang="ru-RU" sz="2000" spc="-1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71684" y="2133600"/>
            <a:ext cx="5301843" cy="843821"/>
          </a:xfrm>
          <a:prstGeom prst="rect">
            <a:avLst/>
          </a:prstGeom>
          <a:solidFill>
            <a:srgbClr val="003366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ПОДАЧИ ЗАЯВЛЕНИЯ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иностранных граждан</a:t>
            </a:r>
            <a:endParaRPr lang="ru-RU" sz="2400" spc="-1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8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6802581" y="3200400"/>
            <a:ext cx="5301843" cy="1599196"/>
          </a:xfrm>
          <a:prstGeom prst="roundRect">
            <a:avLst>
              <a:gd name="adj" fmla="val 644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посредством ЕПГУ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rgbClr val="0033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операторов почтовой связи заказным письмом с уведомлением о вручении</a:t>
            </a:r>
          </a:p>
        </p:txBody>
      </p:sp>
    </p:spTree>
    <p:extLst>
      <p:ext uri="{BB962C8B-B14F-4D97-AF65-F5344CB8AC3E}">
        <p14:creationId xmlns:p14="http://schemas.microsoft.com/office/powerpoint/2010/main" val="467801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"/>
            <a:ext cx="12192000" cy="685799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ДОПОЛНИТЕЛЬНЫХ ДОКУМЕНТОВ ДЛЯ ИНОСТРАННЫХ ГРАЖДАН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695134" y="725055"/>
            <a:ext cx="11192065" cy="5986138"/>
          </a:xfrm>
          <a:prstGeom prst="roundRect">
            <a:avLst>
              <a:gd name="adj" fmla="val 6448"/>
            </a:avLst>
          </a:prstGeom>
          <a:noFill/>
          <a:ln w="12700" cap="flat" cmpd="sng" algn="ctr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подтверждающих </a:t>
            </a: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родство заявителя;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подтверждающих </a:t>
            </a: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законность нахождения ребенка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и его законного представителя </a:t>
            </a: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территории России </a:t>
            </a:r>
            <a:r>
              <a:rPr lang="ru-RU" sz="1400" i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законом или международным договором России документы, подтверждающие право иностранного гражданина или лица без гражданства на пребывание (проживание) в России)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0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подтверждающих прохождение государственной </a:t>
            </a: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дактилоскопической регистрации ребенка;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0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</a:t>
            </a: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удостоверяющих личность   ребенка;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0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подтверждающих </a:t>
            </a: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присвоение родителю ИНН;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0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b="1" u="sng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медицинское заключение об отсутствии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 ребенка инфекционных заболеваний, представляющих опасность для окружающих;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_____________________________________________________________________________________________________________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0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подтверждающих осуществление родителем трудовой деятельности (при наличии);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копии документов, подтверждающих изучение русского языка ребенком в образовательных организациях иностранного (иностранных) государства (государств) (со 2 по 11 класс) (при наличии);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копия СНИЛС родителя (при наличии), а также СНИЛС ребенка (при наличии).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kumimoji="0" lang="ru-RU" sz="1400" b="1" i="1" u="none" strike="noStrike" kern="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ru-RU" sz="14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переводом на русский язык.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-39254"/>
            <a:ext cx="682939" cy="9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38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410121" y="1191238"/>
            <a:ext cx="11258965" cy="5374092"/>
          </a:xfrm>
          <a:prstGeom prst="roundRect">
            <a:avLst>
              <a:gd name="adj" fmla="val 6448"/>
            </a:avLst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Школа в срок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 более 5 рабочих дней проверяет комплектность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документов;</a:t>
            </a:r>
          </a:p>
          <a:p>
            <a:pPr marL="521335" marR="487680" lvl="0" indent="-171450" algn="just">
              <a:spcBef>
                <a:spcPts val="1320"/>
              </a:spcBef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Если комплект неполный - возвращает заявление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РАССМОТРЕНИЯ;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Если представлен полный комплект документов, школа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течение 25 рабочих дней проверяет их достоверность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После проверки достоверности документов ребенок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направляется </a:t>
            </a: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тестирующую организацию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Информация 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направлении на тестирование направляется по адресу, указанному в заявлении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 приеме на обучение, и в личный кабинет ЕПГУ;</a:t>
            </a:r>
          </a:p>
          <a:p>
            <a:pPr marL="521335" marR="487680" indent="-171450">
              <a:spcBef>
                <a:spcPts val="1320"/>
              </a:spcBef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Одновременно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школа уведомляет тестирующую организацию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электронной форме через ЕПГУ.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3495" y="-2902"/>
            <a:ext cx="12192000" cy="685799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100"/>
              </a:spcBef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ДЕЙСТВИЙ ШКОЛЫ</a:t>
            </a:r>
          </a:p>
        </p:txBody>
      </p:sp>
      <p:pic>
        <p:nvPicPr>
          <p:cNvPr id="14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-39254"/>
            <a:ext cx="682939" cy="9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57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13180"/>
            <a:ext cx="12192000" cy="68046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pc="-10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id="{35774D27-CCA7-420A-9898-AC425DB41851}"/>
              </a:ext>
            </a:extLst>
          </p:cNvPr>
          <p:cNvSpPr/>
          <p:nvPr/>
        </p:nvSpPr>
        <p:spPr>
          <a:xfrm>
            <a:off x="138499" y="-3170"/>
            <a:ext cx="1165098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ПОСЛЕ</a:t>
            </a:r>
            <a:r>
              <a:rPr lang="ru-RU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ПРОХОЖДЕНИЯ</a:t>
            </a:r>
            <a:r>
              <a:rPr lang="ru-RU" dirty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ТЕСТИРОВАНИЯ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163830" y="1635174"/>
            <a:ext cx="3188970" cy="3089226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20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Тестирующая организация </a:t>
            </a:r>
            <a:r>
              <a:rPr lang="ru-RU" sz="20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3-х дней </a:t>
            </a:r>
            <a:r>
              <a:rPr lang="ru-RU" sz="20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тестирования уведомляет школу о результатах</a:t>
            </a:r>
            <a:endParaRPr lang="ru-RU" sz="20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3352800" y="1673775"/>
            <a:ext cx="4724400" cy="3203025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Информация о результатах тестирования и рассмотрения заявления о приеме на обучение направляется по адресу (почтовый или электронный), указанному в заявлении о приеме на обучение, и в личный кабинет ЕПГУ</a:t>
            </a:r>
          </a:p>
        </p:txBody>
      </p:sp>
      <p:sp>
        <p:nvSpPr>
          <p:cNvPr id="39" name="Прямоугольник: скругленные углы 41">
            <a:extLst>
              <a:ext uri="{FF2B5EF4-FFF2-40B4-BE49-F238E27FC236}">
                <a16:creationId xmlns:a16="http://schemas.microsoft.com/office/drawing/2014/main" id="{C46BEFEC-B0A7-417A-B9FC-A91C33D6032C}"/>
              </a:ext>
            </a:extLst>
          </p:cNvPr>
          <p:cNvSpPr/>
          <p:nvPr/>
        </p:nvSpPr>
        <p:spPr>
          <a:xfrm>
            <a:off x="7848600" y="1657850"/>
            <a:ext cx="4343400" cy="3218950"/>
          </a:xfrm>
          <a:prstGeom prst="roundRect">
            <a:avLst>
              <a:gd name="adj" fmla="val 6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Школа издает приказ о приеме </a:t>
            </a:r>
            <a:r>
              <a:rPr lang="ru-RU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5 рабочих дней </a:t>
            </a:r>
            <a:r>
              <a:rPr lang="ru-RU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официального поступления информации об успешном прохождении тестирования </a:t>
            </a:r>
          </a:p>
          <a:p>
            <a:pPr algn="ctr" rtl="0"/>
            <a:r>
              <a:rPr lang="ru-RU" b="1" i="1" u="sng" spc="-5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(для 2 этапа)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38500" y="1657850"/>
            <a:ext cx="0" cy="4819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924800" y="1635174"/>
            <a:ext cx="0" cy="507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-39254"/>
            <a:ext cx="682939" cy="9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88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9359900" y="6021917"/>
            <a:ext cx="2844800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72" tIns="60936" rIns="121872" bIns="60936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60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60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3F643BC-F9CE-7307-83CC-A19D2C145C1C}"/>
              </a:ext>
            </a:extLst>
          </p:cNvPr>
          <p:cNvSpPr/>
          <p:nvPr/>
        </p:nvSpPr>
        <p:spPr>
          <a:xfrm>
            <a:off x="0" y="-76199"/>
            <a:ext cx="12192000" cy="914400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667" b="1" dirty="0">
                <a:solidFill>
                  <a:schemeClr val="bg1"/>
                </a:solidFill>
              </a:rPr>
              <a:t>ЗАДАЧИ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2395" y="1219200"/>
            <a:ext cx="3331404" cy="457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3366"/>
                </a:solidFill>
              </a:rPr>
              <a:t>ОМС</a:t>
            </a:r>
          </a:p>
          <a:p>
            <a:pPr algn="ctr"/>
            <a:endParaRPr lang="ru-RU" sz="2000" b="1" dirty="0">
              <a:solidFill>
                <a:srgbClr val="003366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Внести изменения в регламент по приему; Разместить на сайте: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регламент </a:t>
            </a:r>
            <a:r>
              <a:rPr lang="ru-RU" sz="1200" i="1" dirty="0">
                <a:solidFill>
                  <a:schemeClr val="tx1"/>
                </a:solidFill>
              </a:rPr>
              <a:t>(с изменениями)</a:t>
            </a:r>
            <a:endParaRPr lang="ru-RU" sz="2000" i="1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информацию о ППТ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расписание тестирования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порядок тестирования</a:t>
            </a: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62400" y="1219200"/>
            <a:ext cx="3657599" cy="457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3366"/>
                </a:solidFill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Внести изменения в ЛНА по приему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Разместить на сайте: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ЛНА по приему </a:t>
            </a:r>
            <a:r>
              <a:rPr lang="ru-RU" sz="1100" i="1" dirty="0">
                <a:solidFill>
                  <a:schemeClr val="tx1"/>
                </a:solidFill>
              </a:rPr>
              <a:t>(с изменениями)</a:t>
            </a:r>
            <a:endParaRPr lang="ru-RU" sz="1800" i="1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Информацию о ППТ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8600" y="1219200"/>
            <a:ext cx="3657599" cy="457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3366"/>
                </a:solidFill>
              </a:rPr>
              <a:t>Тестирующая организация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</a:rPr>
              <a:t>Расписание тестирования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Порядок тестирования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Демоверсии </a:t>
            </a:r>
            <a:r>
              <a:rPr lang="ru-RU" dirty="0" err="1">
                <a:solidFill>
                  <a:schemeClr val="tx1"/>
                </a:solidFill>
              </a:rPr>
              <a:t>КИМов</a:t>
            </a:r>
            <a:endParaRPr lang="ru-RU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Критерии оценивания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157" y="-39254"/>
            <a:ext cx="682939" cy="96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70381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</TotalTime>
  <Words>519</Words>
  <Application>Microsoft Office PowerPoint</Application>
  <PresentationFormat>Широкоэкранный</PresentationFormat>
  <Paragraphs>79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</vt:lpstr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MSI3</cp:lastModifiedBy>
  <cp:revision>95</cp:revision>
  <cp:lastPrinted>2025-03-18T05:26:41Z</cp:lastPrinted>
  <dcterms:created xsi:type="dcterms:W3CDTF">2025-03-17T06:45:18Z</dcterms:created>
  <dcterms:modified xsi:type="dcterms:W3CDTF">2025-03-28T07:14:43Z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oducer">
    <vt:lpwstr>Microsoft® PowerPoint® 2010</vt:lpwstr>
  </property>
</Properties>
</file>