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5" r:id="rId1"/>
  </p:sldMasterIdLst>
  <p:notesMasterIdLst>
    <p:notesMasterId r:id="rId12"/>
  </p:notesMasterIdLst>
  <p:handoutMasterIdLst>
    <p:handoutMasterId r:id="rId13"/>
  </p:handoutMasterIdLst>
  <p:sldIdLst>
    <p:sldId id="399" r:id="rId2"/>
    <p:sldId id="387" r:id="rId3"/>
    <p:sldId id="397" r:id="rId4"/>
    <p:sldId id="411" r:id="rId5"/>
    <p:sldId id="412" r:id="rId6"/>
    <p:sldId id="413" r:id="rId7"/>
    <p:sldId id="414" r:id="rId8"/>
    <p:sldId id="415" r:id="rId9"/>
    <p:sldId id="416" r:id="rId10"/>
    <p:sldId id="417" r:id="rId11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A8246E"/>
    <a:srgbClr val="C4BD97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5" autoAdjust="0"/>
    <p:restoredTop sz="96404" autoAdjust="0"/>
  </p:normalViewPr>
  <p:slideViewPr>
    <p:cSldViewPr>
      <p:cViewPr varScale="1">
        <p:scale>
          <a:sx n="111" d="100"/>
          <a:sy n="111" d="100"/>
        </p:scale>
        <p:origin x="546" y="114"/>
      </p:cViewPr>
      <p:guideLst>
        <p:guide orient="horz" pos="2880"/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29CCE-B7BF-4A99-B081-2753FDECF159}" type="datetimeFigureOut">
              <a:rPr lang="ru-RU" smtClean="0"/>
              <a:t>13.03.2023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5CEE2-7479-407F-AC92-13A062F284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403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6" y="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13.03.2023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3665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6" y="9443665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0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03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68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791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199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72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773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725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2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9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74637"/>
            <a:ext cx="107669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413" y="1600201"/>
            <a:ext cx="1076698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413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47200" y="1408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828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cakzn2020/jkq4kn9277qa30b1" TargetMode="External"/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cakzn2020/y9mopubsp8v9kh7" TargetMode="External"/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3d37d133e9d084f240563a2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991544" y="1340768"/>
            <a:ext cx="8856984" cy="2259683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002060"/>
                </a:solidFill>
              </a:rPr>
              <a:t>О проведении </a:t>
            </a:r>
            <a:br>
              <a:rPr lang="ru-RU" sz="4400" dirty="0">
                <a:solidFill>
                  <a:srgbClr val="002060"/>
                </a:solidFill>
              </a:rPr>
            </a:br>
            <a:r>
              <a:rPr lang="ru-RU" sz="4400" dirty="0">
                <a:solidFill>
                  <a:srgbClr val="002060"/>
                </a:solidFill>
              </a:rPr>
              <a:t>Года педагога и наставника </a:t>
            </a:r>
            <a:br>
              <a:rPr lang="ru-RU" sz="4400" dirty="0">
                <a:solidFill>
                  <a:srgbClr val="002060"/>
                </a:solidFill>
              </a:rPr>
            </a:br>
            <a:r>
              <a:rPr lang="ru-RU" sz="4400" dirty="0">
                <a:solidFill>
                  <a:srgbClr val="002060"/>
                </a:solidFill>
              </a:rPr>
              <a:t>в Республике Татарстан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096000" y="4562010"/>
            <a:ext cx="4536504" cy="1675302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</a:rPr>
              <a:t>Шаяхметова Р.И.,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</a:rPr>
              <a:t>начальник отдела развития ДПО </a:t>
            </a:r>
            <a:r>
              <a:rPr lang="ru-RU" sz="2400" b="1" dirty="0" err="1">
                <a:solidFill>
                  <a:srgbClr val="002060"/>
                </a:solidFill>
              </a:rPr>
              <a:t>МОиН</a:t>
            </a:r>
            <a:r>
              <a:rPr lang="ru-RU" sz="2400" b="1" dirty="0">
                <a:solidFill>
                  <a:srgbClr val="002060"/>
                </a:solidFill>
              </a:rPr>
              <a:t> РТ</a:t>
            </a:r>
          </a:p>
        </p:txBody>
      </p:sp>
    </p:spTree>
    <p:extLst>
      <p:ext uri="{BB962C8B-B14F-4D97-AF65-F5344CB8AC3E}">
        <p14:creationId xmlns:p14="http://schemas.microsoft.com/office/powerpoint/2010/main" val="2524652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623757"/>
              </p:ext>
            </p:extLst>
          </p:nvPr>
        </p:nvGraphicFramePr>
        <p:xfrm>
          <a:off x="911424" y="352431"/>
          <a:ext cx="10753195" cy="5852160"/>
        </p:xfrm>
        <a:graphic>
          <a:graphicData uri="http://schemas.openxmlformats.org/drawingml/2006/table">
            <a:tbl>
              <a:tblPr firstRow="1" firstCol="1" bandRow="1"/>
              <a:tblGrid>
                <a:gridCol w="360040">
                  <a:extLst>
                    <a:ext uri="{9D8B030D-6E8A-4147-A177-3AD203B41FA5}">
                      <a16:colId xmlns:a16="http://schemas.microsoft.com/office/drawing/2014/main" val="1713644558"/>
                    </a:ext>
                  </a:extLst>
                </a:gridCol>
                <a:gridCol w="1625000">
                  <a:extLst>
                    <a:ext uri="{9D8B030D-6E8A-4147-A177-3AD203B41FA5}">
                      <a16:colId xmlns:a16="http://schemas.microsoft.com/office/drawing/2014/main" val="2351557943"/>
                    </a:ext>
                  </a:extLst>
                </a:gridCol>
                <a:gridCol w="800040">
                  <a:extLst>
                    <a:ext uri="{9D8B030D-6E8A-4147-A177-3AD203B41FA5}">
                      <a16:colId xmlns:a16="http://schemas.microsoft.com/office/drawing/2014/main" val="3633103491"/>
                    </a:ext>
                  </a:extLst>
                </a:gridCol>
                <a:gridCol w="863325">
                  <a:extLst>
                    <a:ext uri="{9D8B030D-6E8A-4147-A177-3AD203B41FA5}">
                      <a16:colId xmlns:a16="http://schemas.microsoft.com/office/drawing/2014/main" val="86067633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131507103"/>
                    </a:ext>
                  </a:extLst>
                </a:gridCol>
                <a:gridCol w="1713907">
                  <a:extLst>
                    <a:ext uri="{9D8B030D-6E8A-4147-A177-3AD203B41FA5}">
                      <a16:colId xmlns:a16="http://schemas.microsoft.com/office/drawing/2014/main" val="2142848228"/>
                    </a:ext>
                  </a:extLst>
                </a:gridCol>
                <a:gridCol w="3950723">
                  <a:extLst>
                    <a:ext uri="{9D8B030D-6E8A-4147-A177-3AD203B41FA5}">
                      <a16:colId xmlns:a16="http://schemas.microsoft.com/office/drawing/2014/main" val="4068867411"/>
                    </a:ext>
                  </a:extLst>
                </a:gridCol>
              </a:tblGrid>
              <a:tr h="3291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13.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Выставка-путешествие «По самым старым учебным заведениям Татарстана»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ноябрь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ГАПОУ «Арский педагогический колледж имени Габдуллы Тукая»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 и акции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Видеоконтент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хештегами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(вконтатке) с хештегами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#ГодПедагогаНаставника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Padlet «Год педагога и наставника 2023. Выставки. Акции», дублируется в виде баннера в ГИС ЭО 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326273"/>
                  </a:ext>
                </a:extLst>
              </a:tr>
              <a:tr h="256032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14.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Фотоархив «Мой любимый учитель»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течение года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Муниципальные методисты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 и акции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Видеоконтент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хештегами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Размещение информации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по ссылке: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3"/>
                        </a:rPr>
                        <a:t>https://padlet.com/cakzn2020/jkq4kn9277qa30b1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1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76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7448" y="692696"/>
            <a:ext cx="101531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Проект регионального плана основных мероприятий по проведению </a:t>
            </a:r>
            <a:r>
              <a:rPr lang="ru-RU" sz="2000" b="1" dirty="0">
                <a:latin typeface="Montserrat" panose="00000500000000000000"/>
                <a:cs typeface="Times New Roman" panose="02020603050405020304" pitchFamily="18" charset="0"/>
              </a:rPr>
              <a:t>Года педагога и наставника в РТ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состоит  из 6 разделов</a:t>
            </a:r>
          </a:p>
          <a:p>
            <a:endParaRPr lang="ru-RU" sz="2000" b="1" dirty="0">
              <a:latin typeface="Montserrat" panose="0000050000000000000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Нормативно-правовая деятельность, связанная с повышением статуса педагогических работников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(4 мероприятия)</a:t>
            </a:r>
          </a:p>
          <a:p>
            <a:pPr algn="ctr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2. Торжественные мероприятия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(4 мероприятия)</a:t>
            </a:r>
          </a:p>
          <a:p>
            <a:pPr algn="ctr"/>
            <a:r>
              <a:rPr lang="ru-RU" sz="2000" b="1" dirty="0">
                <a:latin typeface="Montserrat" panose="00000500000000000000"/>
                <a:cs typeface="Times New Roman" panose="02020603050405020304" pitchFamily="18" charset="0"/>
              </a:rPr>
              <a:t>     </a:t>
            </a:r>
            <a:endParaRPr lang="ru-RU" sz="2000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3. Информационная открытость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(5 мероприятий)</a:t>
            </a:r>
          </a:p>
          <a:p>
            <a:pPr algn="ctr"/>
            <a:r>
              <a:rPr lang="ru-RU" sz="2000" b="1" dirty="0">
                <a:latin typeface="Montserrat" panose="00000500000000000000"/>
                <a:cs typeface="Times New Roman" panose="02020603050405020304" pitchFamily="18" charset="0"/>
              </a:rPr>
              <a:t>    </a:t>
            </a: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4. Общесистемные мероприятия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(39 мероприятий)</a:t>
            </a:r>
          </a:p>
          <a:p>
            <a:endParaRPr lang="ru-RU" sz="2000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5. Профессиональные конкурсы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(18 мероприятий)</a:t>
            </a:r>
          </a:p>
          <a:p>
            <a:pPr algn="ctr"/>
            <a:r>
              <a:rPr lang="ru-RU" sz="2000" b="1" dirty="0">
                <a:latin typeface="Montserrat" panose="00000500000000000000"/>
                <a:cs typeface="Times New Roman" panose="02020603050405020304" pitchFamily="18" charset="0"/>
              </a:rPr>
              <a:t>    </a:t>
            </a:r>
            <a:endParaRPr lang="ru-RU" sz="2000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6. Выставки и акции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(14 мероприятий)</a:t>
            </a:r>
            <a:r>
              <a:rPr lang="ru-RU" sz="2000" dirty="0">
                <a:latin typeface="Montserrat" panose="00000500000000000000"/>
              </a:rPr>
              <a:t> </a:t>
            </a:r>
            <a:endParaRPr lang="ru-RU" sz="2000" i="1" dirty="0">
              <a:latin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94243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761830"/>
              </p:ext>
            </p:extLst>
          </p:nvPr>
        </p:nvGraphicFramePr>
        <p:xfrm>
          <a:off x="1127448" y="980728"/>
          <a:ext cx="9649071" cy="5259324"/>
        </p:xfrm>
        <a:graphic>
          <a:graphicData uri="http://schemas.openxmlformats.org/drawingml/2006/table">
            <a:tbl>
              <a:tblPr firstRow="1" firstCol="1" bandRow="1"/>
              <a:tblGrid>
                <a:gridCol w="504056">
                  <a:extLst>
                    <a:ext uri="{9D8B030D-6E8A-4147-A177-3AD203B41FA5}">
                      <a16:colId xmlns:a16="http://schemas.microsoft.com/office/drawing/2014/main" val="2213143194"/>
                    </a:ext>
                  </a:extLst>
                </a:gridCol>
                <a:gridCol w="7214617">
                  <a:extLst>
                    <a:ext uri="{9D8B030D-6E8A-4147-A177-3AD203B41FA5}">
                      <a16:colId xmlns:a16="http://schemas.microsoft.com/office/drawing/2014/main" val="3085458299"/>
                    </a:ext>
                  </a:extLst>
                </a:gridCol>
                <a:gridCol w="1930398">
                  <a:extLst>
                    <a:ext uri="{9D8B030D-6E8A-4147-A177-3AD203B41FA5}">
                      <a16:colId xmlns:a16="http://schemas.microsoft.com/office/drawing/2014/main" val="2073995762"/>
                    </a:ext>
                  </a:extLst>
                </a:gridCol>
              </a:tblGrid>
              <a:tr h="4208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Выставка-обзор новинок педагогической литературы «Новые книги в учительском кейсе»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раз в квартал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986910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2.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Выставка-история «Как учились в старину» (о первых школах в стране, республике)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515096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3.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Фотовыставки «Весёлые мгновенья школьных перемен»/«Улыбка наставника»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март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4156049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4.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Выставка-персоналия о выдающихся педагогах «Такая есть профессия - учитель»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апрель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244535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5.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Акция-воспоминание «Школьные годы чудесные»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май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954459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6.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Выставка-словарь «Откуда слово школьное пришло?» (значение самых известных слов, таких как педагог, декан, парта)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июнь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259637"/>
                  </a:ext>
                </a:extLst>
              </a:tr>
              <a:tr h="490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7.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Выставка-представление «Педагогические идеи древних философов», «Популярные методики преподавания».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июль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977209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8.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Выставка-представление «Педагоги в лицах»/«Великие педагоги, наставники прошлого»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август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375612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9.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Выставка -поздравление «Букет любимому учителю»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сентябрь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1437800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10.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Акция-</a:t>
                      </a:r>
                      <a:r>
                        <a:rPr lang="ru-RU" sz="1400" dirty="0" err="1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видеопривет</a:t>
                      </a: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 «Здравствуй, школа!»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сентябрь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533235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11.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Выставка-поздравление «День учителя - праздник прекрасный»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октябрь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4377191"/>
                  </a:ext>
                </a:extLst>
              </a:tr>
              <a:tr h="490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12.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Акция «От всей души» (Изготовление и вручение подарков ветеранам педагогического труда)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октябрь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173527"/>
                  </a:ext>
                </a:extLst>
              </a:tr>
              <a:tr h="255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13.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Выставка-путешествие «По самым старым учебным заведениям Татарстана»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ноябрь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090186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14.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Создание фотоархива «Мой любимый учитель»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 течение года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10198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74999" y="260648"/>
            <a:ext cx="97706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ВЫСТАВКИ, АКЦИИ в рамках Года педагога и наставника </a:t>
            </a:r>
          </a:p>
        </p:txBody>
      </p:sp>
    </p:spTree>
    <p:extLst>
      <p:ext uri="{BB962C8B-B14F-4D97-AF65-F5344CB8AC3E}">
        <p14:creationId xmlns:p14="http://schemas.microsoft.com/office/powerpoint/2010/main" val="3358091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485571"/>
              </p:ext>
            </p:extLst>
          </p:nvPr>
        </p:nvGraphicFramePr>
        <p:xfrm>
          <a:off x="1007435" y="613385"/>
          <a:ext cx="11046247" cy="5953760"/>
        </p:xfrm>
        <a:graphic>
          <a:graphicData uri="http://schemas.openxmlformats.org/drawingml/2006/table">
            <a:tbl>
              <a:tblPr firstRow="1" firstCol="1" bandRow="1"/>
              <a:tblGrid>
                <a:gridCol w="480053">
                  <a:extLst>
                    <a:ext uri="{9D8B030D-6E8A-4147-A177-3AD203B41FA5}">
                      <a16:colId xmlns:a16="http://schemas.microsoft.com/office/drawing/2014/main" val="2711088938"/>
                    </a:ext>
                  </a:extLst>
                </a:gridCol>
                <a:gridCol w="1295236">
                  <a:extLst>
                    <a:ext uri="{9D8B030D-6E8A-4147-A177-3AD203B41FA5}">
                      <a16:colId xmlns:a16="http://schemas.microsoft.com/office/drawing/2014/main" val="733318450"/>
                    </a:ext>
                  </a:extLst>
                </a:gridCol>
                <a:gridCol w="789017">
                  <a:extLst>
                    <a:ext uri="{9D8B030D-6E8A-4147-A177-3AD203B41FA5}">
                      <a16:colId xmlns:a16="http://schemas.microsoft.com/office/drawing/2014/main" val="3799423348"/>
                    </a:ext>
                  </a:extLst>
                </a:gridCol>
                <a:gridCol w="1385937">
                  <a:extLst>
                    <a:ext uri="{9D8B030D-6E8A-4147-A177-3AD203B41FA5}">
                      <a16:colId xmlns:a16="http://schemas.microsoft.com/office/drawing/2014/main" val="917988534"/>
                    </a:ext>
                  </a:extLst>
                </a:gridCol>
                <a:gridCol w="783861">
                  <a:extLst>
                    <a:ext uri="{9D8B030D-6E8A-4147-A177-3AD203B41FA5}">
                      <a16:colId xmlns:a16="http://schemas.microsoft.com/office/drawing/2014/main" val="1445399188"/>
                    </a:ext>
                  </a:extLst>
                </a:gridCol>
                <a:gridCol w="2273583">
                  <a:extLst>
                    <a:ext uri="{9D8B030D-6E8A-4147-A177-3AD203B41FA5}">
                      <a16:colId xmlns:a16="http://schemas.microsoft.com/office/drawing/2014/main" val="2297682016"/>
                    </a:ext>
                  </a:extLst>
                </a:gridCol>
                <a:gridCol w="4038560">
                  <a:extLst>
                    <a:ext uri="{9D8B030D-6E8A-4147-A177-3AD203B41FA5}">
                      <a16:colId xmlns:a16="http://schemas.microsoft.com/office/drawing/2014/main" val="432277144"/>
                    </a:ext>
                  </a:extLst>
                </a:gridCol>
              </a:tblGrid>
              <a:tr h="4673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№п/п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Дата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Срок предоставления 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Ответственный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Форма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Источник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889" marR="25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5311526"/>
                  </a:ext>
                </a:extLst>
              </a:tr>
              <a:tr h="2743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1.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Выставка-обзор новинок педагогической литературы «Новые книги в учительском кейсе»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раз в квартал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До 15 числа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МОиН РТ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Очная выставка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Виртуальная выставка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Флешмобы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и акции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Прямые эфиры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Видеоконтент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Опросы и голосования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хештегами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Информация размещается в социальной сети МОиН РТ (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вконтатке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) с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хештегами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ГодПедагогаНаставника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#ГодПедагога2023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#ГодНаставника2023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Ссылка на новость размещается в общей Яндекс форме: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  <a:hlinkClick r:id="rId2"/>
                        </a:rPr>
                        <a:t>https://forms.yandex.ru/u/63d37d133e9d084f240563a2/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Ссылка на новость размещается на онлайн доске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Padlet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Информация дублируется в социальных сетях образовательных организаций республики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640793"/>
                  </a:ext>
                </a:extLst>
              </a:tr>
              <a:tr h="2743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2.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Выставка-история «Как учились в старину» (о первых школах в стране, республике)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февраль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До 15 числа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ГАПОУ «Арский педагогический колледж имени Габдуллы Тукая»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Видео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Фотоколлаж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Презентация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Prezi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Флешмобы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и акции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Прямые эфиры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Видеоконтент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• Опросы и голосования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хештегами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вконтатке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) с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хештегами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ГодПедагогаНаставника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#ГодПедагога2023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#ГодНаставника2023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Ссылка на новость размещается в Яндекс форме: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  <a:hlinkClick r:id="rId2"/>
                        </a:rPr>
                        <a:t>https://forms.yandex.ru/u/63d37d133e9d084f240563a2/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Ссылка на новость размещается на онлайн доске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Padlet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Информация дублируется в социальных сетях образовательных организаций республики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90742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83600" y="67514"/>
            <a:ext cx="97706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ВЫСТАВКИ, АКЦИИ в рамках Года педагога и наставника </a:t>
            </a:r>
          </a:p>
        </p:txBody>
      </p:sp>
    </p:spTree>
    <p:extLst>
      <p:ext uri="{BB962C8B-B14F-4D97-AF65-F5344CB8AC3E}">
        <p14:creationId xmlns:p14="http://schemas.microsoft.com/office/powerpoint/2010/main" val="2711886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284655"/>
              </p:ext>
            </p:extLst>
          </p:nvPr>
        </p:nvGraphicFramePr>
        <p:xfrm>
          <a:off x="1007436" y="548679"/>
          <a:ext cx="10849206" cy="5852160"/>
        </p:xfrm>
        <a:graphic>
          <a:graphicData uri="http://schemas.openxmlformats.org/drawingml/2006/table">
            <a:tbl>
              <a:tblPr firstRow="1" firstCol="1" bandRow="1"/>
              <a:tblGrid>
                <a:gridCol w="408044">
                  <a:extLst>
                    <a:ext uri="{9D8B030D-6E8A-4147-A177-3AD203B41FA5}">
                      <a16:colId xmlns:a16="http://schemas.microsoft.com/office/drawing/2014/main" val="3255773045"/>
                    </a:ext>
                  </a:extLst>
                </a:gridCol>
                <a:gridCol w="1384434">
                  <a:extLst>
                    <a:ext uri="{9D8B030D-6E8A-4147-A177-3AD203B41FA5}">
                      <a16:colId xmlns:a16="http://schemas.microsoft.com/office/drawing/2014/main" val="3569158069"/>
                    </a:ext>
                  </a:extLst>
                </a:gridCol>
                <a:gridCol w="754728">
                  <a:extLst>
                    <a:ext uri="{9D8B030D-6E8A-4147-A177-3AD203B41FA5}">
                      <a16:colId xmlns:a16="http://schemas.microsoft.com/office/drawing/2014/main" val="2131073032"/>
                    </a:ext>
                  </a:extLst>
                </a:gridCol>
                <a:gridCol w="1037751">
                  <a:extLst>
                    <a:ext uri="{9D8B030D-6E8A-4147-A177-3AD203B41FA5}">
                      <a16:colId xmlns:a16="http://schemas.microsoft.com/office/drawing/2014/main" val="3686328171"/>
                    </a:ext>
                  </a:extLst>
                </a:gridCol>
                <a:gridCol w="1415113">
                  <a:extLst>
                    <a:ext uri="{9D8B030D-6E8A-4147-A177-3AD203B41FA5}">
                      <a16:colId xmlns:a16="http://schemas.microsoft.com/office/drawing/2014/main" val="4144453239"/>
                    </a:ext>
                  </a:extLst>
                </a:gridCol>
                <a:gridCol w="1886819">
                  <a:extLst>
                    <a:ext uri="{9D8B030D-6E8A-4147-A177-3AD203B41FA5}">
                      <a16:colId xmlns:a16="http://schemas.microsoft.com/office/drawing/2014/main" val="1467546715"/>
                    </a:ext>
                  </a:extLst>
                </a:gridCol>
                <a:gridCol w="3962317">
                  <a:extLst>
                    <a:ext uri="{9D8B030D-6E8A-4147-A177-3AD203B41FA5}">
                      <a16:colId xmlns:a16="http://schemas.microsoft.com/office/drawing/2014/main" val="274658251"/>
                    </a:ext>
                  </a:extLst>
                </a:gridCol>
              </a:tblGrid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3.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Фотовыставки «Весёлые мгновенья школьных перемен»,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«Улыбка наставника»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март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Педагогические классы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Бугульминский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Приволжский, Авиастроительный р-н)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с подписями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9499"/>
                  </a:ext>
                </a:extLst>
              </a:tr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4.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Выставка-персоналия о выдающихся педагогах «Такая есть профессия - учитель»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апрель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Казанский педагогический колледж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003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0425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763276"/>
              </p:ext>
            </p:extLst>
          </p:nvPr>
        </p:nvGraphicFramePr>
        <p:xfrm>
          <a:off x="815414" y="548680"/>
          <a:ext cx="11041224" cy="5852160"/>
        </p:xfrm>
        <a:graphic>
          <a:graphicData uri="http://schemas.openxmlformats.org/drawingml/2006/table">
            <a:tbl>
              <a:tblPr firstRow="1" firstCol="1" bandRow="1"/>
              <a:tblGrid>
                <a:gridCol w="456050">
                  <a:extLst>
                    <a:ext uri="{9D8B030D-6E8A-4147-A177-3AD203B41FA5}">
                      <a16:colId xmlns:a16="http://schemas.microsoft.com/office/drawing/2014/main" val="1657514566"/>
                    </a:ext>
                  </a:extLst>
                </a:gridCol>
                <a:gridCol w="1582160">
                  <a:extLst>
                    <a:ext uri="{9D8B030D-6E8A-4147-A177-3AD203B41FA5}">
                      <a16:colId xmlns:a16="http://schemas.microsoft.com/office/drawing/2014/main" val="2937565444"/>
                    </a:ext>
                  </a:extLst>
                </a:gridCol>
                <a:gridCol w="821469">
                  <a:extLst>
                    <a:ext uri="{9D8B030D-6E8A-4147-A177-3AD203B41FA5}">
                      <a16:colId xmlns:a16="http://schemas.microsoft.com/office/drawing/2014/main" val="44508692"/>
                    </a:ext>
                  </a:extLst>
                </a:gridCol>
                <a:gridCol w="1076757">
                  <a:extLst>
                    <a:ext uri="{9D8B030D-6E8A-4147-A177-3AD203B41FA5}">
                      <a16:colId xmlns:a16="http://schemas.microsoft.com/office/drawing/2014/main" val="2216735954"/>
                    </a:ext>
                  </a:extLst>
                </a:gridCol>
                <a:gridCol w="1632181">
                  <a:extLst>
                    <a:ext uri="{9D8B030D-6E8A-4147-A177-3AD203B41FA5}">
                      <a16:colId xmlns:a16="http://schemas.microsoft.com/office/drawing/2014/main" val="2296779345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2798714485"/>
                    </a:ext>
                  </a:extLst>
                </a:gridCol>
                <a:gridCol w="3648404">
                  <a:extLst>
                    <a:ext uri="{9D8B030D-6E8A-4147-A177-3AD203B41FA5}">
                      <a16:colId xmlns:a16="http://schemas.microsoft.com/office/drawing/2014/main" val="4188701321"/>
                    </a:ext>
                  </a:extLst>
                </a:gridCol>
              </a:tblGrid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5.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Акция-воспоминание «Школьные годы чудесные»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Педагогические классы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(Кировский, Азнакаевский,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Лаишевский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Кукморский р-н)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с подписями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6284480"/>
                  </a:ext>
                </a:extLst>
              </a:tr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6.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Выставка-словарь «Откуда слово школьное пришло?» (значение самых известных слов, таких как педагог, декан, парта)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июнь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ГАПОУ «Арский педагогический колледж имени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Габдуллы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Тукая»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0038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703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07435" y="379209"/>
          <a:ext cx="10945217" cy="6217920"/>
        </p:xfrm>
        <a:graphic>
          <a:graphicData uri="http://schemas.openxmlformats.org/drawingml/2006/table">
            <a:tbl>
              <a:tblPr firstRow="1" firstCol="1" bandRow="1"/>
              <a:tblGrid>
                <a:gridCol w="384043">
                  <a:extLst>
                    <a:ext uri="{9D8B030D-6E8A-4147-A177-3AD203B41FA5}">
                      <a16:colId xmlns:a16="http://schemas.microsoft.com/office/drawing/2014/main" val="383584886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25540810"/>
                    </a:ext>
                  </a:extLst>
                </a:gridCol>
                <a:gridCol w="1010611">
                  <a:extLst>
                    <a:ext uri="{9D8B030D-6E8A-4147-A177-3AD203B41FA5}">
                      <a16:colId xmlns:a16="http://schemas.microsoft.com/office/drawing/2014/main" val="1426543021"/>
                    </a:ext>
                  </a:extLst>
                </a:gridCol>
                <a:gridCol w="1197635">
                  <a:extLst>
                    <a:ext uri="{9D8B030D-6E8A-4147-A177-3AD203B41FA5}">
                      <a16:colId xmlns:a16="http://schemas.microsoft.com/office/drawing/2014/main" val="44657475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99795146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1901759684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115564527"/>
                    </a:ext>
                  </a:extLst>
                </a:gridCol>
              </a:tblGrid>
              <a:tr h="3291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7.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Выставка-представление «Педагогические идеи древних философов», «Популярные методики преподавания»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июль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Казанский педагогический колледж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Опросы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голосования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876205"/>
                  </a:ext>
                </a:extLst>
              </a:tr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8.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Выставка-представление «Педагоги в лицах»/«Великие педагоги, наставники прошлого»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август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Муниципальные методисты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 и информация об учителях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от всего района (об учителях района)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Размещение информации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по ссылке: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3"/>
                        </a:rPr>
                        <a:t>https://padlet.com/cakzn2020/y9mopubsp8v9kh7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2931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43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813667"/>
              </p:ext>
            </p:extLst>
          </p:nvPr>
        </p:nvGraphicFramePr>
        <p:xfrm>
          <a:off x="911425" y="548680"/>
          <a:ext cx="10945218" cy="6035040"/>
        </p:xfrm>
        <a:graphic>
          <a:graphicData uri="http://schemas.openxmlformats.org/drawingml/2006/table">
            <a:tbl>
              <a:tblPr firstRow="1" firstCol="1" bandRow="1"/>
              <a:tblGrid>
                <a:gridCol w="360039">
                  <a:extLst>
                    <a:ext uri="{9D8B030D-6E8A-4147-A177-3AD203B41FA5}">
                      <a16:colId xmlns:a16="http://schemas.microsoft.com/office/drawing/2014/main" val="1340667828"/>
                    </a:ext>
                  </a:extLst>
                </a:gridCol>
                <a:gridCol w="1660449">
                  <a:extLst>
                    <a:ext uri="{9D8B030D-6E8A-4147-A177-3AD203B41FA5}">
                      <a16:colId xmlns:a16="http://schemas.microsoft.com/office/drawing/2014/main" val="519271662"/>
                    </a:ext>
                  </a:extLst>
                </a:gridCol>
                <a:gridCol w="814327">
                  <a:extLst>
                    <a:ext uri="{9D8B030D-6E8A-4147-A177-3AD203B41FA5}">
                      <a16:colId xmlns:a16="http://schemas.microsoft.com/office/drawing/2014/main" val="2337777333"/>
                    </a:ext>
                  </a:extLst>
                </a:gridCol>
                <a:gridCol w="976467">
                  <a:extLst>
                    <a:ext uri="{9D8B030D-6E8A-4147-A177-3AD203B41FA5}">
                      <a16:colId xmlns:a16="http://schemas.microsoft.com/office/drawing/2014/main" val="2582505842"/>
                    </a:ext>
                  </a:extLst>
                </a:gridCol>
                <a:gridCol w="1661328">
                  <a:extLst>
                    <a:ext uri="{9D8B030D-6E8A-4147-A177-3AD203B41FA5}">
                      <a16:colId xmlns:a16="http://schemas.microsoft.com/office/drawing/2014/main" val="1640712474"/>
                    </a:ext>
                  </a:extLst>
                </a:gridCol>
                <a:gridCol w="1856777">
                  <a:extLst>
                    <a:ext uri="{9D8B030D-6E8A-4147-A177-3AD203B41FA5}">
                      <a16:colId xmlns:a16="http://schemas.microsoft.com/office/drawing/2014/main" val="3986865137"/>
                    </a:ext>
                  </a:extLst>
                </a:gridCol>
                <a:gridCol w="3615831">
                  <a:extLst>
                    <a:ext uri="{9D8B030D-6E8A-4147-A177-3AD203B41FA5}">
                      <a16:colId xmlns:a16="http://schemas.microsoft.com/office/drawing/2014/main" val="2423378008"/>
                    </a:ext>
                  </a:extLst>
                </a:gridCol>
              </a:tblGrid>
              <a:tr h="31089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9.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Выставка - поздравление «Букет любимому учителю»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сентябрь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Педагогические классы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Бавлинский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Буинский, Советский р-н)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Опросы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голосования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7573903"/>
                  </a:ext>
                </a:extLst>
              </a:tr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Акция-видеопривет «Здравствуй, школа!»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сентябрь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Педагогические классы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(Альметьевский, Высокогорский, Московский р-н)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 и акции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Видеоконтент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хештегами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85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842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455159"/>
              </p:ext>
            </p:extLst>
          </p:nvPr>
        </p:nvGraphicFramePr>
        <p:xfrm>
          <a:off x="1007435" y="379209"/>
          <a:ext cx="11041226" cy="6400800"/>
        </p:xfrm>
        <a:graphic>
          <a:graphicData uri="http://schemas.openxmlformats.org/drawingml/2006/table">
            <a:tbl>
              <a:tblPr firstRow="1" firstCol="1" bandRow="1"/>
              <a:tblGrid>
                <a:gridCol w="336037">
                  <a:extLst>
                    <a:ext uri="{9D8B030D-6E8A-4147-A177-3AD203B41FA5}">
                      <a16:colId xmlns:a16="http://schemas.microsoft.com/office/drawing/2014/main" val="1783435415"/>
                    </a:ext>
                  </a:extLst>
                </a:gridCol>
                <a:gridCol w="1520452">
                  <a:extLst>
                    <a:ext uri="{9D8B030D-6E8A-4147-A177-3AD203B41FA5}">
                      <a16:colId xmlns:a16="http://schemas.microsoft.com/office/drawing/2014/main" val="3885197591"/>
                    </a:ext>
                  </a:extLst>
                </a:gridCol>
                <a:gridCol w="781680">
                  <a:extLst>
                    <a:ext uri="{9D8B030D-6E8A-4147-A177-3AD203B41FA5}">
                      <a16:colId xmlns:a16="http://schemas.microsoft.com/office/drawing/2014/main" val="3183055500"/>
                    </a:ext>
                  </a:extLst>
                </a:gridCol>
                <a:gridCol w="818215">
                  <a:extLst>
                    <a:ext uri="{9D8B030D-6E8A-4147-A177-3AD203B41FA5}">
                      <a16:colId xmlns:a16="http://schemas.microsoft.com/office/drawing/2014/main" val="3994292975"/>
                    </a:ext>
                  </a:extLst>
                </a:gridCol>
                <a:gridCol w="1344149">
                  <a:extLst>
                    <a:ext uri="{9D8B030D-6E8A-4147-A177-3AD203B41FA5}">
                      <a16:colId xmlns:a16="http://schemas.microsoft.com/office/drawing/2014/main" val="2491945529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1669951203"/>
                    </a:ext>
                  </a:extLst>
                </a:gridCol>
                <a:gridCol w="3648405">
                  <a:extLst>
                    <a:ext uri="{9D8B030D-6E8A-4147-A177-3AD203B41FA5}">
                      <a16:colId xmlns:a16="http://schemas.microsoft.com/office/drawing/2014/main" val="3149117751"/>
                    </a:ext>
                  </a:extLst>
                </a:gridCol>
              </a:tblGrid>
              <a:tr h="347472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11.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Выставка-поздравление «День учителя - праздник прекрасный»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октябрь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Педагогические классы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Зеленодольский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Елабужский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Заинский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р-н)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Презентация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Prezi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Первые лица района отправляют поздравления своим наставникам, педагогам и учителям.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размещается в социальной сети организации (вконтатке) с хештегами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#ГодПедагогаНаставника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Padlet «Год педагога и наставника 2023. Выставки. Акции», дублируется в виде баннера в ГИС ЭО 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371536"/>
                  </a:ext>
                </a:extLst>
              </a:tr>
              <a:tr h="2926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12.</a:t>
                      </a:r>
                    </a:p>
                  </a:txBody>
                  <a:tcPr marL="40991" marR="40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Акция «От всей души» (Изготовление и вручение подарков ветеранам педагогического труда)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октябрь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15 числа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Муниципальные методисты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Фотоколлаж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Флешмобы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акции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Прямые эфиры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Видеоконтент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• Опросы и голосования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Важно! Материалы сопровождаются логотипом Года педагога и наставника и специальными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Размещение информации в социальной сети организации (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вконтатке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с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хештегами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ГодПедагогаНаставника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#ГодПедагога2023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#ГодНаставника2023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в Яндекс форме: 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https://forms.yandex.ru/u/63d37d133e9d084f240563a2/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Ссылка на новость размещается на онлайн доске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Padlet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«Год педагога и наставника 2023. Выставки. Акции», дублируется в виде баннера в ГИС ЭО РТ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дублируется в социальных сетях образовательных организаций республики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3164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81782"/>
      </p:ext>
    </p:extLst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Тема12</Template>
  <TotalTime>11173</TotalTime>
  <Words>880</Words>
  <Application>Microsoft Office PowerPoint</Application>
  <PresentationFormat>Широкоэкранный</PresentationFormat>
  <Paragraphs>436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Montserrat</vt:lpstr>
      <vt:lpstr>Times New Roman</vt:lpstr>
      <vt:lpstr>4_Тема Office</vt:lpstr>
      <vt:lpstr>О проведении  Года педагога и наставника  в Республике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!</cp:lastModifiedBy>
  <cp:revision>601</cp:revision>
  <cp:lastPrinted>2022-12-05T10:31:05Z</cp:lastPrinted>
  <dcterms:created xsi:type="dcterms:W3CDTF">2015-10-13T08:15:21Z</dcterms:created>
  <dcterms:modified xsi:type="dcterms:W3CDTF">2023-03-13T12:48:27Z</dcterms:modified>
</cp:coreProperties>
</file>