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16"/>
  </p:notesMasterIdLst>
  <p:sldIdLst>
    <p:sldId id="261" r:id="rId2"/>
    <p:sldId id="277" r:id="rId3"/>
    <p:sldId id="268" r:id="rId4"/>
    <p:sldId id="269" r:id="rId5"/>
    <p:sldId id="271" r:id="rId6"/>
    <p:sldId id="280" r:id="rId7"/>
    <p:sldId id="276" r:id="rId8"/>
    <p:sldId id="279" r:id="rId9"/>
    <p:sldId id="278" r:id="rId10"/>
    <p:sldId id="273" r:id="rId11"/>
    <p:sldId id="274" r:id="rId12"/>
    <p:sldId id="275" r:id="rId13"/>
    <p:sldId id="267" r:id="rId14"/>
    <p:sldId id="270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F3333"/>
    <a:srgbClr val="FE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02" autoAdjust="0"/>
  </p:normalViewPr>
  <p:slideViewPr>
    <p:cSldViewPr>
      <p:cViewPr varScale="1">
        <p:scale>
          <a:sx n="84" d="100"/>
          <a:sy n="84" d="100"/>
        </p:scale>
        <p:origin x="-96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A4EBD-15E8-4C79-BCAF-7C6EFDDD9687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6F23A-A3D8-4D3A-80A5-7ECD388E3A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62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Цели и задачи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Знакомство с историей почты и почтового сообщения.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Закрепление навыков работы в технике оригами.</a:t>
            </a:r>
          </a:p>
          <a:p>
            <a:r>
              <a:rPr lang="ru-RU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Расширение представлений и знаний о Великой Отечественной войне.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Изготовление поделки «Почтовый голубь»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6F23A-A3D8-4D3A-80A5-7ECD388E3AB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74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6F23A-A3D8-4D3A-80A5-7ECD388E3AB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540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6F23A-A3D8-4D3A-80A5-7ECD388E3AB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05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6F23A-A3D8-4D3A-80A5-7ECD388E3AB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32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6F23A-A3D8-4D3A-80A5-7ECD388E3AB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42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0" y="0"/>
            <a:ext cx="2109788" cy="51435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2" name="Group 181"/>
          <p:cNvGrpSpPr>
            <a:grpSpLocks/>
          </p:cNvGrpSpPr>
          <p:nvPr/>
        </p:nvGrpSpPr>
        <p:grpSpPr bwMode="auto">
          <a:xfrm rot="10800000">
            <a:off x="-6350" y="0"/>
            <a:ext cx="461963" cy="5143500"/>
            <a:chOff x="768" y="1700"/>
            <a:chExt cx="405" cy="2620"/>
          </a:xfrm>
        </p:grpSpPr>
        <p:sp>
          <p:nvSpPr>
            <p:cNvPr id="3254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55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3" name="Group 195"/>
          <p:cNvGrpSpPr>
            <a:grpSpLocks/>
          </p:cNvGrpSpPr>
          <p:nvPr/>
        </p:nvGrpSpPr>
        <p:grpSpPr bwMode="auto">
          <a:xfrm>
            <a:off x="1371600" y="0"/>
            <a:ext cx="547688" cy="5143500"/>
            <a:chOff x="768" y="1700"/>
            <a:chExt cx="405" cy="2620"/>
          </a:xfrm>
        </p:grpSpPr>
        <p:sp>
          <p:nvSpPr>
            <p:cNvPr id="3268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69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237" name="Rectangle 165"/>
          <p:cNvSpPr>
            <a:spLocks noChangeArrowheads="1"/>
          </p:cNvSpPr>
          <p:nvPr/>
        </p:nvSpPr>
        <p:spPr bwMode="gray">
          <a:xfrm>
            <a:off x="6964364" y="4762"/>
            <a:ext cx="2179637" cy="7381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00760" y="4393419"/>
            <a:ext cx="2971800" cy="571500"/>
          </a:xfrm>
        </p:spPr>
        <p:txBody>
          <a:bodyPr/>
          <a:lstStyle>
            <a:lvl1pPr marL="0" indent="0" algn="dist">
              <a:buFontTx/>
              <a:buNone/>
              <a:defRPr sz="1050" i="1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103564" y="4833938"/>
            <a:ext cx="1144587" cy="207169"/>
          </a:xfrm>
        </p:spPr>
        <p:txBody>
          <a:bodyPr/>
          <a:lstStyle>
            <a:lvl1pPr>
              <a:defRPr/>
            </a:lvl1pPr>
          </a:lstStyle>
          <a:p>
            <a:fld id="{EF17C208-3932-4B66-B20E-5E08477FAA22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572000" y="4833938"/>
            <a:ext cx="1206500" cy="20716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096000" y="4833938"/>
            <a:ext cx="1100138" cy="207169"/>
          </a:xfrm>
        </p:spPr>
        <p:txBody>
          <a:bodyPr/>
          <a:lstStyle>
            <a:lvl1pPr>
              <a:defRPr/>
            </a:lvl1pPr>
          </a:lstStyle>
          <a:p>
            <a:fld id="{3539DF62-EAE9-40B7-923A-DB40C43553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2476500" y="966788"/>
            <a:ext cx="6667500" cy="12763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3236" name="Rectangle 164"/>
          <p:cNvSpPr>
            <a:spLocks noChangeArrowheads="1"/>
          </p:cNvSpPr>
          <p:nvPr/>
        </p:nvSpPr>
        <p:spPr bwMode="gray">
          <a:xfrm rot="-5400000">
            <a:off x="4165600" y="-1978025"/>
            <a:ext cx="742950" cy="4699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38" y="2303858"/>
            <a:ext cx="7772400" cy="1102519"/>
          </a:xfrm>
        </p:spPr>
        <p:txBody>
          <a:bodyPr/>
          <a:lstStyle>
            <a:lvl1pPr algn="r">
              <a:defRPr sz="3300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4" name="Group 199"/>
          <p:cNvGrpSpPr>
            <a:grpSpLocks/>
          </p:cNvGrpSpPr>
          <p:nvPr/>
        </p:nvGrpSpPr>
        <p:grpSpPr bwMode="auto">
          <a:xfrm>
            <a:off x="2859089" y="0"/>
            <a:ext cx="547687" cy="742950"/>
            <a:chOff x="768" y="1700"/>
            <a:chExt cx="405" cy="2620"/>
          </a:xfrm>
        </p:grpSpPr>
        <p:sp>
          <p:nvSpPr>
            <p:cNvPr id="3272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73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5" name="Group 203"/>
          <p:cNvGrpSpPr>
            <a:grpSpLocks/>
          </p:cNvGrpSpPr>
          <p:nvPr/>
        </p:nvGrpSpPr>
        <p:grpSpPr bwMode="auto">
          <a:xfrm>
            <a:off x="4405314" y="0"/>
            <a:ext cx="547687" cy="742950"/>
            <a:chOff x="768" y="1700"/>
            <a:chExt cx="405" cy="2620"/>
          </a:xfrm>
        </p:grpSpPr>
        <p:sp>
          <p:nvSpPr>
            <p:cNvPr id="327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7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6" name="Group 207"/>
          <p:cNvGrpSpPr>
            <a:grpSpLocks/>
          </p:cNvGrpSpPr>
          <p:nvPr/>
        </p:nvGrpSpPr>
        <p:grpSpPr bwMode="auto">
          <a:xfrm>
            <a:off x="6005514" y="0"/>
            <a:ext cx="547687" cy="742950"/>
            <a:chOff x="768" y="1700"/>
            <a:chExt cx="405" cy="2620"/>
          </a:xfrm>
        </p:grpSpPr>
        <p:sp>
          <p:nvSpPr>
            <p:cNvPr id="3280" name="Rectangle 20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81" name="Rectangle 20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7" name="Group 215"/>
          <p:cNvGrpSpPr>
            <a:grpSpLocks/>
          </p:cNvGrpSpPr>
          <p:nvPr/>
        </p:nvGrpSpPr>
        <p:grpSpPr bwMode="auto">
          <a:xfrm>
            <a:off x="7529514" y="0"/>
            <a:ext cx="547687" cy="742950"/>
            <a:chOff x="768" y="1700"/>
            <a:chExt cx="405" cy="2620"/>
          </a:xfrm>
        </p:grpSpPr>
        <p:sp>
          <p:nvSpPr>
            <p:cNvPr id="3288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289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8" name="Group 229"/>
          <p:cNvGrpSpPr>
            <a:grpSpLocks/>
          </p:cNvGrpSpPr>
          <p:nvPr/>
        </p:nvGrpSpPr>
        <p:grpSpPr bwMode="auto">
          <a:xfrm rot="5400000">
            <a:off x="843955" y="711795"/>
            <a:ext cx="410766" cy="2120901"/>
            <a:chOff x="768" y="1700"/>
            <a:chExt cx="405" cy="2620"/>
          </a:xfrm>
        </p:grpSpPr>
        <p:sp>
          <p:nvSpPr>
            <p:cNvPr id="3302" name="Rectangle 23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303" name="Rectangle 23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9" name="Group 233"/>
          <p:cNvGrpSpPr>
            <a:grpSpLocks/>
          </p:cNvGrpSpPr>
          <p:nvPr/>
        </p:nvGrpSpPr>
        <p:grpSpPr bwMode="auto">
          <a:xfrm rot="5400000">
            <a:off x="843956" y="1813124"/>
            <a:ext cx="410765" cy="2120901"/>
            <a:chOff x="768" y="1700"/>
            <a:chExt cx="405" cy="2620"/>
          </a:xfrm>
        </p:grpSpPr>
        <p:sp>
          <p:nvSpPr>
            <p:cNvPr id="3306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307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10" name="Group 237"/>
          <p:cNvGrpSpPr>
            <a:grpSpLocks/>
          </p:cNvGrpSpPr>
          <p:nvPr/>
        </p:nvGrpSpPr>
        <p:grpSpPr bwMode="auto">
          <a:xfrm rot="5400000">
            <a:off x="843956" y="2898974"/>
            <a:ext cx="410765" cy="2120901"/>
            <a:chOff x="768" y="1700"/>
            <a:chExt cx="405" cy="2620"/>
          </a:xfrm>
        </p:grpSpPr>
        <p:sp>
          <p:nvSpPr>
            <p:cNvPr id="3310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311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11" name="Group 256"/>
          <p:cNvGrpSpPr>
            <a:grpSpLocks/>
          </p:cNvGrpSpPr>
          <p:nvPr/>
        </p:nvGrpSpPr>
        <p:grpSpPr bwMode="auto">
          <a:xfrm>
            <a:off x="-11113" y="4847035"/>
            <a:ext cx="2120901" cy="296465"/>
            <a:chOff x="-7" y="4071"/>
            <a:chExt cx="1336" cy="249"/>
          </a:xfrm>
        </p:grpSpPr>
        <p:sp>
          <p:nvSpPr>
            <p:cNvPr id="3314" name="Rectangle 242"/>
            <p:cNvSpPr>
              <a:spLocks noChangeArrowheads="1"/>
            </p:cNvSpPr>
            <p:nvPr/>
          </p:nvSpPr>
          <p:spPr bwMode="gray">
            <a:xfrm rot="5400000">
              <a:off x="620" y="3444"/>
              <a:ext cx="81" cy="1336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315" name="Rectangle 243"/>
            <p:cNvSpPr>
              <a:spLocks noChangeArrowheads="1"/>
            </p:cNvSpPr>
            <p:nvPr/>
          </p:nvSpPr>
          <p:spPr bwMode="gray">
            <a:xfrm rot="5400000">
              <a:off x="598" y="3589"/>
              <a:ext cx="126" cy="1336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12" name="Group 254"/>
          <p:cNvGrpSpPr>
            <a:grpSpLocks/>
          </p:cNvGrpSpPr>
          <p:nvPr/>
        </p:nvGrpSpPr>
        <p:grpSpPr bwMode="auto">
          <a:xfrm>
            <a:off x="-11113" y="467917"/>
            <a:ext cx="9155113" cy="410765"/>
            <a:chOff x="-7" y="403"/>
            <a:chExt cx="5767" cy="345"/>
          </a:xfrm>
        </p:grpSpPr>
        <p:grpSp>
          <p:nvGrpSpPr>
            <p:cNvPr id="13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3292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chemeClr val="tx2">
                  <a:alpha val="3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3293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chemeClr val="tx2">
                  <a:alpha val="3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350"/>
              </a:p>
            </p:txBody>
          </p:sp>
        </p:grpSp>
        <p:grpSp>
          <p:nvGrpSpPr>
            <p:cNvPr id="14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3318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3319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350"/>
              </a:p>
            </p:txBody>
          </p:sp>
        </p:grpSp>
      </p:grpSp>
      <p:sp>
        <p:nvSpPr>
          <p:cNvPr id="3235" name="Rectangle 163"/>
          <p:cNvSpPr>
            <a:spLocks noChangeArrowheads="1"/>
          </p:cNvSpPr>
          <p:nvPr/>
        </p:nvSpPr>
        <p:spPr bwMode="gray">
          <a:xfrm>
            <a:off x="1071538" y="742950"/>
            <a:ext cx="8072462" cy="1257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536" y="754476"/>
            <a:ext cx="8016741" cy="123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577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6993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4188" y="342901"/>
            <a:ext cx="1852612" cy="42517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6350" y="342901"/>
            <a:ext cx="5405438" cy="42517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3648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342900"/>
            <a:ext cx="6496050" cy="571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76350" y="1200151"/>
            <a:ext cx="7410450" cy="3394472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71889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342900"/>
            <a:ext cx="6496050" cy="571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76351" y="1200151"/>
            <a:ext cx="3629025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57776" y="1200151"/>
            <a:ext cx="3629025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2954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38538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27605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342900"/>
            <a:ext cx="6496050" cy="571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276350" y="1200151"/>
            <a:ext cx="7410450" cy="3394472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948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0" y="342900"/>
            <a:ext cx="6496050" cy="571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276350" y="1200151"/>
            <a:ext cx="7410450" cy="3394472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954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38538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20067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29615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3847490238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17C208-3932-4B66-B20E-5E08477FAA22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9DF62-EAE9-40B7-923A-DB40C43553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0931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6106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6351" y="1200151"/>
            <a:ext cx="3629025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57776" y="1200151"/>
            <a:ext cx="3629025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1470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8046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17C208-3932-4B66-B20E-5E08477FAA22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9DF62-EAE9-40B7-923A-DB40C43553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926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17C208-3932-4B66-B20E-5E08477FAA22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9DF62-EAE9-40B7-923A-DB40C43553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3171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8273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466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19" cstate="email">
            <a:lum brigh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1100" y="226408"/>
            <a:ext cx="7962900" cy="909778"/>
          </a:xfrm>
          <a:prstGeom prst="rect">
            <a:avLst/>
          </a:prstGeom>
        </p:spPr>
      </p:pic>
      <p:sp>
        <p:nvSpPr>
          <p:cNvPr id="1063" name="Rectangle 39"/>
          <p:cNvSpPr>
            <a:spLocks noChangeArrowheads="1"/>
          </p:cNvSpPr>
          <p:nvPr/>
        </p:nvSpPr>
        <p:spPr bwMode="gray">
          <a:xfrm>
            <a:off x="0" y="1148281"/>
            <a:ext cx="1500166" cy="399521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1" y="0"/>
            <a:ext cx="1116013" cy="195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2954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fld id="{94845983-E207-4C13-BC10-FE5955C1541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38538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9C40F5F4-61D6-4576-A7C4-34C607D72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500166" y="1200150"/>
            <a:ext cx="7358114" cy="383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 rot="37800000">
            <a:off x="543511" y="713789"/>
            <a:ext cx="413147" cy="1500168"/>
            <a:chOff x="1060" y="0"/>
            <a:chExt cx="394" cy="4320"/>
          </a:xfrm>
        </p:grpSpPr>
        <p:sp>
          <p:nvSpPr>
            <p:cNvPr id="1096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097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098" name="Rectangle 74"/>
          <p:cNvSpPr>
            <a:spLocks noChangeArrowheads="1"/>
          </p:cNvSpPr>
          <p:nvPr/>
        </p:nvSpPr>
        <p:spPr bwMode="gray">
          <a:xfrm rot="-5400000">
            <a:off x="3941167" y="-2760067"/>
            <a:ext cx="196454" cy="5716588"/>
          </a:xfrm>
          <a:prstGeom prst="rect">
            <a:avLst/>
          </a:prstGeom>
          <a:solidFill>
            <a:schemeClr val="tx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3" name="Group 80"/>
          <p:cNvGrpSpPr>
            <a:grpSpLocks/>
          </p:cNvGrpSpPr>
          <p:nvPr/>
        </p:nvGrpSpPr>
        <p:grpSpPr bwMode="auto">
          <a:xfrm>
            <a:off x="152400" y="1136186"/>
            <a:ext cx="457200" cy="4007314"/>
            <a:chOff x="768" y="1700"/>
            <a:chExt cx="405" cy="2620"/>
          </a:xfrm>
        </p:grpSpPr>
        <p:sp>
          <p:nvSpPr>
            <p:cNvPr id="1105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06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3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4" name="Group 83"/>
          <p:cNvGrpSpPr>
            <a:grpSpLocks/>
          </p:cNvGrpSpPr>
          <p:nvPr/>
        </p:nvGrpSpPr>
        <p:grpSpPr bwMode="auto">
          <a:xfrm rot="27000000">
            <a:off x="543510" y="1799643"/>
            <a:ext cx="413147" cy="1500166"/>
            <a:chOff x="1060" y="0"/>
            <a:chExt cx="394" cy="4320"/>
          </a:xfrm>
        </p:grpSpPr>
        <p:sp>
          <p:nvSpPr>
            <p:cNvPr id="1108" name="Rectangle 84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099" name="Rectangle 75"/>
          <p:cNvSpPr>
            <a:spLocks noChangeArrowheads="1"/>
          </p:cNvSpPr>
          <p:nvPr/>
        </p:nvSpPr>
        <p:spPr bwMode="gray">
          <a:xfrm>
            <a:off x="6964364" y="4763"/>
            <a:ext cx="2179637" cy="1905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5" name="Group 89"/>
          <p:cNvGrpSpPr>
            <a:grpSpLocks/>
          </p:cNvGrpSpPr>
          <p:nvPr/>
        </p:nvGrpSpPr>
        <p:grpSpPr bwMode="auto">
          <a:xfrm>
            <a:off x="1905000" y="0"/>
            <a:ext cx="642938" cy="214313"/>
            <a:chOff x="768" y="1700"/>
            <a:chExt cx="405" cy="2620"/>
          </a:xfrm>
        </p:grpSpPr>
        <p:sp>
          <p:nvSpPr>
            <p:cNvPr id="1114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15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6" name="Group 92"/>
          <p:cNvGrpSpPr>
            <a:grpSpLocks/>
          </p:cNvGrpSpPr>
          <p:nvPr/>
        </p:nvGrpSpPr>
        <p:grpSpPr bwMode="auto">
          <a:xfrm>
            <a:off x="3810000" y="0"/>
            <a:ext cx="642938" cy="214313"/>
            <a:chOff x="768" y="1700"/>
            <a:chExt cx="405" cy="2620"/>
          </a:xfrm>
        </p:grpSpPr>
        <p:sp>
          <p:nvSpPr>
            <p:cNvPr id="1117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7" name="Group 95"/>
          <p:cNvGrpSpPr>
            <a:grpSpLocks/>
          </p:cNvGrpSpPr>
          <p:nvPr/>
        </p:nvGrpSpPr>
        <p:grpSpPr bwMode="auto">
          <a:xfrm>
            <a:off x="5791200" y="0"/>
            <a:ext cx="642938" cy="214313"/>
            <a:chOff x="768" y="1700"/>
            <a:chExt cx="405" cy="2620"/>
          </a:xfrm>
        </p:grpSpPr>
        <p:sp>
          <p:nvSpPr>
            <p:cNvPr id="1120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21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8" name="Group 98"/>
          <p:cNvGrpSpPr>
            <a:grpSpLocks/>
          </p:cNvGrpSpPr>
          <p:nvPr/>
        </p:nvGrpSpPr>
        <p:grpSpPr bwMode="auto">
          <a:xfrm>
            <a:off x="7772400" y="0"/>
            <a:ext cx="642938" cy="228600"/>
            <a:chOff x="768" y="1700"/>
            <a:chExt cx="405" cy="2620"/>
          </a:xfrm>
        </p:grpSpPr>
        <p:sp>
          <p:nvSpPr>
            <p:cNvPr id="1123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24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571604" y="342900"/>
            <a:ext cx="7286676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grpSp>
        <p:nvGrpSpPr>
          <p:cNvPr id="9" name="Group 101"/>
          <p:cNvGrpSpPr>
            <a:grpSpLocks/>
          </p:cNvGrpSpPr>
          <p:nvPr/>
        </p:nvGrpSpPr>
        <p:grpSpPr bwMode="auto">
          <a:xfrm>
            <a:off x="152400" y="0"/>
            <a:ext cx="457200" cy="196454"/>
            <a:chOff x="768" y="1700"/>
            <a:chExt cx="405" cy="2620"/>
          </a:xfrm>
        </p:grpSpPr>
        <p:sp>
          <p:nvSpPr>
            <p:cNvPr id="1126" name="Rectangle 10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27" name="Rectangle 10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10" name="Group 104"/>
          <p:cNvGrpSpPr>
            <a:grpSpLocks/>
          </p:cNvGrpSpPr>
          <p:nvPr/>
        </p:nvGrpSpPr>
        <p:grpSpPr bwMode="auto">
          <a:xfrm rot="37800000">
            <a:off x="543510" y="2917638"/>
            <a:ext cx="413147" cy="1500166"/>
            <a:chOff x="1060" y="0"/>
            <a:chExt cx="394" cy="4320"/>
          </a:xfrm>
        </p:grpSpPr>
        <p:sp>
          <p:nvSpPr>
            <p:cNvPr id="1129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30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11" name="Group 107"/>
          <p:cNvGrpSpPr>
            <a:grpSpLocks/>
          </p:cNvGrpSpPr>
          <p:nvPr/>
        </p:nvGrpSpPr>
        <p:grpSpPr bwMode="auto">
          <a:xfrm rot="27000000">
            <a:off x="543510" y="4003488"/>
            <a:ext cx="413147" cy="1500166"/>
            <a:chOff x="1060" y="0"/>
            <a:chExt cx="394" cy="4320"/>
          </a:xfrm>
        </p:grpSpPr>
        <p:sp>
          <p:nvSpPr>
            <p:cNvPr id="1132" name="Rectangle 108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133" name="Rectangle 109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chemeClr val="tx2">
                <a:alpha val="39999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</p:grp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192403" y="4184461"/>
            <a:ext cx="895603" cy="903769"/>
          </a:xfrm>
          <a:prstGeom prst="rect">
            <a:avLst/>
          </a:prstGeom>
        </p:spPr>
      </p:pic>
      <p:pic>
        <p:nvPicPr>
          <p:cNvPr id="15" name="Picture 4" descr="https://pp.userapi.com/c626417/v626417704/628e2/oD16wNNGRBQ.jpg"/>
          <p:cNvPicPr>
            <a:picLocks noChangeAspect="1" noChangeArrowheads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561" y="221016"/>
            <a:ext cx="1184662" cy="9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ds04.infourok.ru/uploads/ex/0eca/0010eb31-870144f5/hello_html_41902af7.png"/>
          <p:cNvPicPr>
            <a:picLocks noChangeAspect="1" noChangeArrowheads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 flipH="1">
            <a:off x="30810" y="1167776"/>
            <a:ext cx="166144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68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b="1">
          <a:ln>
            <a:solidFill>
              <a:schemeClr val="bg1"/>
            </a:solidFill>
          </a:ln>
          <a:solidFill>
            <a:schemeClr val="accent5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Impact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apus666.narod.ru/clipart/m/molb/molb010.png" TargetMode="External"/><Relationship Id="rId2" Type="http://schemas.openxmlformats.org/officeDocument/2006/relationships/hyperlink" Target="https://pp.userapi.com/c626417/v626417704/628e2/oD16wNNGRBQ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vatars.mds.yandex.net/get-pdb/51720/2bc05561-7a49-4bcd-9964-0ad03540ec89/s1200?webp=false" TargetMode="External"/><Relationship Id="rId5" Type="http://schemas.openxmlformats.org/officeDocument/2006/relationships/hyperlink" Target="https://img-fotki.yandex.ru/get/216168/248619660.1b/0_1c2f28_eae363ca_orig.gif" TargetMode="External"/><Relationship Id="rId4" Type="http://schemas.openxmlformats.org/officeDocument/2006/relationships/hyperlink" Target="https://ds04.infourok.ru/uploads/ex/0eca/0010eb31-870144f5/hello_html_41902af7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Почтовый голубь</a:t>
            </a:r>
            <a:br>
              <a:rPr lang="ru-RU" sz="4000" dirty="0" smtClean="0"/>
            </a:br>
            <a:r>
              <a:rPr lang="ru-RU" sz="4000" dirty="0" smtClean="0"/>
              <a:t>поделка в технике оригами</a:t>
            </a:r>
            <a:endParaRPr lang="ru-RU" sz="4000" dirty="0"/>
          </a:p>
        </p:txBody>
      </p:sp>
      <p:sp>
        <p:nvSpPr>
          <p:cNvPr id="91138" name="AutoShape 2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40" name="AutoShape 4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42" name="AutoShape 6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44" name="AutoShape 8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46" name="AutoShape 10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48" name="AutoShape 12" descr="https://img-fotki.yandex.ru/get/3113/58595192.3bf/0_132f47_98e2ee2c_L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150" name="AutoShape 14" descr="https://img-fotki.yandex.ru/get/15597/102699435.bec/0_f848b_3e94835e_S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https://ds04.infourok.ru/uploads/ex/0eca/0010eb31-870144f5/hello_html_41902af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 flipH="1">
            <a:off x="304800" y="1779662"/>
            <a:ext cx="2472209" cy="182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Оригами  голубь: схема</a:t>
            </a:r>
            <a:endParaRPr lang="ru-RU" sz="4400" dirty="0"/>
          </a:p>
        </p:txBody>
      </p:sp>
      <p:pic>
        <p:nvPicPr>
          <p:cNvPr id="3" name="Picture 4" descr="https://i.pinimg.com/736x/1a/b9/e8/1ab9e8eccdab4ca0b28c1ddc9af15be0--origami-birds-origami-paper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5656" y="1347614"/>
            <a:ext cx="7087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83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i.pinimg.com/736x/1a/b9/e8/1ab9e8eccdab4ca0b28c1ddc9af15be0--origami-birds-origami-paper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t="36246" r="1373" b="62989"/>
          <a:stretch/>
        </p:blipFill>
        <p:spPr bwMode="auto">
          <a:xfrm>
            <a:off x="1582066" y="4731990"/>
            <a:ext cx="7087894" cy="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.pinimg.com/736x/1a/b9/e8/1ab9e8eccdab4ca0b28c1ddc9af15be0--origami-birds-origami-paper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26028" y="1215843"/>
            <a:ext cx="752723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804248" y="4371950"/>
            <a:ext cx="72008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Оригами  голубь: схема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74085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736x/1a/b9/e8/1ab9e8eccdab4ca0b28c1ddc9af15be0--origami-birds-origami-paper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07760" y="1680816"/>
            <a:ext cx="6821140" cy="240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68344" y="3795886"/>
            <a:ext cx="100811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Оригами  голубь: схема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189213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olb010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52"/>
          <a:stretch>
            <a:fillRect/>
          </a:stretch>
        </p:blipFill>
        <p:spPr>
          <a:xfrm>
            <a:off x="6876256" y="1142880"/>
            <a:ext cx="2267744" cy="2941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664" y="320871"/>
            <a:ext cx="6496050" cy="5715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Алгоритм оценивания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68754" y="1285835"/>
            <a:ext cx="5286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Что тебе нужно было сделать? Какое было задание?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Ты справился с заданием?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Полностью?</a:t>
            </a:r>
          </a:p>
        </p:txBody>
      </p:sp>
      <p:sp>
        <p:nvSpPr>
          <p:cNvPr id="9" name="Управляющая кнопка: домой 8">
            <a:hlinkClick r:id="" action="ppaction://hlinkshowjump?jump=endshow" highlightClick="1"/>
          </p:cNvPr>
          <p:cNvSpPr/>
          <p:nvPr/>
        </p:nvSpPr>
        <p:spPr>
          <a:xfrm>
            <a:off x="323528" y="4415634"/>
            <a:ext cx="571504" cy="5924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2763554"/>
            <a:ext cx="5572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Самостоятельно или с чьей-то помощью? С чьей?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47664" y="3511507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Ты доволен своей работой или хотел бы что-нибудь изменить?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932" y="1881936"/>
            <a:ext cx="1732540" cy="9778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1275606"/>
            <a:ext cx="73928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pp.userapi.com/c626417/v626417704/628e2/oD16wNNGRBQ.jpg</a:t>
            </a:r>
            <a:r>
              <a:rPr lang="ru-RU" dirty="0" smtClean="0"/>
              <a:t> фон</a:t>
            </a:r>
          </a:p>
          <a:p>
            <a:r>
              <a:rPr lang="en-US" dirty="0">
                <a:hlinkClick r:id="rId3"/>
              </a:rPr>
              <a:t>http://papus666.narod.ru/clipart/m/molb/molb010.png</a:t>
            </a:r>
            <a:r>
              <a:rPr lang="ru-RU" dirty="0"/>
              <a:t> мольберт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ds04.infourok.ru/uploads/ex/0eca/0010eb31-870144f5/hello_html_41902af7.png</a:t>
            </a:r>
            <a:r>
              <a:rPr lang="ru-RU" dirty="0" smtClean="0"/>
              <a:t> голубь оригами схема</a:t>
            </a:r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img-fotki.yandex.ru/get/216168/248619660.1b/0_1c2f28_eae363ca_orig.gif</a:t>
            </a:r>
            <a:endParaRPr lang="ru-RU" dirty="0" smtClean="0"/>
          </a:p>
          <a:p>
            <a:r>
              <a:rPr lang="ru-RU" dirty="0" smtClean="0"/>
              <a:t>Голубь</a:t>
            </a:r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avatars.mds.yandex.net/get-pdb/51720/2bc05561-7a49-4bcd-9964-0ad03540ec89/s1200?webp=false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учебник </a:t>
            </a:r>
            <a:r>
              <a:rPr lang="ru-RU" b="1" dirty="0"/>
              <a:t>«</a:t>
            </a:r>
            <a:r>
              <a:rPr lang="ru-RU" b="1" dirty="0" smtClean="0"/>
              <a:t>Технология» 2 класс О.В</a:t>
            </a:r>
            <a:r>
              <a:rPr lang="ru-RU" b="1" dirty="0"/>
              <a:t>. </a:t>
            </a:r>
            <a:r>
              <a:rPr lang="ru-RU" b="1" dirty="0" err="1"/>
              <a:t>Узоровой</a:t>
            </a:r>
            <a:r>
              <a:rPr lang="ru-RU" b="1" dirty="0"/>
              <a:t>, Е.А. </a:t>
            </a:r>
            <a:r>
              <a:rPr lang="ru-RU" b="1" dirty="0" err="1"/>
              <a:t>Нефёдовой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n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Интернет ресурсы</a:t>
            </a:r>
            <a:endParaRPr lang="ru-RU" sz="4400" dirty="0">
              <a:ln>
                <a:solidFill>
                  <a:schemeClr val="bg1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62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cliparts.co/cliparts/pcq/8gj/pcq8gjKEi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41286" y="342900"/>
            <a:ext cx="3371842" cy="421480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Доскажи словечко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49163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Символ мира – это он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</a:rPr>
              <a:t>И отличный почтальон.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</a:rPr>
              <a:t>А ещё и в дождь и в холод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</a:rPr>
              <a:t>Путь домой отыщет …</a:t>
            </a:r>
            <a:endParaRPr lang="ru-RU" sz="2400" dirty="0"/>
          </a:p>
        </p:txBody>
      </p:sp>
      <p:pic>
        <p:nvPicPr>
          <p:cNvPr id="7" name="Picture 2" descr="https://img-fotki.yandex.ru/get/216168/248619660.1b/0_1c2f28_eae363ca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40321"/>
            <a:ext cx="4494597" cy="299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8420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Крылатые вестники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87590" y="1275606"/>
            <a:ext cx="74489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  Ты </a:t>
            </a:r>
            <a:r>
              <a:rPr lang="ru-RU" sz="2400" dirty="0">
                <a:solidFill>
                  <a:srgbClr val="000000"/>
                </a:solidFill>
              </a:rPr>
              <a:t>уже знаешь, что белый голубь издавна </a:t>
            </a:r>
            <a:r>
              <a:rPr lang="ru-RU" sz="2400" dirty="0" err="1">
                <a:solidFill>
                  <a:srgbClr val="000000"/>
                </a:solidFill>
              </a:rPr>
              <a:t>счита</a:t>
            </a:r>
            <a:r>
              <a:rPr lang="ru-RU" sz="2400" dirty="0">
                <a:solidFill>
                  <a:srgbClr val="000000"/>
                </a:solidFill>
              </a:rPr>
              <a:t>-</a:t>
            </a:r>
          </a:p>
          <a:p>
            <a:r>
              <a:rPr lang="ru-RU" sz="2400" dirty="0" err="1">
                <a:solidFill>
                  <a:srgbClr val="000000"/>
                </a:solidFill>
              </a:rPr>
              <a:t>ется</a:t>
            </a:r>
            <a:r>
              <a:rPr lang="ru-RU" sz="2400" dirty="0">
                <a:solidFill>
                  <a:srgbClr val="000000"/>
                </a:solidFill>
              </a:rPr>
              <a:t> символом мира. А известно ли тебе, что </a:t>
            </a:r>
            <a:r>
              <a:rPr lang="ru-RU" sz="2400" dirty="0" err="1">
                <a:solidFill>
                  <a:srgbClr val="000000"/>
                </a:solidFill>
              </a:rPr>
              <a:t>го</a:t>
            </a:r>
            <a:r>
              <a:rPr lang="ru-RU" sz="2400" dirty="0">
                <a:solidFill>
                  <a:srgbClr val="000000"/>
                </a:solidFill>
              </a:rPr>
              <a:t>-</a:t>
            </a:r>
          </a:p>
          <a:p>
            <a:r>
              <a:rPr lang="ru-RU" sz="2400" dirty="0" err="1">
                <a:solidFill>
                  <a:srgbClr val="000000"/>
                </a:solidFill>
              </a:rPr>
              <a:t>лубь</a:t>
            </a:r>
            <a:r>
              <a:rPr lang="ru-RU" sz="2400" dirty="0">
                <a:solidFill>
                  <a:srgbClr val="000000"/>
                </a:solidFill>
              </a:rPr>
              <a:t> ещё и самый древний воздушный почтальон?</a:t>
            </a:r>
          </a:p>
          <a:p>
            <a:r>
              <a:rPr lang="ru-RU" sz="2400" dirty="0">
                <a:solidFill>
                  <a:srgbClr val="000000"/>
                </a:solidFill>
              </a:rPr>
              <a:t>Скорость полёта голубя от 60 до 100 км/ч. </a:t>
            </a:r>
            <a:r>
              <a:rPr lang="ru-RU" sz="2400" dirty="0" smtClean="0">
                <a:solidFill>
                  <a:srgbClr val="000000"/>
                </a:solidFill>
              </a:rPr>
              <a:t>Почтовый </a:t>
            </a:r>
            <a:r>
              <a:rPr lang="ru-RU" sz="2400" dirty="0">
                <a:solidFill>
                  <a:srgbClr val="000000"/>
                </a:solidFill>
              </a:rPr>
              <a:t>голубь может лететь и днём и ночью. </a:t>
            </a:r>
            <a:r>
              <a:rPr lang="ru-RU" sz="2400" dirty="0" smtClean="0">
                <a:solidFill>
                  <a:srgbClr val="000000"/>
                </a:solidFill>
              </a:rPr>
              <a:t> Во время </a:t>
            </a:r>
            <a:r>
              <a:rPr lang="ru-RU" sz="2400" dirty="0">
                <a:solidFill>
                  <a:srgbClr val="000000"/>
                </a:solidFill>
              </a:rPr>
              <a:t>Великой Отечественной войны храбрые </a:t>
            </a:r>
            <a:r>
              <a:rPr lang="ru-RU" sz="2400" dirty="0" smtClean="0">
                <a:solidFill>
                  <a:srgbClr val="000000"/>
                </a:solidFill>
              </a:rPr>
              <a:t>почтальоны </a:t>
            </a:r>
            <a:r>
              <a:rPr lang="ru-RU" sz="2400" dirty="0">
                <a:solidFill>
                  <a:srgbClr val="000000"/>
                </a:solidFill>
              </a:rPr>
              <a:t>не раз выручали людей.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7191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71750"/>
            <a:ext cx="3894448" cy="2496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Почтовый голубь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347614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 Возьми заготовку «треугольник». Сложи </a:t>
            </a:r>
            <a:r>
              <a:rPr lang="ru-RU" sz="2400" dirty="0" err="1"/>
              <a:t>попо</a:t>
            </a:r>
            <a:r>
              <a:rPr lang="ru-RU" sz="2400" dirty="0"/>
              <a:t>-</a:t>
            </a:r>
          </a:p>
          <a:p>
            <a:r>
              <a:rPr lang="ru-RU" sz="2400" dirty="0"/>
              <a:t>лам вдоль «горой».</a:t>
            </a:r>
          </a:p>
          <a:p>
            <a:r>
              <a:rPr lang="ru-RU" sz="2400" dirty="0"/>
              <a:t>2. Загни «горой» правый верхний угол, чтобы</a:t>
            </a:r>
          </a:p>
          <a:p>
            <a:r>
              <a:rPr lang="ru-RU" sz="2400" dirty="0"/>
              <a:t>сделать голубю клюв.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2850325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3. Загни наискосок, как показано на рисунке.</a:t>
            </a:r>
          </a:p>
          <a:p>
            <a:r>
              <a:rPr lang="ru-RU" sz="2400" dirty="0"/>
              <a:t>4. Раскрась клюв голубя и нарисуй ему глаз.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85743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03598"/>
            <a:ext cx="4651163" cy="2568956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Почтовый голубь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3867894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 Напиши на небольшом листочке </a:t>
            </a:r>
            <a:r>
              <a:rPr lang="ru-RU" sz="2400" dirty="0" smtClean="0"/>
              <a:t>письмо-поздравление </a:t>
            </a:r>
            <a:r>
              <a:rPr lang="ru-RU" sz="2400" dirty="0"/>
              <a:t>ветеранам. Сверни его в трубочку и помести </a:t>
            </a:r>
            <a:r>
              <a:rPr lang="ru-RU" sz="2400" dirty="0" smtClean="0"/>
              <a:t>в «кармашке</a:t>
            </a:r>
            <a:r>
              <a:rPr lang="ru-RU" sz="2400" dirty="0"/>
              <a:t>» на боку голубя.</a:t>
            </a:r>
          </a:p>
        </p:txBody>
      </p:sp>
    </p:spTree>
    <p:extLst>
      <p:ext uri="{BB962C8B-B14F-4D97-AF65-F5344CB8AC3E}">
        <p14:creationId xmlns:p14="http://schemas.microsoft.com/office/powerpoint/2010/main" val="18617395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Птицы </a:t>
            </a:r>
            <a:r>
              <a:rPr lang="ru-RU" sz="4400" dirty="0"/>
              <a:t>в небе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13159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extBookC"/>
              </a:rPr>
              <a:t>Сделай </a:t>
            </a:r>
            <a:r>
              <a:rPr lang="ru-RU" sz="2400" dirty="0">
                <a:latin typeface="TextBookC"/>
              </a:rPr>
              <a:t>композицию «Птицы в небе», наклеив </a:t>
            </a:r>
            <a:endParaRPr lang="ru-RU" sz="2400" dirty="0" smtClean="0">
              <a:latin typeface="TextBookC"/>
            </a:endParaRPr>
          </a:p>
          <a:p>
            <a:r>
              <a:rPr lang="ru-RU" sz="2400" dirty="0" smtClean="0">
                <a:latin typeface="TextBookC"/>
              </a:rPr>
              <a:t>на голубой </a:t>
            </a:r>
            <a:r>
              <a:rPr lang="ru-RU" sz="2400" dirty="0">
                <a:latin typeface="TextBookC"/>
              </a:rPr>
              <a:t>лист фигурки-оригами голубей.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62587"/>
            <a:ext cx="4825218" cy="307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18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Оригами 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80400" y="1419622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extBookC"/>
              </a:rPr>
              <a:t>Слово оригами пришло к нам из Японии, оно состоит из 2-х слов: «ори» (сложенный), </a:t>
            </a:r>
            <a:r>
              <a:rPr lang="ru-RU" sz="2400" dirty="0" smtClean="0">
                <a:latin typeface="TextBookC"/>
              </a:rPr>
              <a:t>                   и </a:t>
            </a:r>
            <a:r>
              <a:rPr lang="ru-RU" sz="2400" dirty="0">
                <a:latin typeface="TextBookC"/>
              </a:rPr>
              <a:t>«</a:t>
            </a:r>
            <a:r>
              <a:rPr lang="ru-RU" sz="2400" dirty="0" err="1">
                <a:latin typeface="TextBookC"/>
              </a:rPr>
              <a:t>ками</a:t>
            </a:r>
            <a:r>
              <a:rPr lang="ru-RU" sz="2400" dirty="0">
                <a:latin typeface="TextBookC"/>
              </a:rPr>
              <a:t>» (бумага</a:t>
            </a:r>
            <a:r>
              <a:rPr lang="ru-RU" sz="2400" dirty="0" smtClean="0">
                <a:latin typeface="TextBookC"/>
              </a:rPr>
              <a:t>).</a:t>
            </a:r>
            <a:r>
              <a:rPr lang="ru-RU" sz="2400" b="1" dirty="0"/>
              <a:t> </a:t>
            </a:r>
            <a:r>
              <a:rPr lang="ru-RU" sz="2400" b="1" dirty="0" err="1"/>
              <a:t>Орига́ми</a:t>
            </a:r>
            <a:r>
              <a:rPr lang="ru-RU" sz="2400" dirty="0"/>
              <a:t> (яп. </a:t>
            </a:r>
            <a:r>
              <a:rPr lang="ja-JP" altLang="en-US" sz="2400" dirty="0"/>
              <a:t>折り</a:t>
            </a:r>
            <a:r>
              <a:rPr lang="ja-JP" altLang="en-US" sz="2400" dirty="0" smtClean="0"/>
              <a:t>紙</a:t>
            </a:r>
            <a:r>
              <a:rPr lang="ru-RU" altLang="ja-JP" sz="2400" dirty="0"/>
              <a:t>)</a:t>
            </a:r>
            <a:r>
              <a:rPr lang="ru-RU" sz="2400" dirty="0"/>
              <a:t> — вид декоративно-прикладного искусства; древнее искусство складывания фигурок из бумаги.</a:t>
            </a:r>
          </a:p>
          <a:p>
            <a:r>
              <a:rPr lang="ru-RU" sz="2400" dirty="0"/>
              <a:t>Искусство оригами своими корнями уходит </a:t>
            </a:r>
            <a:r>
              <a:rPr lang="ru-RU" sz="2400" dirty="0" smtClean="0"/>
              <a:t>                в </a:t>
            </a:r>
            <a:r>
              <a:rPr lang="ru-RU" sz="2400" dirty="0"/>
              <a:t>Древний Китай, где и была изобретена бумага.</a:t>
            </a:r>
          </a:p>
          <a:p>
            <a:endParaRPr lang="ru-RU" sz="2400" dirty="0">
              <a:latin typeface="TextBookC"/>
            </a:endParaRPr>
          </a:p>
        </p:txBody>
      </p:sp>
    </p:spTree>
    <p:extLst>
      <p:ext uri="{BB962C8B-B14F-4D97-AF65-F5344CB8AC3E}">
        <p14:creationId xmlns:p14="http://schemas.microsoft.com/office/powerpoint/2010/main" val="1378882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65" y="2415"/>
            <a:ext cx="7876903" cy="51386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09578" y="375027"/>
            <a:ext cx="49685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Японская мудрость издревле гласит: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«Великий квадрат не имеет пределов».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Попробуй простую фигуру сложить,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И вмиг увлечёт интересное дело!</a:t>
            </a:r>
          </a:p>
          <a:p>
            <a:endParaRPr lang="ru-RU" sz="20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02198" y="2571750"/>
            <a:ext cx="5366400" cy="571500"/>
          </a:xfrm>
        </p:spPr>
        <p:txBody>
          <a:bodyPr/>
          <a:lstStyle/>
          <a:p>
            <a:r>
              <a:rPr lang="ru-RU" sz="4400" dirty="0" smtClean="0">
                <a:solidFill>
                  <a:srgbClr val="FF7575"/>
                </a:solidFill>
              </a:rPr>
              <a:t>Оригами </a:t>
            </a:r>
            <a:endParaRPr lang="ru-RU" sz="4400" dirty="0">
              <a:solidFill>
                <a:srgbClr val="FF7575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8" y="109851"/>
            <a:ext cx="1981200" cy="530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203"/>
            <a:ext cx="2090928" cy="530352"/>
          </a:xfrm>
          <a:prstGeom prst="rect">
            <a:avLst/>
          </a:prstGeom>
        </p:spPr>
      </p:pic>
      <p:pic>
        <p:nvPicPr>
          <p:cNvPr id="11" name="Picture 2" descr="https://ds04.infourok.ru/uploads/ex/0eca/0010eb31-870144f5/hello_html_41902af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00" t="68918" r="-1" b="3417"/>
          <a:stretch/>
        </p:blipFill>
        <p:spPr bwMode="auto">
          <a:xfrm flipH="1">
            <a:off x="-1" y="1164934"/>
            <a:ext cx="1763688" cy="129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5139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03876" y="3003798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Ты бери </a:t>
            </a:r>
            <a:r>
              <a:rPr lang="ru-RU" sz="2400" dirty="0">
                <a:solidFill>
                  <a:srgbClr val="000000"/>
                </a:solidFill>
              </a:rPr>
              <a:t>скорей бумагу</a:t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400" dirty="0">
                <a:solidFill>
                  <a:srgbClr val="000000"/>
                </a:solidFill>
              </a:rPr>
              <a:t>И по схеме оригами,</a:t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400" dirty="0">
                <a:solidFill>
                  <a:srgbClr val="000000"/>
                </a:solidFill>
              </a:rPr>
              <a:t>Не теряя ни минуты,</a:t>
            </a: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2400" dirty="0">
                <a:solidFill>
                  <a:srgbClr val="000000"/>
                </a:solidFill>
              </a:rPr>
              <a:t>Делать </a:t>
            </a:r>
            <a:r>
              <a:rPr lang="ru-RU" sz="2400" dirty="0" smtClean="0">
                <a:solidFill>
                  <a:srgbClr val="000000"/>
                </a:solidFill>
              </a:rPr>
              <a:t>голубя давай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Оригами  голубь: схема</a:t>
            </a:r>
            <a:endParaRPr lang="ru-RU" sz="4400" dirty="0"/>
          </a:p>
        </p:txBody>
      </p:sp>
      <p:pic>
        <p:nvPicPr>
          <p:cNvPr id="5" name="Picture 2" descr="https://ds04.infourok.ru/uploads/ex/0eca/0010eb31-870144f5/hello_html_41902af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212" t="-952" b="-298"/>
          <a:stretch/>
        </p:blipFill>
        <p:spPr bwMode="auto">
          <a:xfrm>
            <a:off x="1835697" y="2067695"/>
            <a:ext cx="2403947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2" descr="https://ds04.infourok.ru/uploads/ex/0eca/0010eb31-870144f5/hello_html_41902af7.pn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4067944" y="873285"/>
            <a:ext cx="169503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328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Default Design 3">
      <a:dk1>
        <a:srgbClr val="000000"/>
      </a:dk1>
      <a:lt1>
        <a:srgbClr val="FFFFFF"/>
      </a:lt1>
      <a:dk2>
        <a:srgbClr val="72D3F6"/>
      </a:dk2>
      <a:lt2>
        <a:srgbClr val="B2B2B2"/>
      </a:lt2>
      <a:accent1>
        <a:srgbClr val="51A0E1"/>
      </a:accent1>
      <a:accent2>
        <a:srgbClr val="7FCD53"/>
      </a:accent2>
      <a:accent3>
        <a:srgbClr val="FFFFFF"/>
      </a:accent3>
      <a:accent4>
        <a:srgbClr val="000000"/>
      </a:accent4>
      <a:accent5>
        <a:srgbClr val="B3CDEE"/>
      </a:accent5>
      <a:accent6>
        <a:srgbClr val="72BA4A"/>
      </a:accent6>
      <a:hlink>
        <a:srgbClr val="CB518E"/>
      </a:hlink>
      <a:folHlink>
        <a:srgbClr val="DB862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FDD903"/>
        </a:dk2>
        <a:lt2>
          <a:srgbClr val="B2B2B2"/>
        </a:lt2>
        <a:accent1>
          <a:srgbClr val="FF9900"/>
        </a:accent1>
        <a:accent2>
          <a:srgbClr val="76C73F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6AB438"/>
        </a:accent6>
        <a:hlink>
          <a:srgbClr val="E2507A"/>
        </a:hlink>
        <a:folHlink>
          <a:srgbClr val="5ACA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AFE91F"/>
        </a:dk2>
        <a:lt2>
          <a:srgbClr val="B2B2B2"/>
        </a:lt2>
        <a:accent1>
          <a:srgbClr val="70D34D"/>
        </a:accent1>
        <a:accent2>
          <a:srgbClr val="4192DB"/>
        </a:accent2>
        <a:accent3>
          <a:srgbClr val="FFFFFF"/>
        </a:accent3>
        <a:accent4>
          <a:srgbClr val="000000"/>
        </a:accent4>
        <a:accent5>
          <a:srgbClr val="BBE6B2"/>
        </a:accent5>
        <a:accent6>
          <a:srgbClr val="3A84C6"/>
        </a:accent6>
        <a:hlink>
          <a:srgbClr val="EC7A24"/>
        </a:hlink>
        <a:folHlink>
          <a:srgbClr val="AB6C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72D3F6"/>
        </a:dk2>
        <a:lt2>
          <a:srgbClr val="B2B2B2"/>
        </a:lt2>
        <a:accent1>
          <a:srgbClr val="51A0E1"/>
        </a:accent1>
        <a:accent2>
          <a:srgbClr val="7FCD53"/>
        </a:accent2>
        <a:accent3>
          <a:srgbClr val="FFFFFF"/>
        </a:accent3>
        <a:accent4>
          <a:srgbClr val="000000"/>
        </a:accent4>
        <a:accent5>
          <a:srgbClr val="B3CDEE"/>
        </a:accent5>
        <a:accent6>
          <a:srgbClr val="72BA4A"/>
        </a:accent6>
        <a:hlink>
          <a:srgbClr val="CB518E"/>
        </a:hlink>
        <a:folHlink>
          <a:srgbClr val="DB86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1" id="{14928523-4CEC-484E-9E4D-D8162BE20014}" vid="{B7E9F15C-98D0-4F62-9303-270C8A58B09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1110</TotalTime>
  <Words>353</Words>
  <Application>Microsoft Office PowerPoint</Application>
  <PresentationFormat>Экран (16:9)</PresentationFormat>
  <Paragraphs>58</Paragraphs>
  <Slides>14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Почтовый голубь поделка в технике оригами</vt:lpstr>
      <vt:lpstr>Доскажи словечко</vt:lpstr>
      <vt:lpstr>Крылатые вестники</vt:lpstr>
      <vt:lpstr>Почтовый голубь</vt:lpstr>
      <vt:lpstr>Почтовый голубь</vt:lpstr>
      <vt:lpstr> Птицы в небе </vt:lpstr>
      <vt:lpstr>Оригами </vt:lpstr>
      <vt:lpstr>Оригами </vt:lpstr>
      <vt:lpstr>Оригами  голубь: схема</vt:lpstr>
      <vt:lpstr>Оригами  голубь: схема</vt:lpstr>
      <vt:lpstr>Оригами  голубь: схема</vt:lpstr>
      <vt:lpstr>Оригами  голубь: схема</vt:lpstr>
      <vt:lpstr>Алгоритм оценивания</vt:lpstr>
      <vt:lpstr>Интернет ресурсы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ICL</cp:lastModifiedBy>
  <cp:revision>141</cp:revision>
  <dcterms:created xsi:type="dcterms:W3CDTF">2017-08-11T17:13:46Z</dcterms:created>
  <dcterms:modified xsi:type="dcterms:W3CDTF">2020-04-16T12:57:03Z</dcterms:modified>
</cp:coreProperties>
</file>