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1"/>
  </p:notesMasterIdLst>
  <p:sldIdLst>
    <p:sldId id="256" r:id="rId2"/>
    <p:sldId id="260" r:id="rId3"/>
    <p:sldId id="258" r:id="rId4"/>
    <p:sldId id="262" r:id="rId5"/>
    <p:sldId id="257" r:id="rId6"/>
    <p:sldId id="259" r:id="rId7"/>
    <p:sldId id="261" r:id="rId8"/>
    <p:sldId id="263" r:id="rId9"/>
    <p:sldId id="275" r:id="rId10"/>
    <p:sldId id="264" r:id="rId11"/>
    <p:sldId id="276" r:id="rId12"/>
    <p:sldId id="277" r:id="rId13"/>
    <p:sldId id="265" r:id="rId14"/>
    <p:sldId id="266" r:id="rId15"/>
    <p:sldId id="268" r:id="rId16"/>
    <p:sldId id="269" r:id="rId17"/>
    <p:sldId id="270" r:id="rId18"/>
    <p:sldId id="272" r:id="rId19"/>
    <p:sldId id="27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4" d="100"/>
          <a:sy n="74" d="100"/>
        </p:scale>
        <p:origin x="-55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2015974797474291"/>
          <c:y val="3.54049158471148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5275657675119546E-2"/>
          <c:y val="0.20736234073886159"/>
          <c:w val="0.68916034844370477"/>
          <c:h val="0.7439558999713555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Совета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560-4AE6-8840-B0E25B50DC3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560-4AE6-8840-B0E25B50DC3A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560-4AE6-8840-B0E25B50DC3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3"/>
                <c:pt idx="0">
                  <c:v>Родители</c:v>
                </c:pt>
                <c:pt idx="1">
                  <c:v>Учителя </c:v>
                </c:pt>
                <c:pt idx="2">
                  <c:v>Учащиеся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3"/>
                <c:pt idx="0">
                  <c:v>0.25</c:v>
                </c:pt>
                <c:pt idx="1">
                  <c:v>0.25</c:v>
                </c:pt>
                <c:pt idx="2">
                  <c:v>0.5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categoryFilterExceptions/>
            </c:ext>
            <c:ext xmlns:c16="http://schemas.microsoft.com/office/drawing/2014/chart" uri="{C3380CC4-5D6E-409C-BE32-E72D297353CC}">
              <c16:uniqueId val="{00000006-F560-4AE6-8840-B0E25B50DC3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D71C83-9303-4EA2-9897-9E52DE7E3DDF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DF9AA9-8F78-46B1-9F21-A36A99B031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706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DF9AA9-8F78-46B1-9F21-A36A99B031C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624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DF9AA9-8F78-46B1-9F21-A36A99B031C7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041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D5FC3-9425-4640-89E9-05242D999B3B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624ED-C1BF-4EC2-82C3-19A1A4A47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30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D5FC3-9425-4640-89E9-05242D999B3B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624ED-C1BF-4EC2-82C3-19A1A4A47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87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D5FC3-9425-4640-89E9-05242D999B3B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624ED-C1BF-4EC2-82C3-19A1A4A47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09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D5FC3-9425-4640-89E9-05242D999B3B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624ED-C1BF-4EC2-82C3-19A1A4A47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76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D5FC3-9425-4640-89E9-05242D999B3B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624ED-C1BF-4EC2-82C3-19A1A4A47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40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D5FC3-9425-4640-89E9-05242D999B3B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624ED-C1BF-4EC2-82C3-19A1A4A47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15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D5FC3-9425-4640-89E9-05242D999B3B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624ED-C1BF-4EC2-82C3-19A1A4A47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91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D5FC3-9425-4640-89E9-05242D999B3B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624ED-C1BF-4EC2-82C3-19A1A4A47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51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D5FC3-9425-4640-89E9-05242D999B3B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624ED-C1BF-4EC2-82C3-19A1A4A47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60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D5FC3-9425-4640-89E9-05242D999B3B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624ED-C1BF-4EC2-82C3-19A1A4A47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53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D5FC3-9425-4640-89E9-05242D999B3B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624ED-C1BF-4EC2-82C3-19A1A4A47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37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D5FC3-9425-4640-89E9-05242D999B3B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624ED-C1BF-4EC2-82C3-19A1A4A47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83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oleObject" Target="../embeddings/oleObject8.bin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oleObject" Target="../embeddings/oleObject9.bin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.png"/><Relationship Id="rId9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oleObject" Target="../embeddings/oleObject11.bin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44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oleObject" Target="../embeddings/oleObject13.bin"/><Relationship Id="rId7" Type="http://schemas.openxmlformats.org/officeDocument/2006/relationships/image" Target="../media/image47.jpe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3.png"/><Relationship Id="rId9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0.jpeg"/><Relationship Id="rId5" Type="http://schemas.openxmlformats.org/officeDocument/2006/relationships/image" Target="../media/image3.png"/><Relationship Id="rId4" Type="http://schemas.openxmlformats.org/officeDocument/2006/relationships/oleObject" Target="../embeddings/oleObject14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oleObject" Target="../embeddings/oleObject6.bin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3832" y="4442165"/>
            <a:ext cx="8459797" cy="1829769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Monotype Corsiva" pitchFamily="66" charset="0"/>
              </a:rPr>
              <a:t>ШУС  «РИТМ»</a:t>
            </a:r>
            <a:br>
              <a:rPr lang="ru-RU" sz="4000" dirty="0" smtClean="0">
                <a:latin typeface="Monotype Corsiva" pitchFamily="66" charset="0"/>
              </a:rPr>
            </a:br>
            <a:endParaRPr lang="ru-RU" sz="4000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21047" y="5321030"/>
            <a:ext cx="1489953" cy="1102147"/>
          </a:xfrm>
        </p:spPr>
        <p:txBody>
          <a:bodyPr>
            <a:normAutofit/>
          </a:bodyPr>
          <a:lstStyle/>
          <a:p>
            <a:pPr lvl="1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073311" y="909410"/>
            <a:ext cx="4648657" cy="564204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ru-RU" sz="4000" dirty="0" smtClean="0">
                <a:latin typeface="+mj-lt"/>
              </a:rPr>
              <a:t>МБОУ «Школа №111»</a:t>
            </a:r>
            <a:endParaRPr lang="ru-RU" sz="4000" dirty="0">
              <a:latin typeface="+mj-lt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186410" y="133304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496" y="1333041"/>
            <a:ext cx="3351304" cy="3429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4532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838" y="104307"/>
            <a:ext cx="11252777" cy="1499616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chemeClr val="bg1"/>
                </a:solidFill>
                <a:latin typeface="Monotype Corsiva" pitchFamily="66" charset="0"/>
              </a:rPr>
              <a:t>Комиссия по реализации </a:t>
            </a:r>
            <a:r>
              <a:rPr lang="ru-RU" sz="2000" b="1" u="sng" dirty="0">
                <a:solidFill>
                  <a:schemeClr val="bg1"/>
                </a:solidFill>
                <a:latin typeface="Monotype Corsiva" pitchFamily="66" charset="0"/>
              </a:rPr>
              <a:t>творческих </a:t>
            </a:r>
            <a:r>
              <a:rPr lang="ru-RU" sz="2000" b="1" u="sng" dirty="0" smtClean="0">
                <a:solidFill>
                  <a:schemeClr val="bg1"/>
                </a:solidFill>
                <a:latin typeface="Monotype Corsiva" pitchFamily="66" charset="0"/>
              </a:rPr>
              <a:t>инициатив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организует </a:t>
            </a:r>
            <a:r>
              <a:rPr lang="ru-RU" sz="2000" b="1" dirty="0">
                <a:solidFill>
                  <a:schemeClr val="bg1"/>
                </a:solidFill>
                <a:latin typeface="Monotype Corsiva" pitchFamily="66" charset="0"/>
              </a:rPr>
              <a:t>и проводит тематические, танцевальные вечера, концерты, смотры – конкурсы и т. п, по итогам полугодия определяет самый активный класс, изыскивает способы поощрения наиболее способных детей- победителей выставок и 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конкурсов</a:t>
            </a:r>
            <a:r>
              <a:rPr lang="ru-RU" sz="2000" b="1" dirty="0">
                <a:solidFill>
                  <a:schemeClr val="bg1"/>
                </a:solidFill>
                <a:latin typeface="Monotype Corsiva" pitchFamily="66" charset="0"/>
              </a:rPr>
              <a:t>.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 flipV="1">
            <a:off x="18539388" y="4224842"/>
            <a:ext cx="1712133" cy="49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1842255"/>
              </p:ext>
            </p:extLst>
          </p:nvPr>
        </p:nvGraphicFramePr>
        <p:xfrm>
          <a:off x="10995378" y="6137647"/>
          <a:ext cx="712219" cy="463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3" name="Точечный рисунок" r:id="rId3" imgW="3448531" imgH="2247619" progId="PBrush">
                  <p:embed/>
                </p:oleObj>
              </mc:Choice>
              <mc:Fallback>
                <p:oleObj name="Точечный рисунок" r:id="rId3" imgW="3448531" imgH="2247619" progId="PBrush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95378" y="6137647"/>
                        <a:ext cx="712219" cy="4630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29" y="1397508"/>
            <a:ext cx="3151442" cy="2100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31"/>
          <a:stretch/>
        </p:blipFill>
        <p:spPr>
          <a:xfrm>
            <a:off x="638629" y="3643085"/>
            <a:ext cx="3297465" cy="2847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279" y="2101066"/>
            <a:ext cx="2732314" cy="3643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20191028_11373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43339" y="1944914"/>
            <a:ext cx="3855118" cy="2888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215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u="sng" dirty="0">
                <a:solidFill>
                  <a:schemeClr val="bg1"/>
                </a:solidFill>
                <a:latin typeface="Monotype Corsiva" pitchFamily="66" charset="0"/>
              </a:rPr>
              <a:t>Комиссия по реализации творческих инициатив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10" y="1387186"/>
            <a:ext cx="2597728" cy="1948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3602182"/>
            <a:ext cx="3546764" cy="26600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9" t="11994" b="28041"/>
          <a:stretch/>
        </p:blipFill>
        <p:spPr>
          <a:xfrm>
            <a:off x="4447308" y="1835727"/>
            <a:ext cx="7051963" cy="35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54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u="sng" dirty="0">
                <a:solidFill>
                  <a:schemeClr val="bg1"/>
                </a:solidFill>
                <a:latin typeface="Monotype Corsiva" pitchFamily="66" charset="0"/>
              </a:rPr>
              <a:t>Комиссия по реализации творческих инициатив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965" y="4028208"/>
            <a:ext cx="2849417" cy="21370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745" y="1397508"/>
            <a:ext cx="3507600" cy="2630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434" y="1492757"/>
            <a:ext cx="3253602" cy="24402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163" y="4081825"/>
            <a:ext cx="2202873" cy="2202873"/>
          </a:xfrm>
          <a:prstGeom prst="rect">
            <a:avLst/>
          </a:prstGeom>
        </p:spPr>
      </p:pic>
      <p:pic>
        <p:nvPicPr>
          <p:cNvPr id="10" name="Рисунок 9" descr="ф 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30104" y="1561513"/>
            <a:ext cx="2869809" cy="2152357"/>
          </a:xfrm>
          <a:prstGeom prst="rect">
            <a:avLst/>
          </a:prstGeom>
        </p:spPr>
      </p:pic>
      <p:pic>
        <p:nvPicPr>
          <p:cNvPr id="15" name="Рисунок 14" descr="IMG-20181022-WA000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50302" y="4093698"/>
            <a:ext cx="2406749" cy="240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0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74" y="-44067"/>
            <a:ext cx="11368999" cy="1499616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chemeClr val="bg1"/>
                </a:solidFill>
                <a:latin typeface="Monotype Corsiva" pitchFamily="66" charset="0"/>
              </a:rPr>
              <a:t>Спортивная комиссия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планирует </a:t>
            </a:r>
            <a:r>
              <a:rPr lang="ru-RU" sz="2000" b="1" dirty="0">
                <a:solidFill>
                  <a:schemeClr val="bg1"/>
                </a:solidFill>
                <a:latin typeface="Monotype Corsiva" pitchFamily="66" charset="0"/>
              </a:rPr>
              <a:t>участие учащихся в спортивных соревнованиях школы, района, города. Проводит Дни Спорта, помогает в проведении спортивных внеклассных мероприятий</a:t>
            </a:r>
            <a:r>
              <a:rPr lang="ru-RU" sz="2000" dirty="0" smtClean="0">
                <a:solidFill>
                  <a:schemeClr val="bg1"/>
                </a:solidFill>
                <a:latin typeface="Monotype Corsiva" pitchFamily="66" charset="0"/>
              </a:rPr>
              <a:t>.</a:t>
            </a:r>
            <a:endParaRPr lang="ru-RU" sz="20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877878" y="6002489"/>
            <a:ext cx="251978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0790941"/>
              </p:ext>
            </p:extLst>
          </p:nvPr>
        </p:nvGraphicFramePr>
        <p:xfrm>
          <a:off x="10774496" y="6044492"/>
          <a:ext cx="969077" cy="630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2" name="Точечный рисунок" r:id="rId3" imgW="3448531" imgH="2247619" progId="PBrush">
                  <p:embed/>
                </p:oleObj>
              </mc:Choice>
              <mc:Fallback>
                <p:oleObj name="Точечный рисунок" r:id="rId3" imgW="3448531" imgH="2247619" progId="PBrush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74496" y="6044492"/>
                        <a:ext cx="969077" cy="6300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375" y="1212272"/>
            <a:ext cx="3596659" cy="23968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677" y="1094722"/>
            <a:ext cx="4729019" cy="2660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342" y="3792929"/>
            <a:ext cx="3326823" cy="2495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 descr="IMG-20190320-WA001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11035" y="4135899"/>
            <a:ext cx="2513431" cy="1885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 descr="IMG-20190508-WA000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17449" y="3812345"/>
            <a:ext cx="3451275" cy="2588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0872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073" y="114300"/>
            <a:ext cx="11119722" cy="1499616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chemeClr val="bg1"/>
                </a:solidFill>
                <a:latin typeface="Monotype Corsiva" pitchFamily="66" charset="0"/>
              </a:rPr>
              <a:t>Пресс-центр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участвует в публикации школьных новостей на сайте МБОУ «Школа №111», принимает </a:t>
            </a:r>
            <a:r>
              <a:rPr lang="ru-RU" sz="2000" b="1" dirty="0">
                <a:solidFill>
                  <a:schemeClr val="bg1"/>
                </a:solidFill>
                <a:latin typeface="Monotype Corsiva" pitchFamily="66" charset="0"/>
              </a:rPr>
              <a:t>участие в оформлении зала для разных мероприятий, 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помещает </a:t>
            </a:r>
            <a:r>
              <a:rPr lang="ru-RU" sz="2000" b="1" dirty="0">
                <a:solidFill>
                  <a:schemeClr val="bg1"/>
                </a:solidFill>
                <a:latin typeface="Monotype Corsiva" pitchFamily="66" charset="0"/>
              </a:rPr>
              <a:t>на стенды информацию о жизни школы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17707095" y="4249591"/>
            <a:ext cx="258230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6927222"/>
              </p:ext>
            </p:extLst>
          </p:nvPr>
        </p:nvGraphicFramePr>
        <p:xfrm>
          <a:off x="10972799" y="6118979"/>
          <a:ext cx="772673" cy="50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3" name="Точечный рисунок" r:id="rId3" imgW="3448531" imgH="2247619" progId="PBrush">
                  <p:embed/>
                </p:oleObj>
              </mc:Choice>
              <mc:Fallback>
                <p:oleObj name="Точечный рисунок" r:id="rId3" imgW="3448531" imgH="2247619" progId="PBrush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72799" y="6118979"/>
                        <a:ext cx="772673" cy="502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Содержимое 14" descr="IMG_4767-07-11-19-07-54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 t="9755" b="7294"/>
          <a:stretch>
            <a:fillRect/>
          </a:stretch>
        </p:blipFill>
        <p:spPr>
          <a:xfrm rot="21076662">
            <a:off x="1824797" y="1480457"/>
            <a:ext cx="3197145" cy="4717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IMG_4766-07-11-19-07-54.PNG"/>
          <p:cNvPicPr>
            <a:picLocks noChangeAspect="1"/>
          </p:cNvPicPr>
          <p:nvPr/>
        </p:nvPicPr>
        <p:blipFill>
          <a:blip r:embed="rId6" cstate="print"/>
          <a:srcRect t="4233"/>
          <a:stretch>
            <a:fillRect/>
          </a:stretch>
        </p:blipFill>
        <p:spPr>
          <a:xfrm rot="653420">
            <a:off x="6557149" y="1538463"/>
            <a:ext cx="2769528" cy="4717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742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40674" y="0"/>
            <a:ext cx="11259237" cy="1499616"/>
          </a:xfrm>
        </p:spPr>
        <p:txBody>
          <a:bodyPr>
            <a:normAutofit/>
          </a:bodyPr>
          <a:lstStyle/>
          <a:p>
            <a:pPr algn="ctr"/>
            <a:r>
              <a:rPr lang="ru-RU" sz="2400" b="1" u="sng" dirty="0" smtClean="0">
                <a:solidFill>
                  <a:schemeClr val="bg1"/>
                </a:solidFill>
                <a:latin typeface="Monotype Corsiva" pitchFamily="66" charset="0"/>
              </a:rPr>
              <a:t>Комиссия по здоровому </a:t>
            </a:r>
            <a:r>
              <a:rPr lang="ru-RU" sz="2400" b="1" u="sng" dirty="0">
                <a:solidFill>
                  <a:schemeClr val="bg1"/>
                </a:solidFill>
                <a:latin typeface="Monotype Corsiva" pitchFamily="66" charset="0"/>
              </a:rPr>
              <a:t>образу жизни</a:t>
            </a: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организует </a:t>
            </a: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и проводит мероприятия по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ЗОЖ, </a:t>
            </a: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обновляет стенд,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участвует </a:t>
            </a: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в районных и городских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акциях.</a:t>
            </a: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 flipV="1">
            <a:off x="16851522" y="4263799"/>
            <a:ext cx="33923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6504827"/>
              </p:ext>
            </p:extLst>
          </p:nvPr>
        </p:nvGraphicFramePr>
        <p:xfrm>
          <a:off x="10358474" y="5763416"/>
          <a:ext cx="1341437" cy="872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6" name="Точечный рисунок" r:id="rId3" imgW="3448531" imgH="2247619" progId="PBrush">
                  <p:embed/>
                </p:oleObj>
              </mc:Choice>
              <mc:Fallback>
                <p:oleObj name="Точечный рисунок" r:id="rId3" imgW="3448531" imgH="2247619" progId="PBrush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58474" y="5763416"/>
                        <a:ext cx="1341437" cy="8721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94" y="1306285"/>
            <a:ext cx="2883505" cy="21626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172" y="3585028"/>
            <a:ext cx="3817389" cy="2859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124" y="1422401"/>
            <a:ext cx="2535161" cy="19013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549" y="1549625"/>
            <a:ext cx="3893232" cy="3893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1984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513" y="101710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Совет школы может гордиться разнообразием  мероприятий, в которых принимает участие, </a:t>
            </a:r>
            <a:b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но самые любимые: </a:t>
            </a:r>
            <a:b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Monotype Corsiva" pitchFamily="66" charset="0"/>
              </a:rPr>
              <a:t>Весенняя </a:t>
            </a:r>
            <a:r>
              <a:rPr lang="ru-RU" sz="3200" b="1" i="1" dirty="0" smtClean="0">
                <a:solidFill>
                  <a:schemeClr val="bg1"/>
                </a:solidFill>
                <a:latin typeface="Monotype Corsiva" pitchFamily="66" charset="0"/>
              </a:rPr>
              <a:t>Неделя </a:t>
            </a:r>
            <a:r>
              <a:rPr lang="ru-RU" sz="3200" b="1" i="1" dirty="0">
                <a:solidFill>
                  <a:schemeClr val="bg1"/>
                </a:solidFill>
                <a:latin typeface="Monotype Corsiva" pitchFamily="66" charset="0"/>
              </a:rPr>
              <a:t>Д</a:t>
            </a:r>
            <a:r>
              <a:rPr lang="ru-RU" sz="3200" b="1" i="1" dirty="0" smtClean="0">
                <a:solidFill>
                  <a:schemeClr val="bg1"/>
                </a:solidFill>
                <a:latin typeface="Monotype Corsiva" pitchFamily="66" charset="0"/>
              </a:rPr>
              <a:t>обра и День чести школы-111,</a:t>
            </a:r>
            <a:br>
              <a:rPr lang="ru-RU" sz="3200" b="1" i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200" b="1" i="1" dirty="0" err="1" smtClean="0">
                <a:solidFill>
                  <a:schemeClr val="bg1"/>
                </a:solidFill>
                <a:latin typeface="Monotype Corsiva" pitchFamily="66" charset="0"/>
              </a:rPr>
              <a:t>Науруз</a:t>
            </a:r>
            <a:r>
              <a:rPr lang="ru-RU" sz="3200" b="1" i="1" dirty="0" smtClean="0">
                <a:solidFill>
                  <a:schemeClr val="bg1"/>
                </a:solidFill>
                <a:latin typeface="Monotype Corsiva" pitchFamily="66" charset="0"/>
              </a:rPr>
              <a:t> и Масленица,</a:t>
            </a:r>
            <a:br>
              <a:rPr lang="ru-RU" sz="3200" b="1" i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200" b="1" i="1" dirty="0" err="1" smtClean="0">
                <a:solidFill>
                  <a:schemeClr val="bg1"/>
                </a:solidFill>
                <a:latin typeface="Monotype Corsiva" pitchFamily="66" charset="0"/>
              </a:rPr>
              <a:t>Сомбеле</a:t>
            </a:r>
            <a:r>
              <a:rPr lang="ru-RU" sz="3200" b="1" i="1" dirty="0" smtClean="0">
                <a:solidFill>
                  <a:schemeClr val="bg1"/>
                </a:solidFill>
                <a:latin typeface="Monotype Corsiva" pitchFamily="66" charset="0"/>
              </a:rPr>
              <a:t> и Новый год!</a:t>
            </a:r>
            <a:endParaRPr lang="ru-RU" sz="3200" b="1" i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19880913" y="4208441"/>
            <a:ext cx="3754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5193557"/>
              </p:ext>
            </p:extLst>
          </p:nvPr>
        </p:nvGraphicFramePr>
        <p:xfrm>
          <a:off x="10533596" y="5813778"/>
          <a:ext cx="1178825" cy="766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0" name="Точечный рисунок" r:id="rId3" imgW="3448531" imgH="2247619" progId="PBrush">
                  <p:embed/>
                </p:oleObj>
              </mc:Choice>
              <mc:Fallback>
                <p:oleObj name="Точечный рисунок" r:id="rId3" imgW="3448531" imgH="2247619" progId="PBrush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33596" y="5813778"/>
                        <a:ext cx="1178825" cy="7663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 descr="IMG-20191107-WA00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65601" y="3062514"/>
            <a:ext cx="4136570" cy="31024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6613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864" y="0"/>
            <a:ext cx="3932237" cy="16002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Неделя Добра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– благотворительный проект, </a:t>
            </a: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49995" y="2134517"/>
            <a:ext cx="4273977" cy="4078995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18060500" y="4296577"/>
            <a:ext cx="225093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3699811"/>
              </p:ext>
            </p:extLst>
          </p:nvPr>
        </p:nvGraphicFramePr>
        <p:xfrm>
          <a:off x="10678221" y="5960125"/>
          <a:ext cx="1089286" cy="708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4" name="Точечный рисунок" r:id="rId3" imgW="3448531" imgH="2247619" progId="PBrush">
                  <p:embed/>
                </p:oleObj>
              </mc:Choice>
              <mc:Fallback>
                <p:oleObj name="Точечный рисунок" r:id="rId3" imgW="3448531" imgH="2247619" progId="PBrush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78221" y="5960125"/>
                        <a:ext cx="1089286" cy="7081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743" y="598571"/>
            <a:ext cx="3009674" cy="2257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3428" y="1698171"/>
            <a:ext cx="3464076" cy="25980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229" y="566056"/>
            <a:ext cx="2818185" cy="3800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115" y="2949424"/>
            <a:ext cx="2150836" cy="28677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 descr="IMG-20190913-WA001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39885" y="3788229"/>
            <a:ext cx="1991179" cy="26549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0603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912" y="451692"/>
            <a:ext cx="10829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День чести школы – это  главный праздник  года ,направленный на поощрение учебной, творческой, спортивной, общественной деятельности. учащихся., где каждый получает подарок , именную стипендию, общественное признание </a:t>
            </a:r>
            <a:endParaRPr lang="ru-RU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 flipV="1">
            <a:off x="17134379" y="4235076"/>
            <a:ext cx="313458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2303003"/>
              </p:ext>
            </p:extLst>
          </p:nvPr>
        </p:nvGraphicFramePr>
        <p:xfrm>
          <a:off x="10330730" y="5700320"/>
          <a:ext cx="1394308" cy="906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2" name="Точечный рисунок" r:id="rId4" imgW="3448531" imgH="2247619" progId="PBrush">
                  <p:embed/>
                </p:oleObj>
              </mc:Choice>
              <mc:Fallback>
                <p:oleObj name="Точечный рисунок" r:id="rId4" imgW="3448531" imgH="2247619" progId="PBrush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30730" y="5700320"/>
                        <a:ext cx="1394308" cy="9064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187" y="1378857"/>
            <a:ext cx="6125029" cy="4593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182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674" y="26440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Спасибо за внимание!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624" y="370705"/>
            <a:ext cx="11141003" cy="3260019"/>
          </a:xfrm>
        </p:spPr>
        <p:txBody>
          <a:bodyPr>
            <a:noAutofit/>
          </a:bodyPr>
          <a:lstStyle/>
          <a:p>
            <a: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Всех , кто неравнодушен к проблемам школы №111!</a:t>
            </a:r>
            <a:b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24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В</a:t>
            </a:r>
            <a: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сех, кто не откладывает свою жизнь и добрые дела на потом!</a:t>
            </a:r>
            <a:b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Всех, кто хочет сделать нашу жизнь лучше, справедливее, интереснее!</a:t>
            </a:r>
            <a:b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приглашаем принять участие в выборах Совета Школы,-с таких призывов начинаются  школьные выборы.</a:t>
            </a:r>
            <a:r>
              <a:rPr lang="ru-RU" sz="24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/>
            </a:r>
            <a:br>
              <a:rPr lang="ru-RU" sz="24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Этот процесс осуществляется в несколько этапов:</a:t>
            </a:r>
            <a:b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1. Предвыборная агитация</a:t>
            </a:r>
            <a:b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2. Защита программ, презентация своей общественной деятельности</a:t>
            </a:r>
            <a:b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3.  </a:t>
            </a:r>
            <a:r>
              <a:rPr lang="ru-RU" sz="24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Г</a:t>
            </a:r>
            <a: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олосование учеников 5-11</a:t>
            </a:r>
            <a:r>
              <a:rPr lang="ru-RU" sz="2400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 </a:t>
            </a:r>
            <a:r>
              <a:rPr lang="ru-RU" sz="24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классов</a:t>
            </a:r>
            <a:endParaRPr lang="ru-RU" sz="2400" b="1" spc="5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653311" y="5860973"/>
            <a:ext cx="261413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929651"/>
              </p:ext>
            </p:extLst>
          </p:nvPr>
        </p:nvGraphicFramePr>
        <p:xfrm>
          <a:off x="10653311" y="5860975"/>
          <a:ext cx="1084521" cy="705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Точечный рисунок" r:id="rId3" imgW="3448531" imgH="2247619" progId="PBrush">
                  <p:embed/>
                </p:oleObj>
              </mc:Choice>
              <mc:Fallback>
                <p:oleObj name="Точечный рисунок" r:id="rId3" imgW="3448531" imgH="2247619" progId="PBrush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3311" y="5860975"/>
                        <a:ext cx="1084521" cy="705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48" y="3793694"/>
            <a:ext cx="1809858" cy="2413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393" y="3214254"/>
            <a:ext cx="2150918" cy="28678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963" y="3835400"/>
            <a:ext cx="1685059" cy="2246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8269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950" y="408969"/>
            <a:ext cx="9720072" cy="1859929"/>
          </a:xfrm>
        </p:spPr>
        <p:txBody>
          <a:bodyPr>
            <a:normAutofit/>
          </a:bodyPr>
          <a:lstStyle/>
          <a:p>
            <a:pPr algn="ctr"/>
            <a:r>
              <a:rPr lang="ru-RU" sz="1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Н</a:t>
            </a:r>
            <a:r>
              <a:rPr lang="ru-RU" sz="1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аши основные задачи:</a:t>
            </a:r>
            <a:br>
              <a:rPr lang="ru-RU" sz="1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1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Создание </a:t>
            </a:r>
            <a:r>
              <a:rPr lang="ru-RU" sz="1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условий для реализации творческого потенциала каждой личности</a:t>
            </a:r>
            <a:br>
              <a:rPr lang="ru-RU" sz="1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1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Самовыражение </a:t>
            </a:r>
            <a:r>
              <a:rPr lang="ru-RU" sz="1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каждого члена через участие в конкретных делах</a:t>
            </a:r>
            <a:br>
              <a:rPr lang="ru-RU" sz="1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1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Обеспечение </a:t>
            </a:r>
            <a:r>
              <a:rPr lang="ru-RU" sz="1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отношений сотрудничества между учителями и учениками</a:t>
            </a:r>
            <a:br>
              <a:rPr lang="ru-RU" sz="1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1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Защита </a:t>
            </a:r>
            <a:r>
              <a:rPr lang="ru-RU" sz="1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прав и выражение интересов учащихся школы, </a:t>
            </a:r>
            <a:r>
              <a:rPr lang="ru-RU" sz="1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/>
            </a:r>
            <a:br>
              <a:rPr lang="ru-RU" sz="1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1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Создание </a:t>
            </a:r>
            <a:r>
              <a:rPr lang="ru-RU" sz="1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условий для раскрытия возможностей личности</a:t>
            </a:r>
            <a:br>
              <a:rPr lang="ru-RU" sz="1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1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Демократизация </a:t>
            </a:r>
            <a:r>
              <a:rPr lang="ru-RU" sz="1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Monotype Corsiva" pitchFamily="66" charset="0"/>
              </a:rPr>
              <a:t>и совершенствование учебно- воспитательного процесса.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17627812" y="4229446"/>
            <a:ext cx="2617518" cy="51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9787600"/>
              </p:ext>
            </p:extLst>
          </p:nvPr>
        </p:nvGraphicFramePr>
        <p:xfrm>
          <a:off x="10656712" y="5927656"/>
          <a:ext cx="1044694" cy="67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Точечный рисунок" r:id="rId3" imgW="3448531" imgH="2247619" progId="PBrush">
                  <p:embed/>
                </p:oleObj>
              </mc:Choice>
              <mc:Fallback>
                <p:oleObj name="Точечный рисунок" r:id="rId3" imgW="3448531" imgH="2247619" progId="PBrush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6712" y="5927656"/>
                        <a:ext cx="1044694" cy="679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945" y="2300371"/>
            <a:ext cx="5457370" cy="4013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0018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9557" y="0"/>
            <a:ext cx="11219936" cy="6536724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 algn="ctr"/>
            <a:r>
              <a:rPr lang="ru-RU" b="1" spc="50" dirty="0" smtClean="0">
                <a:ln w="0">
                  <a:noFill/>
                </a:ln>
                <a:solidFill>
                  <a:schemeClr val="bg2"/>
                </a:solidFill>
                <a:latin typeface="+mj-lt"/>
              </a:rPr>
              <a:t>На </a:t>
            </a:r>
            <a:r>
              <a:rPr lang="ru-RU" b="1" spc="50" dirty="0">
                <a:ln w="0">
                  <a:noFill/>
                </a:ln>
                <a:solidFill>
                  <a:schemeClr val="bg2"/>
                </a:solidFill>
                <a:latin typeface="+mj-lt"/>
              </a:rPr>
              <a:t>сегодняшний момент мы имеем активно действующий Совет школы. Путём демократических выборов в его состав входят ученики, учителя, родители. Количество мест в составе Совета распределяются следующим образом: 50%-учащиеся (их абсолютное количество зависит от количества классов в среднем и старшем звене на данный момент), 25%-родители, 25%-учителя (в их число входит 1 представитель администрации школы).</a:t>
            </a:r>
          </a:p>
          <a:p>
            <a:pPr algn="ctr"/>
            <a:endParaRPr lang="ru-RU" b="1" spc="50" dirty="0" smtClean="0">
              <a:ln w="0">
                <a:noFill/>
              </a:ln>
              <a:solidFill>
                <a:schemeClr val="bg2"/>
              </a:solidFill>
            </a:endParaRPr>
          </a:p>
          <a:p>
            <a:pPr algn="ctr"/>
            <a:endParaRPr lang="ru-RU" b="1" spc="50" dirty="0">
              <a:ln w="0">
                <a:noFill/>
              </a:ln>
              <a:solidFill>
                <a:schemeClr val="bg2"/>
              </a:solidFill>
            </a:endParaRPr>
          </a:p>
          <a:p>
            <a:pPr algn="ctr"/>
            <a:endParaRPr lang="ru-RU" b="1" spc="50" dirty="0" smtClean="0">
              <a:ln w="0">
                <a:noFill/>
              </a:ln>
              <a:solidFill>
                <a:schemeClr val="bg2"/>
              </a:solidFill>
            </a:endParaRPr>
          </a:p>
          <a:p>
            <a:pPr algn="ctr"/>
            <a:endParaRPr lang="ru-RU" b="1" spc="50" dirty="0" smtClean="0">
              <a:ln w="0">
                <a:noFill/>
              </a:ln>
              <a:solidFill>
                <a:schemeClr val="bg2"/>
              </a:solidFill>
            </a:endParaRPr>
          </a:p>
          <a:p>
            <a:pPr algn="ctr"/>
            <a:endParaRPr lang="ru-RU" b="1" spc="50" dirty="0">
              <a:ln w="0">
                <a:noFill/>
              </a:ln>
              <a:solidFill>
                <a:schemeClr val="bg2"/>
              </a:solidFill>
            </a:endParaRPr>
          </a:p>
          <a:p>
            <a:pPr algn="ctr"/>
            <a:endParaRPr lang="ru-RU" b="1" spc="50" dirty="0" smtClean="0">
              <a:ln w="0">
                <a:noFill/>
              </a:ln>
              <a:solidFill>
                <a:schemeClr val="bg2"/>
              </a:solidFill>
            </a:endParaRPr>
          </a:p>
          <a:p>
            <a:pPr algn="ctr"/>
            <a:endParaRPr lang="ru-RU" b="1" spc="50" dirty="0">
              <a:ln w="0">
                <a:noFill/>
              </a:ln>
              <a:solidFill>
                <a:schemeClr val="bg2"/>
              </a:solidFill>
            </a:endParaRPr>
          </a:p>
          <a:p>
            <a:pPr marL="0" indent="0" algn="ctr">
              <a:buNone/>
            </a:pPr>
            <a:endParaRPr lang="ru-RU" b="1" spc="50" dirty="0" smtClean="0">
              <a:ln w="0">
                <a:noFill/>
              </a:ln>
              <a:solidFill>
                <a:schemeClr val="bg2"/>
              </a:solidFill>
            </a:endParaRPr>
          </a:p>
          <a:p>
            <a:pPr marL="0" indent="0" algn="ctr">
              <a:buNone/>
            </a:pPr>
            <a:endParaRPr lang="ru-RU" b="1" spc="50" dirty="0" smtClean="0">
              <a:ln w="0">
                <a:noFill/>
              </a:ln>
              <a:solidFill>
                <a:schemeClr val="bg2"/>
              </a:solidFill>
            </a:endParaRPr>
          </a:p>
          <a:p>
            <a:pPr marL="0" indent="0" algn="ctr">
              <a:buNone/>
            </a:pPr>
            <a:r>
              <a:rPr lang="ru-RU" b="1" spc="50" dirty="0" smtClean="0">
                <a:ln w="0">
                  <a:noFill/>
                </a:ln>
                <a:solidFill>
                  <a:schemeClr val="bg2"/>
                </a:solidFill>
                <a:latin typeface="+mj-lt"/>
              </a:rPr>
              <a:t>Совет </a:t>
            </a:r>
            <a:r>
              <a:rPr lang="ru-RU" b="1" spc="50" dirty="0">
                <a:ln w="0">
                  <a:noFill/>
                </a:ln>
                <a:solidFill>
                  <a:schemeClr val="bg2"/>
                </a:solidFill>
                <a:latin typeface="+mj-lt"/>
              </a:rPr>
              <a:t>школы может принимать решения в вопросах школьной жизни от ремонта школы </a:t>
            </a:r>
            <a:r>
              <a:rPr lang="ru-RU" b="1" spc="50" dirty="0" smtClean="0">
                <a:ln w="0">
                  <a:noFill/>
                </a:ln>
                <a:solidFill>
                  <a:schemeClr val="bg2"/>
                </a:solidFill>
                <a:latin typeface="+mj-lt"/>
              </a:rPr>
              <a:t>до </a:t>
            </a:r>
            <a:r>
              <a:rPr lang="ru-RU" b="1" spc="50" dirty="0">
                <a:ln w="0">
                  <a:noFill/>
                </a:ln>
                <a:solidFill>
                  <a:schemeClr val="bg2"/>
                </a:solidFill>
                <a:latin typeface="+mj-lt"/>
              </a:rPr>
              <a:t>участия в планировании учебно-воспитательного процесса. </a:t>
            </a:r>
          </a:p>
          <a:p>
            <a:pPr algn="ctr"/>
            <a:r>
              <a:rPr lang="ru-RU" b="1" spc="50" dirty="0">
                <a:ln w="0">
                  <a:noFill/>
                </a:ln>
                <a:solidFill>
                  <a:schemeClr val="bg2"/>
                </a:solidFill>
                <a:latin typeface="+mj-lt"/>
              </a:rPr>
              <a:t>Благодаря заседаниям Совета школы учителя, родители и дети имеют возможность выявить проблемы и найти пути их решения. Учащиеся, входящие в Совет школы действительно увлечены внеурочно работой, они являются активными участниками и организаторами школьных праздников.</a:t>
            </a:r>
          </a:p>
          <a:p>
            <a:endParaRPr lang="ru-RU" dirty="0"/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471824716"/>
              </p:ext>
            </p:extLst>
          </p:nvPr>
        </p:nvGraphicFramePr>
        <p:xfrm>
          <a:off x="4032062" y="1783342"/>
          <a:ext cx="3960238" cy="2869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2"/>
          <p:cNvSpPr>
            <a:spLocks noChangeArrowheads="1"/>
          </p:cNvSpPr>
          <p:nvPr/>
        </p:nvSpPr>
        <p:spPr bwMode="auto">
          <a:xfrm flipV="1">
            <a:off x="16291362" y="4252507"/>
            <a:ext cx="394205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1371981"/>
              </p:ext>
            </p:extLst>
          </p:nvPr>
        </p:nvGraphicFramePr>
        <p:xfrm>
          <a:off x="10477615" y="5836356"/>
          <a:ext cx="1211878" cy="787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Точечный рисунок" r:id="rId4" imgW="3448531" imgH="2247619" progId="PBrush">
                  <p:embed/>
                </p:oleObj>
              </mc:Choice>
              <mc:Fallback>
                <p:oleObj name="Точечный рисунок" r:id="rId4" imgW="3448531" imgH="2247619" progId="PBrush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7615" y="5836356"/>
                        <a:ext cx="1211878" cy="7878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954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5857" y="687213"/>
            <a:ext cx="5315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Президент Совета Школы –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ученица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8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класса </a:t>
            </a:r>
            <a:r>
              <a:rPr lang="ru-RU" sz="2400" b="1" dirty="0" err="1" smtClean="0">
                <a:solidFill>
                  <a:schemeClr val="bg1"/>
                </a:solidFill>
                <a:latin typeface="Monotype Corsiva" pitchFamily="66" charset="0"/>
              </a:rPr>
              <a:t>Мифтахова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Л.</a:t>
            </a: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3469" y="687213"/>
            <a:ext cx="4310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Вице-президент Совета Школы – </a:t>
            </a:r>
          </a:p>
          <a:p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у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ченица </a:t>
            </a: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9 класса</a:t>
            </a:r>
            <a:r>
              <a:rPr lang="en-US" sz="2400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Садыкова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Л.</a:t>
            </a: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 flipV="1">
            <a:off x="19345030" y="4204492"/>
            <a:ext cx="962807" cy="49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7470357"/>
              </p:ext>
            </p:extLst>
          </p:nvPr>
        </p:nvGraphicFramePr>
        <p:xfrm>
          <a:off x="10671910" y="5870222"/>
          <a:ext cx="1092003" cy="709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Точечный рисунок" r:id="rId3" imgW="3448531" imgH="2247619" progId="PBrush">
                  <p:embed/>
                </p:oleObj>
              </mc:Choice>
              <mc:Fallback>
                <p:oleObj name="Точечный рисунок" r:id="rId3" imgW="3448531" imgH="2247619" progId="PBrush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71910" y="5870222"/>
                        <a:ext cx="1092003" cy="7099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 descr="IMG_4765-07-11-19-07-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12001" y="1553029"/>
            <a:ext cx="3490828" cy="4568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IMG_4764-07-11-19-07-5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69967" y="1712686"/>
            <a:ext cx="3832625" cy="4397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568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030" y="1091053"/>
            <a:ext cx="9720072" cy="5552937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  <a:t>С</a:t>
            </a:r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овет школы состоит из 6 комиссий:</a:t>
            </a:r>
            <a:b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600" dirty="0">
                <a:solidFill>
                  <a:schemeClr val="bg1"/>
                </a:solidFill>
                <a:latin typeface="Monotype Corsiva" pitchFamily="66" charset="0"/>
              </a:rPr>
              <a:t/>
            </a:r>
            <a:br>
              <a:rPr lang="ru-RU" sz="3600" dirty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  <a:t>1.Учебная </a:t>
            </a:r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комиссия</a:t>
            </a:r>
            <a:b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  <a:t>2.Санитарно – экологическая </a:t>
            </a:r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комиссия</a:t>
            </a:r>
            <a:b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  <a:t>3.Комиссия по реализации творческих </a:t>
            </a:r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инициатив</a:t>
            </a:r>
            <a:b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  <a:t>4.Спортивная </a:t>
            </a:r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комиссия</a:t>
            </a:r>
            <a: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  <a:t>5.Пресс- </a:t>
            </a:r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центр</a:t>
            </a:r>
            <a:b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3600" b="1" dirty="0">
                <a:solidFill>
                  <a:schemeClr val="bg1"/>
                </a:solidFill>
                <a:latin typeface="Monotype Corsiva" pitchFamily="66" charset="0"/>
              </a:rPr>
              <a:t>6.Комиссия по здоровому образу </a:t>
            </a:r>
            <a:r>
              <a:rPr lang="ru-RU" sz="3600" b="1" dirty="0" smtClean="0">
                <a:solidFill>
                  <a:schemeClr val="bg1"/>
                </a:solidFill>
                <a:latin typeface="Monotype Corsiva" pitchFamily="66" charset="0"/>
              </a:rPr>
              <a:t>жизни</a:t>
            </a: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16064764" y="4272264"/>
            <a:ext cx="42023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761098"/>
              </p:ext>
            </p:extLst>
          </p:nvPr>
        </p:nvGraphicFramePr>
        <p:xfrm>
          <a:off x="10465752" y="5826506"/>
          <a:ext cx="1257415" cy="817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9" name="Точечный рисунок" r:id="rId3" imgW="3448531" imgH="2247619" progId="PBrush">
                  <p:embed/>
                </p:oleObj>
              </mc:Choice>
              <mc:Fallback>
                <p:oleObj name="Точечный рисунок" r:id="rId3" imgW="3448531" imgH="2247619" progId="PBrush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5752" y="5826506"/>
                        <a:ext cx="1257415" cy="8174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944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487" y="483856"/>
            <a:ext cx="9720072" cy="1499616"/>
          </a:xfrm>
        </p:spPr>
        <p:txBody>
          <a:bodyPr>
            <a:normAutofit/>
          </a:bodyPr>
          <a:lstStyle/>
          <a:p>
            <a:r>
              <a:rPr lang="ru-RU" sz="2400" b="1" u="sng" dirty="0">
                <a:solidFill>
                  <a:schemeClr val="bg1"/>
                </a:solidFill>
                <a:latin typeface="Monotype Corsiva" pitchFamily="66" charset="0"/>
              </a:rPr>
              <a:t>Учебная комиссия</a:t>
            </a: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ведет </a:t>
            </a: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ежемесячный контроль за успеваемостью учащихся, проводит работу с нарушителями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 дисциплины. По </a:t>
            </a: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итогам недели определяет число учеников 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latin typeface="Monotype Corsiva" pitchFamily="66" charset="0"/>
              </a:rPr>
              <a:t>каждом классе, которые имели пропуски уроков без уважительной </a:t>
            </a:r>
            <a:r>
              <a:rPr lang="ru-RU" sz="2400" b="1" dirty="0" smtClean="0">
                <a:solidFill>
                  <a:schemeClr val="bg1"/>
                </a:solidFill>
                <a:latin typeface="Monotype Corsiva" pitchFamily="66" charset="0"/>
              </a:rPr>
              <a:t>причины.</a:t>
            </a:r>
            <a:endParaRPr lang="ru-RU" sz="2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 flipV="1">
            <a:off x="18599075" y="4227048"/>
            <a:ext cx="17170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0302761"/>
              </p:ext>
            </p:extLst>
          </p:nvPr>
        </p:nvGraphicFramePr>
        <p:xfrm>
          <a:off x="10878947" y="6108970"/>
          <a:ext cx="867098" cy="563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3" name="Точечный рисунок" r:id="rId3" imgW="3448531" imgH="2247619" progId="PBrush">
                  <p:embed/>
                </p:oleObj>
              </mc:Choice>
              <mc:Fallback>
                <p:oleObj name="Точечный рисунок" r:id="rId3" imgW="3448531" imgH="2247619" progId="PBrush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78947" y="6108970"/>
                        <a:ext cx="867098" cy="5637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1" y="1541906"/>
            <a:ext cx="3012798" cy="40170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17" y="2039257"/>
            <a:ext cx="3386667" cy="25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84" y="4227048"/>
            <a:ext cx="4533849" cy="2203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684" y="1573109"/>
            <a:ext cx="3638247" cy="2728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451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210" y="187905"/>
            <a:ext cx="11212670" cy="1499616"/>
          </a:xfrm>
        </p:spPr>
        <p:txBody>
          <a:bodyPr>
            <a:normAutofit/>
          </a:bodyPr>
          <a:lstStyle/>
          <a:p>
            <a:r>
              <a:rPr lang="ru-RU" sz="2000" b="1" u="sng" dirty="0" err="1" smtClean="0">
                <a:solidFill>
                  <a:schemeClr val="bg1"/>
                </a:solidFill>
                <a:latin typeface="Monotype Corsiva" pitchFamily="66" charset="0"/>
              </a:rPr>
              <a:t>Санитарно</a:t>
            </a:r>
            <a:r>
              <a:rPr lang="ru-RU" sz="2000" b="1" u="sng" dirty="0" smtClean="0">
                <a:solidFill>
                  <a:schemeClr val="bg1"/>
                </a:solidFill>
                <a:latin typeface="Monotype Corsiva" pitchFamily="66" charset="0"/>
              </a:rPr>
              <a:t> – экологическая комиссия 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работает </a:t>
            </a:r>
            <a:r>
              <a:rPr lang="ru-RU" sz="2000" b="1" dirty="0">
                <a:solidFill>
                  <a:schemeClr val="bg1"/>
                </a:solidFill>
                <a:latin typeface="Monotype Corsiva" pitchFamily="66" charset="0"/>
              </a:rPr>
              <a:t>над выработкой санитарно – гигиенических      требований к учащимся школы, уборке кабинетов, состоянию туалетных комнат, школьной столовой, организует субботники, уборку территории школы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. </a:t>
            </a:r>
            <a:endParaRPr lang="ru-RU" sz="20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 flipV="1">
            <a:off x="15688107" y="4232418"/>
            <a:ext cx="453369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2808114"/>
              </p:ext>
            </p:extLst>
          </p:nvPr>
        </p:nvGraphicFramePr>
        <p:xfrm>
          <a:off x="10321313" y="5722198"/>
          <a:ext cx="1356567" cy="881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Точечный рисунок" r:id="rId3" imgW="3448531" imgH="2247619" progId="PBrush">
                  <p:embed/>
                </p:oleObj>
              </mc:Choice>
              <mc:Fallback>
                <p:oleObj name="Точечный рисунок" r:id="rId3" imgW="3448531" imgH="2247619" progId="PBrush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21313" y="5722198"/>
                        <a:ext cx="1356567" cy="8819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351" y="3762224"/>
            <a:ext cx="2844801" cy="2133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0" b="12621"/>
          <a:stretch/>
        </p:blipFill>
        <p:spPr>
          <a:xfrm>
            <a:off x="673930" y="1834545"/>
            <a:ext cx="5172907" cy="38553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5" b="26310"/>
          <a:stretch/>
        </p:blipFill>
        <p:spPr>
          <a:xfrm>
            <a:off x="7011552" y="1486202"/>
            <a:ext cx="3592398" cy="2142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756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u="sng" dirty="0" err="1">
                <a:solidFill>
                  <a:schemeClr val="bg1"/>
                </a:solidFill>
                <a:latin typeface="Monotype Corsiva" pitchFamily="66" charset="0"/>
              </a:rPr>
              <a:t>Санитарно</a:t>
            </a:r>
            <a:r>
              <a:rPr lang="ru-RU" sz="3200" b="1" u="sng" dirty="0">
                <a:solidFill>
                  <a:schemeClr val="bg1"/>
                </a:solidFill>
                <a:latin typeface="Monotype Corsiva" pitchFamily="66" charset="0"/>
              </a:rPr>
              <a:t> – экологическая комиссия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89" y="1661462"/>
            <a:ext cx="4655127" cy="34913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686" y="435333"/>
            <a:ext cx="3086100" cy="4114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6" b="26464"/>
          <a:stretch/>
        </p:blipFill>
        <p:spPr>
          <a:xfrm>
            <a:off x="5558274" y="3678380"/>
            <a:ext cx="2596856" cy="22838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5926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626</TotalTime>
  <Words>436</Words>
  <Application>Microsoft Office PowerPoint</Application>
  <PresentationFormat>Произвольный</PresentationFormat>
  <Paragraphs>38</Paragraphs>
  <Slides>19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Точечный рисунок</vt:lpstr>
      <vt:lpstr>ШУС  «РИТМ» </vt:lpstr>
      <vt:lpstr>Всех , кто неравнодушен к проблемам школы №111! Всех, кто не откладывает свою жизнь и добрые дела на потом! Всех, кто хочет сделать нашу жизнь лучше, справедливее, интереснее! приглашаем принять участие в выборах Совета Школы,-с таких призывов начинаются  школьные выборы. Этот процесс осуществляется в несколько этапов: 1. Предвыборная агитация 2. Защита программ, презентация своей общественной деятельности 3.  Голосование учеников 5-11 классов</vt:lpstr>
      <vt:lpstr>Наши основные задачи: Создание условий для реализации творческого потенциала каждой личности Самовыражение каждого члена через участие в конкретных делах Обеспечение отношений сотрудничества между учителями и учениками Защита прав и выражение интересов учащихся школы,  Создание условий для раскрытия возможностей личности Демократизация и совершенствование учебно- воспитательного процесса.</vt:lpstr>
      <vt:lpstr>Презентация PowerPoint</vt:lpstr>
      <vt:lpstr>Презентация PowerPoint</vt:lpstr>
      <vt:lpstr>Совет школы состоит из 6 комиссий:  1.Учебная комиссия  2.Санитарно – экологическая комиссия  3.Комиссия по реализации творческих инициатив  4.Спортивная комиссия  5.Пресс- центр  6.Комиссия по здоровому образу жизни     </vt:lpstr>
      <vt:lpstr>Учебная комиссия  ведет ежемесячный контроль за успеваемостью учащихся, проводит работу с нарушителями  дисциплины. По итогам недели определяет число учеников  в каждом классе, которые имели пропуски уроков без уважительной причины.</vt:lpstr>
      <vt:lpstr>Санитарно – экологическая комиссия работает над выработкой санитарно – гигиенических      требований к учащимся школы, уборке кабинетов, состоянию туалетных комнат, школьной столовой, организует субботники, уборку территории школы. </vt:lpstr>
      <vt:lpstr>Санитарно – экологическая комиссия</vt:lpstr>
      <vt:lpstr>Комиссия по реализации творческих инициатив организует и проводит тематические, танцевальные вечера, концерты, смотры – конкурсы и т. п, по итогам полугодия определяет самый активный класс, изыскивает способы поощрения наиболее способных детей- победителей выставок и конкурсов.</vt:lpstr>
      <vt:lpstr>Комиссия по реализации творческих инициатив</vt:lpstr>
      <vt:lpstr>Комиссия по реализации творческих инициатив</vt:lpstr>
      <vt:lpstr>Спортивная комиссия планирует участие учащихся в спортивных соревнованиях школы, района, города. Проводит Дни Спорта, помогает в проведении спортивных внеклассных мероприятий.</vt:lpstr>
      <vt:lpstr>Пресс-центр участвует в публикации школьных новостей на сайте МБОУ «Школа №111», принимает участие в оформлении зала для разных мероприятий, помещает на стенды информацию о жизни школы.</vt:lpstr>
      <vt:lpstr>Комиссия по здоровому образу жизни организует и проводит мероприятия по ЗОЖ, обновляет стенд, участвует в районных и городских акциях.</vt:lpstr>
      <vt:lpstr>Совет школы может гордиться разнообразием  мероприятий, в которых принимает участие,  но самые любимые:  Весенняя Неделя Добра и День чести школы-111, Науруз и Масленица, Сомбеле и Новый год!</vt:lpstr>
      <vt:lpstr>Неделя Добра – благотворительный проект, 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АБАК</cp:lastModifiedBy>
  <cp:revision>98</cp:revision>
  <dcterms:created xsi:type="dcterms:W3CDTF">2014-12-07T12:56:20Z</dcterms:created>
  <dcterms:modified xsi:type="dcterms:W3CDTF">2019-11-16T12:10:16Z</dcterms:modified>
</cp:coreProperties>
</file>