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79" r:id="rId11"/>
    <p:sldId id="264" r:id="rId12"/>
    <p:sldId id="265" r:id="rId13"/>
    <p:sldId id="266" r:id="rId14"/>
    <p:sldId id="267" r:id="rId15"/>
    <p:sldId id="276" r:id="rId16"/>
    <p:sldId id="277" r:id="rId17"/>
    <p:sldId id="268" r:id="rId18"/>
    <p:sldId id="280" r:id="rId19"/>
    <p:sldId id="269" r:id="rId20"/>
    <p:sldId id="270" r:id="rId21"/>
    <p:sldId id="271" r:id="rId22"/>
    <p:sldId id="273" r:id="rId23"/>
    <p:sldId id="274" r:id="rId24"/>
    <p:sldId id="272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891CE6E-F76B-4498-970C-BC9225408FE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205C60F-07AB-4FB4-97BE-0F938EEE1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Манипуляция в Интернет пространстве социальных сетей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4071942"/>
            <a:ext cx="52072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Центр мониторинга социальных сетей</a:t>
            </a:r>
          </a:p>
        </p:txBody>
      </p:sp>
    </p:spTree>
    <p:extLst>
      <p:ext uri="{BB962C8B-B14F-4D97-AF65-F5344CB8AC3E}">
        <p14:creationId xmlns:p14="http://schemas.microsoft.com/office/powerpoint/2010/main" val="178164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Личная выгода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Обвинение в уплате денежных средств или их незаконное получение.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3563888" y="2708920"/>
            <a:ext cx="86409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857454"/>
              </p:ext>
            </p:extLst>
          </p:nvPr>
        </p:nvGraphicFramePr>
        <p:xfrm>
          <a:off x="1259632" y="3573016"/>
          <a:ext cx="5828665" cy="701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2866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Цель манипулятора: Получение активной или пассивной реакции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Знак запрета 5"/>
          <p:cNvSpPr/>
          <p:nvPr/>
        </p:nvSpPr>
        <p:spPr>
          <a:xfrm>
            <a:off x="611560" y="5085184"/>
            <a:ext cx="1008112" cy="1008112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5334" y="5404574"/>
            <a:ext cx="5287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Довести ситуацию до абсурда </a:t>
            </a:r>
          </a:p>
        </p:txBody>
      </p:sp>
    </p:spTree>
    <p:extLst>
      <p:ext uri="{BB962C8B-B14F-4D97-AF65-F5344CB8AC3E}">
        <p14:creationId xmlns:p14="http://schemas.microsoft.com/office/powerpoint/2010/main" val="163672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7239000" cy="1143000"/>
          </a:xfrm>
        </p:spPr>
        <p:txBody>
          <a:bodyPr/>
          <a:lstStyle/>
          <a:p>
            <a:pPr algn="ctr"/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Ваше ли это мнение?</a:t>
            </a:r>
            <a:endParaRPr lang="ru-RU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21775"/>
            <a:ext cx="44291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	Популярные </a:t>
            </a:r>
            <a:r>
              <a:rPr lang="ru-RU" sz="2000" dirty="0" err="1"/>
              <a:t>блогеры</a:t>
            </a:r>
            <a:r>
              <a:rPr lang="ru-RU" sz="2000" dirty="0"/>
              <a:t>, на которых подписаны десятки тысяч человек, это мнение формируют </a:t>
            </a:r>
            <a:endParaRPr lang="ru-RU" sz="2000" dirty="0" smtClean="0"/>
          </a:p>
          <a:p>
            <a:r>
              <a:rPr lang="ru-RU" sz="2000" dirty="0" smtClean="0"/>
              <a:t>– </a:t>
            </a:r>
            <a:r>
              <a:rPr lang="ru-RU" sz="2000" i="1" dirty="0"/>
              <a:t>пусть не наше, то тогда наших </a:t>
            </a:r>
            <a:r>
              <a:rPr lang="ru-RU" sz="2000" i="1" dirty="0" err="1"/>
              <a:t>френдов</a:t>
            </a:r>
            <a:r>
              <a:rPr lang="ru-RU" sz="2000" i="1" dirty="0"/>
              <a:t>,</a:t>
            </a:r>
            <a:r>
              <a:rPr lang="ru-RU" sz="2000" dirty="0"/>
              <a:t> – являясь вполне реальной силой на любой сцене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Нажимая кнопку </a:t>
            </a:r>
            <a:r>
              <a:rPr lang="ru-RU" sz="2000" i="1" dirty="0" err="1" smtClean="0"/>
              <a:t>Like</a:t>
            </a:r>
            <a:r>
              <a:rPr lang="ru-RU" sz="2000" dirty="0" smtClean="0"/>
              <a:t>  («Нравится»), </a:t>
            </a:r>
            <a:r>
              <a:rPr lang="ru-RU" sz="2000" i="1" dirty="0" err="1" smtClean="0"/>
              <a:t>Share</a:t>
            </a:r>
            <a:endParaRPr lang="ru-RU" sz="2000" i="1" dirty="0" smtClean="0"/>
          </a:p>
          <a:p>
            <a:r>
              <a:rPr lang="ru-RU" sz="2000" dirty="0" smtClean="0"/>
              <a:t> («Поделиться»), проставляя с помощью значка </a:t>
            </a:r>
            <a:r>
              <a:rPr lang="ru-RU" sz="2000" b="1" dirty="0" smtClean="0"/>
              <a:t>#</a:t>
            </a:r>
            <a:r>
              <a:rPr lang="ru-RU" sz="2000" dirty="0" smtClean="0"/>
              <a:t> модный тэг, мы играем в игры, навязанные </a:t>
            </a:r>
            <a:r>
              <a:rPr lang="ru-RU" sz="2000" dirty="0" err="1" smtClean="0"/>
              <a:t>рекламщиками</a:t>
            </a:r>
            <a:r>
              <a:rPr lang="ru-RU" sz="2000" dirty="0" smtClean="0"/>
              <a:t> или политтехнологами.</a:t>
            </a:r>
            <a:endParaRPr lang="ru-RU" sz="2000" dirty="0"/>
          </a:p>
        </p:txBody>
      </p:sp>
      <p:pic>
        <p:nvPicPr>
          <p:cNvPr id="7170" name="Picture 2" descr="https://piter-trening.ru/wp-content/uploads/manipula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1928802"/>
            <a:ext cx="4374275" cy="35074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167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24" y="123825"/>
            <a:ext cx="7819200" cy="1143000"/>
          </a:xfrm>
        </p:spPr>
        <p:txBody>
          <a:bodyPr>
            <a:normAutofit/>
          </a:bodyPr>
          <a:lstStyle/>
          <a:p>
            <a:pPr algn="ctr"/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 «белое» и «черное»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1844823"/>
            <a:ext cx="2905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/>
              <a:t>соцсети</a:t>
            </a:r>
            <a:r>
              <a:rPr lang="ru-RU" sz="2400" dirty="0"/>
              <a:t> объединяют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03848" y="1412776"/>
            <a:ext cx="2160240" cy="115212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203848" y="1412776"/>
            <a:ext cx="2160240" cy="115212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85720" y="307181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люди предпочитают общаться с теми, кто им ближе по духу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2537520" y="2564903"/>
            <a:ext cx="666328" cy="5294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14744" y="407194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гость смеет выражать полярное мнение на МОЕЙ стене, у МЕНЯ в гостях</a:t>
            </a:r>
            <a:r>
              <a:rPr lang="ru-RU" dirty="0"/>
              <a:t>.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5286380" y="3571876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535782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артина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мира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искусственно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сужается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2071670" y="4643446"/>
            <a:ext cx="720080" cy="4024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523868" y="5992323"/>
            <a:ext cx="2369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следует «</a:t>
            </a:r>
            <a:r>
              <a:rPr lang="ru-RU" sz="2800" dirty="0" err="1">
                <a:solidFill>
                  <a:srgbClr val="FF0000"/>
                </a:solidFill>
              </a:rPr>
              <a:t>бан</a:t>
            </a:r>
            <a:r>
              <a:rPr lang="ru-RU" sz="2800" dirty="0">
                <a:solidFill>
                  <a:srgbClr val="FF0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87547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859216" cy="1143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«</a:t>
            </a:r>
            <a:r>
              <a:rPr lang="ru-RU" dirty="0" err="1" smtClean="0"/>
              <a:t>п</a:t>
            </a:r>
            <a:r>
              <a:rPr lang="ru-RU" sz="3200" cap="none" dirty="0" err="1" smtClean="0"/>
              <a:t>ерепост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194" name="Picture 2" descr="http://www.whoismarcgafni.com/wp-content/uploads/2017/11/news-209439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84" y="4214818"/>
            <a:ext cx="857256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7158" y="1714488"/>
            <a:ext cx="7560840" cy="230832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Информация распространяется неизвестно </a:t>
            </a:r>
            <a:r>
              <a:rPr lang="ru-RU" sz="2400" dirty="0" smtClean="0"/>
              <a:t>кем, </a:t>
            </a:r>
            <a:r>
              <a:rPr lang="ru-RU" sz="2400" dirty="0"/>
              <a:t>как правило, вы ничего не сможете узнать об авторе, если вы не ссылаетесь на сайт газеты или радиостанции. Однако автоматически к такой информации высокий уровень доверия, ведь она поступает через друзей (</a:t>
            </a:r>
            <a:r>
              <a:rPr lang="ru-RU" sz="2400" dirty="0" err="1"/>
              <a:t>френдов</a:t>
            </a:r>
            <a:r>
              <a:rPr lang="ru-RU" sz="24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56106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" y="594928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Информация может нести призыв!</a:t>
            </a:r>
            <a:endParaRPr lang="ru-RU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42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 «</a:t>
            </a:r>
            <a:r>
              <a:rPr lang="ru-RU" dirty="0"/>
              <a:t>Заставьте эту девочку поверить в то, что она красива, поддержите ее </a:t>
            </a:r>
            <a:r>
              <a:rPr lang="ru-RU" dirty="0" err="1"/>
              <a:t>перепостом</a:t>
            </a:r>
            <a:r>
              <a:rPr lang="ru-RU" dirty="0" smtClean="0"/>
              <a:t>»,.</a:t>
            </a:r>
          </a:p>
          <a:p>
            <a:r>
              <a:rPr lang="ru-RU" dirty="0" smtClean="0"/>
              <a:t>- «</a:t>
            </a:r>
            <a:r>
              <a:rPr lang="ru-RU" dirty="0"/>
              <a:t>Жмите, если вы ненавидите рак и поддерживаете тех, кто с ним борется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- Помоги спасти жизнь !</a:t>
            </a:r>
          </a:p>
          <a:p>
            <a:r>
              <a:rPr lang="ru-RU" dirty="0" smtClean="0"/>
              <a:t>- Разве ветеран этого заслужил?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214554"/>
            <a:ext cx="3471233" cy="30672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3000372"/>
            <a:ext cx="3718461" cy="2788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https://pbs.twimg.com/media/B2aICc1IYAExKip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64"/>
          <a:stretch/>
        </p:blipFill>
        <p:spPr bwMode="auto">
          <a:xfrm>
            <a:off x="4286248" y="214290"/>
            <a:ext cx="3923928" cy="2666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15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cap="none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манипулятивная</a:t>
            </a:r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инъекция</a:t>
            </a:r>
            <a:endParaRPr lang="ru-RU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86"/>
          <a:stretch/>
        </p:blipFill>
        <p:spPr bwMode="auto">
          <a:xfrm>
            <a:off x="107504" y="800927"/>
            <a:ext cx="5465766" cy="595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низ 3"/>
          <p:cNvSpPr/>
          <p:nvPr/>
        </p:nvSpPr>
        <p:spPr>
          <a:xfrm rot="5400000">
            <a:off x="5416387" y="4029711"/>
            <a:ext cx="540060" cy="5143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29256" y="1428736"/>
            <a:ext cx="3155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навязывается образ курящего человека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00761" y="2571744"/>
            <a:ext cx="21431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ты сильный мужчина, рядом с тобой красивая женщина, ты куришь в одиночестве, потому что таким образом снимаешь накопившийся за день стресс, ты можешь добиться всего, чего захочешь.</a:t>
            </a:r>
          </a:p>
        </p:txBody>
      </p:sp>
    </p:spTree>
    <p:extLst>
      <p:ext uri="{BB962C8B-B14F-4D97-AF65-F5344CB8AC3E}">
        <p14:creationId xmlns:p14="http://schemas.microsoft.com/office/powerpoint/2010/main" val="409242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c.pics.livejournal.com/shocksales/48861575/19914/19914_9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7" y="0"/>
            <a:ext cx="7358114" cy="504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5214950"/>
            <a:ext cx="82444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прием использования в своих целях эмоции, которую потенциально готово разделить большинство людей. Эмоция в данном случае также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якорится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выбранном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88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239000" cy="1143000"/>
          </a:xfrm>
        </p:spPr>
        <p:txBody>
          <a:bodyPr/>
          <a:lstStyle/>
          <a:p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cap="none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Скаммеры</a:t>
            </a:r>
            <a: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412776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люди, которые регистрируются на сайтах знакомств под чужими, но иногда и под своими данными, с целью получения денег от других пользователей.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6047" y="2708920"/>
            <a:ext cx="7992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техника используется для раскручивания определенных аккаунтов (</a:t>
            </a:r>
            <a:r>
              <a:rPr lang="ru-RU" sz="2400" dirty="0"/>
              <a:t>учетных</a:t>
            </a:r>
            <a:r>
              <a:rPr lang="ru-RU" sz="2000" dirty="0"/>
              <a:t> записей</a:t>
            </a:r>
            <a:r>
              <a:rPr lang="ru-RU" sz="2000" dirty="0" smtClean="0"/>
              <a:t>)</a:t>
            </a:r>
            <a:r>
              <a:rPr lang="ru-RU" sz="2000" dirty="0"/>
              <a:t> , которые потом продаются. </a:t>
            </a:r>
          </a:p>
        </p:txBody>
      </p:sp>
      <p:pic>
        <p:nvPicPr>
          <p:cNvPr id="10242" name="Picture 2" descr="https://im0-tub-ru.yandex.net/i?id=50a44cdce11178f31f42ed6e7905bfa6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265" y="3659250"/>
            <a:ext cx="4788024" cy="319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dok7xy59qfw9h.cloudfront.net/0e9/dbcf4/0c4b/4941/bb25/64bfd7d5068b/original/3086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73" y="4245272"/>
            <a:ext cx="6493904" cy="177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-конечная звезда 5"/>
          <p:cNvSpPr/>
          <p:nvPr/>
        </p:nvSpPr>
        <p:spPr>
          <a:xfrm>
            <a:off x="107505" y="1772816"/>
            <a:ext cx="504055" cy="432048"/>
          </a:xfrm>
          <a:prstGeom prst="star5">
            <a:avLst>
              <a:gd name="adj" fmla="val 18232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07505" y="2852936"/>
            <a:ext cx="504056" cy="6254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4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68760"/>
            <a:ext cx="7239000" cy="1143000"/>
          </a:xfrm>
        </p:spPr>
        <p:txBody>
          <a:bodyPr/>
          <a:lstStyle/>
          <a:p>
            <a:r>
              <a:rPr lang="ru-RU" dirty="0" smtClean="0"/>
              <a:t>вербовка</a:t>
            </a:r>
            <a:endParaRPr lang="ru-RU" dirty="0"/>
          </a:p>
        </p:txBody>
      </p:sp>
      <p:pic>
        <p:nvPicPr>
          <p:cNvPr id="2050" name="Picture 2" descr="https://pp.userapi.com/c852136/v852136570/dc682/HF84AHwFor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-1"/>
            <a:ext cx="6062642" cy="688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нак запрета 3"/>
          <p:cNvSpPr/>
          <p:nvPr/>
        </p:nvSpPr>
        <p:spPr>
          <a:xfrm>
            <a:off x="395536" y="3440934"/>
            <a:ext cx="2160241" cy="2292321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912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7239000" cy="1143000"/>
          </a:xfrm>
        </p:spPr>
        <p:txBody>
          <a:bodyPr/>
          <a:lstStyle/>
          <a:p>
            <a:pPr algn="l"/>
            <a:r>
              <a:rPr lang="ru-RU" dirty="0"/>
              <a:t>рекомендации: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21442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 Никогда не принимайте на веру информацию, если вам неизвестен ее источник.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143116"/>
            <a:ext cx="80724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2. Если вы предпочитаете более или менее объективно представлять себе, что происходит в мире, не ограничивайтесь общением в комфортном кругу единомышленников. </a:t>
            </a:r>
          </a:p>
        </p:txBody>
      </p:sp>
      <p:pic>
        <p:nvPicPr>
          <p:cNvPr id="11266" name="Picture 2" descr="http://uv-max.ru/wp-content/uploads/2015/02/274738_6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2" r="31136" b="10189"/>
          <a:stretch/>
        </p:blipFill>
        <p:spPr bwMode="auto">
          <a:xfrm>
            <a:off x="4962306" y="3676382"/>
            <a:ext cx="4197927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3714752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3. Не забывайте о логике и критическом мышлении.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143380"/>
            <a:ext cx="7500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4. Всегда отдавайте себе отчет, что общение в сети Интернет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не может заменить настоящего общения.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214950"/>
            <a:ext cx="7643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5. Не забывайте золотое правило: «</a:t>
            </a:r>
            <a:r>
              <a:rPr lang="ru-RU" sz="2400" u="sng" dirty="0"/>
              <a:t>Не кормите троллей</a:t>
            </a:r>
            <a:r>
              <a:rPr lang="ru-RU" sz="2400" dirty="0" smtClean="0"/>
              <a:t>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3486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анипуляция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управление другими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людьми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https://psychbook.ru/assets/i/ai/4/2/8/i/2884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357430"/>
            <a:ext cx="7929617" cy="4000504"/>
          </a:xfrm>
          <a:prstGeom prst="roundRect">
            <a:avLst>
              <a:gd name="adj" fmla="val 1892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0" y="1500174"/>
            <a:ext cx="8323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Манипулятор буквально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использует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человека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собственных целях.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6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08720"/>
            <a:ext cx="7239000" cy="358105"/>
          </a:xfrm>
        </p:spPr>
        <p:txBody>
          <a:bodyPr>
            <a:noAutofit/>
          </a:bodyPr>
          <a:lstStyle/>
          <a:p>
            <a:r>
              <a:rPr lang="ru-RU" sz="320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Стратегии защиты от манипуляции</a:t>
            </a:r>
            <a:br>
              <a:rPr lang="ru-RU" sz="3200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3200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486" y="853657"/>
            <a:ext cx="81003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Психологическая </a:t>
            </a:r>
            <a:r>
              <a:rPr lang="ru-RU" sz="2200" dirty="0" smtClean="0"/>
              <a:t>защита - </a:t>
            </a:r>
            <a:r>
              <a:rPr lang="ru-RU" sz="2200" dirty="0"/>
              <a:t> </a:t>
            </a:r>
            <a:r>
              <a:rPr lang="ru-RU" sz="2200" dirty="0" smtClean="0"/>
              <a:t>специальные </a:t>
            </a:r>
            <a:r>
              <a:rPr lang="ru-RU" sz="2200" dirty="0"/>
              <a:t>приемы и действия, предпринимаемые человеком для того, чтобы сохранить положительное представление о себе, нормальное самочувствие тогда, когда ему приписывают отрицательные качества личности, аморальные мысли, поступки или неблагородные чувства. </a:t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chekiryau.ru/images/zashit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83"/>
          <a:stretch/>
        </p:blipFill>
        <p:spPr bwMode="auto">
          <a:xfrm>
            <a:off x="-6780" y="3187278"/>
            <a:ext cx="9144000" cy="3356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486" y="6488668"/>
            <a:ext cx="9120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Энциклопедический словарь по психологии и педагогике. 2013.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3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03039"/>
            <a:ext cx="8172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/>
              <a:t>Прерывание </a:t>
            </a:r>
            <a:r>
              <a:rPr lang="ru-RU" sz="2400" b="1" u="sng" dirty="0" smtClean="0"/>
              <a:t>контакта </a:t>
            </a:r>
            <a:r>
              <a:rPr lang="ru-RU" sz="2400" dirty="0" smtClean="0"/>
              <a:t>- </a:t>
            </a:r>
            <a:r>
              <a:rPr lang="ru-RU" sz="2400" dirty="0"/>
              <a:t>отойти от манипулятора подальше, выйти из комнаты, присоединиться к другой компании, избегать встреч, не брать трубку телефона и т. д.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13519"/>
            <a:ext cx="8172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/>
              <a:t>Удаление </a:t>
            </a:r>
            <a:r>
              <a:rPr lang="ru-RU" sz="2400" b="1" u="sng" dirty="0" smtClean="0"/>
              <a:t>манипулятора </a:t>
            </a:r>
            <a:r>
              <a:rPr lang="ru-RU" sz="2400" dirty="0" smtClean="0"/>
              <a:t>- с </a:t>
            </a:r>
            <a:r>
              <a:rPr lang="ru-RU" sz="2400" dirty="0"/>
              <a:t>супругом-манипулятором развестись, с манипулирующими родителями разъехаться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45243" y="3064892"/>
            <a:ext cx="82176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/>
              <a:t>Блокировка</a:t>
            </a:r>
            <a:r>
              <a:rPr lang="ru-RU" sz="2400" b="1" dirty="0" smtClean="0"/>
              <a:t> </a:t>
            </a:r>
            <a:r>
              <a:rPr lang="ru-RU" sz="2400" dirty="0" smtClean="0"/>
              <a:t>- </a:t>
            </a:r>
            <a:r>
              <a:rPr lang="ru-RU" sz="2400" dirty="0"/>
              <a:t>Вы можете делать вид, что совершенно не понимаете, о чем идет речь, или забываете о просьбах (смысловой барьер). Можно укрыться за преградами социальной ситуации («мне нельзя болтать, я на работе», «не могу этого сделать, это не входит в мои обязанности»).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200" y="5288340"/>
            <a:ext cx="81186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/>
              <a:t>«</a:t>
            </a:r>
            <a:r>
              <a:rPr lang="ru-RU" sz="2400" b="1" u="sng" dirty="0"/>
              <a:t>Замирание</a:t>
            </a:r>
            <a:r>
              <a:rPr lang="ru-RU" sz="2400" b="1" u="sng" dirty="0" smtClean="0"/>
              <a:t>» </a:t>
            </a:r>
            <a:r>
              <a:rPr lang="ru-RU" sz="2400" dirty="0" smtClean="0"/>
              <a:t>- </a:t>
            </a:r>
            <a:r>
              <a:rPr lang="ru-RU" sz="2400" dirty="0"/>
              <a:t>человек должен прекратить предоставлять манипулятору информацию о себе либо предоставлять не соответствующую действительности </a:t>
            </a:r>
            <a:r>
              <a:rPr lang="ru-RU" sz="2400" dirty="0" smtClean="0"/>
              <a:t>информацию.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4158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44033"/>
          <p:cNvSpPr>
            <a:spLocks noGrp="1"/>
          </p:cNvSpPr>
          <p:nvPr>
            <p:ph type="title" idx="4294967295"/>
          </p:nvPr>
        </p:nvSpPr>
        <p:spPr>
          <a:xfrm>
            <a:off x="0" y="212725"/>
            <a:ext cx="8029575" cy="10810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/>
          <a:lstStyle>
            <a:lvl1pPr marL="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1pPr>
            <a:lvl2pPr marL="4572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2pPr>
            <a:lvl3pPr marL="9144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3pPr>
            <a:lvl4pPr marL="13716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4pPr>
            <a:lvl5pPr marL="18288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5pPr>
            <a:lvl6pPr marL="22860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6pPr>
            <a:lvl7pPr marL="27432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7pPr>
            <a:lvl8pPr marL="32004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8pPr>
            <a:lvl9pPr marL="3657600" algn="l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kumimoji="0" sz="3600" b="0" i="0" u="none" baseline="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buNone/>
            </a:pPr>
            <a:r>
              <a:rPr lang="en-US" b="1" i="1" dirty="0"/>
              <a:t>http://www.resurs-center.ru/hotline</a:t>
            </a:r>
            <a:endParaRPr b="1" i="1" dirty="0"/>
          </a:p>
        </p:txBody>
      </p:sp>
      <p:sp>
        <p:nvSpPr>
          <p:cNvPr id="44035" name="Объект 44034"/>
          <p:cNvSpPr>
            <a:spLocks noGrp="1"/>
          </p:cNvSpPr>
          <p:nvPr>
            <p:ph idx="4294967295"/>
          </p:nvPr>
        </p:nvSpPr>
        <p:spPr>
          <a:xfrm>
            <a:off x="0" y="1717675"/>
            <a:ext cx="7075488" cy="4191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noAutofit/>
          </a:bodyPr>
          <a:lstStyle>
            <a:lvl1pPr marL="0" indent="0" algn="l" defTabSz="91440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tabLst/>
              <a:defRPr kumimoji="0" sz="2400" b="0" i="0" u="none" baseline="0">
                <a:solidFill>
                  <a:schemeClr val="tx1"/>
                </a:solidFill>
                <a:latin typeface="Trebuchet MS" pitchFamily="34" charset="0"/>
              </a:defRPr>
            </a:lvl1pPr>
            <a:lvl2pPr marL="685800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2000" b="0" i="0" u="none" baseline="0">
                <a:solidFill>
                  <a:schemeClr val="tx1"/>
                </a:solidFill>
                <a:latin typeface="Trebuchet MS" pitchFamily="34" charset="0"/>
              </a:defRPr>
            </a:lvl2pPr>
            <a:lvl3pPr marL="1143000" lvl="1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1800" b="0" i="0" u="none" baseline="0">
                <a:solidFill>
                  <a:schemeClr val="tx1"/>
                </a:solidFill>
                <a:latin typeface="Trebuchet MS" pitchFamily="34" charset="0"/>
              </a:defRPr>
            </a:lvl3pPr>
            <a:lvl4pPr marL="1600200" lvl="2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1600" b="0" i="0" u="none" baseline="0">
                <a:solidFill>
                  <a:schemeClr val="tx1"/>
                </a:solidFill>
                <a:latin typeface="Trebuchet MS" pitchFamily="34" charset="0"/>
              </a:defRPr>
            </a:lvl4pPr>
            <a:lvl5pPr marL="2057400" lvl="3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1600" b="0" i="0" u="none" baseline="0">
                <a:solidFill>
                  <a:schemeClr val="tx1"/>
                </a:solidFill>
                <a:latin typeface="Trebuchet MS" pitchFamily="34" charset="0"/>
              </a:defRPr>
            </a:lvl5pPr>
            <a:lvl6pPr marL="2514600" lvl="4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1600" b="0" i="0" u="none" baseline="0">
                <a:solidFill>
                  <a:schemeClr val="tx1"/>
                </a:solidFill>
                <a:latin typeface="Trebuchet MS" pitchFamily="34" charset="0"/>
              </a:defRPr>
            </a:lvl6pPr>
            <a:lvl7pPr marL="2971800" lvl="4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1600" b="0" i="0" u="none" baseline="0">
                <a:solidFill>
                  <a:schemeClr val="tx1"/>
                </a:solidFill>
                <a:latin typeface="Trebuchet MS" pitchFamily="34" charset="0"/>
              </a:defRPr>
            </a:lvl7pPr>
            <a:lvl8pPr marL="3429000" lvl="4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1600" b="0" i="0" u="none" baseline="0">
                <a:solidFill>
                  <a:schemeClr val="tx1"/>
                </a:solidFill>
                <a:latin typeface="Trebuchet MS" pitchFamily="34" charset="0"/>
              </a:defRPr>
            </a:lvl8pPr>
            <a:lvl9pPr marL="3886200" lvl="4" indent="-228600" algn="l" defTabSz="9144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/>
              <a:defRPr kumimoji="0" sz="1600" b="0" i="0" u="none" baseline="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>
              <a:buNone/>
            </a:pPr>
            <a:r>
              <a:rPr b="1" dirty="0" err="1">
                <a:latin typeface="Times New Roman" pitchFamily="18" charset="0"/>
                <a:cs typeface="Times New Roman" pitchFamily="18" charset="0"/>
              </a:rPr>
              <a:t>Горячая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err="1">
                <a:latin typeface="Times New Roman" pitchFamily="18" charset="0"/>
                <a:cs typeface="Times New Roman" pitchFamily="18" charset="0"/>
              </a:rPr>
              <a:t>линия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b="1" dirty="0" err="1">
                <a:latin typeface="Times New Roman" pitchFamily="18" charset="0"/>
                <a:cs typeface="Times New Roman" pitchFamily="18" charset="0"/>
              </a:rPr>
              <a:t>Экстремизму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 - НЕТ</a:t>
            </a:r>
            <a:r>
              <a:rPr b="1" dirty="0" smtClean="0">
                <a:latin typeface="Times New Roman" pitchFamily="18" charset="0"/>
                <a:cs typeface="Times New Roman" pitchFamily="18" charset="0"/>
              </a:rPr>
              <a:t>!»</a:t>
            </a:r>
            <a:endParaRPr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qrcoder.ru/code/?http%3A%2F%2Fwww.resurs-center.ru%2Fhotline&amp;10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5184576" cy="438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76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7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38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qrcoder.ru/code/?https%3A%2F%2Fvk.com%2Fnes74_life&amp;10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98701"/>
            <a:ext cx="5165700" cy="516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22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212976"/>
            <a:ext cx="8064896" cy="1872208"/>
          </a:xfrm>
        </p:spPr>
        <p:txBody>
          <a:bodyPr>
            <a:noAutofit/>
          </a:bodyPr>
          <a:lstStyle/>
          <a:p>
            <a:pPr algn="ctr"/>
            <a:r>
              <a:rPr lang="ru-RU" sz="60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br>
              <a:rPr lang="ru-RU" sz="6000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6000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634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6064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Любое ли управление людьми является манипуляцией? </a:t>
            </a:r>
          </a:p>
        </p:txBody>
      </p:sp>
      <p:pic>
        <p:nvPicPr>
          <p:cNvPr id="2050" name="Picture 2" descr="https://wmpics.pics/dl-XS9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13" y="1700808"/>
            <a:ext cx="4806653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4348" y="1857364"/>
            <a:ext cx="455304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обводят своих жертв вокруг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пальца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5422" y="308054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заставляет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поверить, что все делается ради них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572008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выигрывают только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манипуляторы (получают выгоду),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остальные в проигрыше</a:t>
            </a: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35496" y="2078767"/>
            <a:ext cx="720080" cy="3884660"/>
          </a:xfrm>
          <a:prstGeom prst="leftBrace">
            <a:avLst>
              <a:gd name="adj1" fmla="val 14963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810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21088"/>
            <a:ext cx="82444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Манипуляция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скрытое воздействие на человека, при котором навязанные извне представления искажают его собственные желания. При этом, как правило, в результате манипуляции интересы «объекта» оказываются так или иначе ущемлены.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i.work.ua/article/120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14290"/>
            <a:ext cx="7286676" cy="3822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79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поможет вам распознать манипуляцию?</a:t>
            </a:r>
            <a:b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500174"/>
            <a:ext cx="424649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Во-первых, в пособиях для желающих управлять другими людьми чаще всего рекомендуют проводить «подстройку» под будущую жертву. Если вы заметите, что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собеседник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копирует ваши мимику и жесты,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излюбленные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словечки,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принимает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позы, подобные вашим, насторожитесь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1214422"/>
            <a:ext cx="39290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Во-вторых, манипуляторы умело вкладывают в головы «объектов» собственные идеи и представления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многократно повторять одно и то же,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навязывать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вам сверхбыстрый темп речи и заставлять вас принять решение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немедленно,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навязывает скрытый смысл в соц. сетях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572140"/>
            <a:ext cx="88172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Манипулятор может апеллировать к тому, что вы должны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вести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себя, «как полагается», в соответствии с какой-то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социальной 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или иной ролью.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09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Сферы, в которых чаще всего осуществляются манипуляции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95167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Продажи, торговля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Реклама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Политика. СМИ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Гадания, экстрасенсорика, предсказания и гороскопы</a:t>
            </a:r>
            <a:endParaRPr lang="ru-RU" sz="3200" dirty="0"/>
          </a:p>
        </p:txBody>
      </p:sp>
      <p:pic>
        <p:nvPicPr>
          <p:cNvPr id="4098" name="Picture 2" descr="http://fb.ru/media/i/1/8/6/6/7/i/18667_700x3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1" r="18469"/>
          <a:stretch/>
        </p:blipFill>
        <p:spPr bwMode="auto">
          <a:xfrm>
            <a:off x="3944207" y="1484784"/>
            <a:ext cx="4197928" cy="48811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C0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152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 манипуляциях в </a:t>
            </a:r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социальных сетях</a:t>
            </a:r>
            <a:endParaRPr lang="ru-RU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https://www.proza.ru/pics/2015/06/24/6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4968552" cy="5229200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90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1143000"/>
          </a:xfrm>
        </p:spPr>
        <p:txBody>
          <a:bodyPr>
            <a:normAutofit/>
          </a:bodyPr>
          <a:lstStyle/>
          <a:p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Беспредметность </a:t>
            </a:r>
            <a:r>
              <a:rPr lang="ru-RU" cap="none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переписки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214422"/>
            <a:ext cx="58737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отличие интернет-общения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реального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50574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/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размыта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времени в отличии от  диалога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57430"/>
            <a:ext cx="33740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ереписка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превращается в "бесконечный диалог" обо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всем, предметность и содержание может теряться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857628"/>
            <a:ext cx="35439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эксплицированность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диалогов (возможность стороннего наблюдения контакта)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5286388"/>
            <a:ext cx="34167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стремление к совпадению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реакций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643182"/>
            <a:ext cx="4865067" cy="364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45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285776"/>
            <a:ext cx="8229600" cy="1143000"/>
          </a:xfrm>
        </p:spPr>
        <p:txBody>
          <a:bodyPr/>
          <a:lstStyle/>
          <a:p>
            <a:r>
              <a:rPr lang="ru-RU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Ловушки социальных сетей</a:t>
            </a:r>
            <a:endParaRPr lang="ru-RU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428736"/>
            <a:ext cx="2600905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«</a:t>
            </a:r>
            <a:r>
              <a:rPr lang="ru-RU" dirty="0" err="1"/>
              <a:t>френд</a:t>
            </a:r>
            <a:r>
              <a:rPr lang="ru-RU" dirty="0"/>
              <a:t>» – это не «друг»</a:t>
            </a:r>
          </a:p>
        </p:txBody>
      </p:sp>
      <p:pic>
        <p:nvPicPr>
          <p:cNvPr id="6146" name="Picture 2" descr="https://itcrumbs.ru/wp-content/uploads/2018/05/sotsseti-i-zhenshhiny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3214686"/>
            <a:ext cx="7908621" cy="335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01704" y="1269393"/>
            <a:ext cx="457200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некоторые из комментаторов в </a:t>
            </a:r>
            <a:r>
              <a:rPr lang="ru-RU" dirty="0" err="1"/>
              <a:t>соцсетях</a:t>
            </a:r>
            <a:r>
              <a:rPr lang="ru-RU" dirty="0"/>
              <a:t> – попросту «тролли</a:t>
            </a:r>
            <a:r>
              <a:rPr lang="ru-RU" dirty="0" smtClean="0"/>
              <a:t>» (личная выгода)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285992"/>
            <a:ext cx="304012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потеря конфиденциальности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1704" y="2180341"/>
            <a:ext cx="45720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мы недооцениваем профессионализм манипуляторов в глобальных масштабах</a:t>
            </a:r>
          </a:p>
        </p:txBody>
      </p:sp>
    </p:spTree>
    <p:extLst>
      <p:ext uri="{BB962C8B-B14F-4D97-AF65-F5344CB8AC3E}">
        <p14:creationId xmlns:p14="http://schemas.microsoft.com/office/powerpoint/2010/main" val="192925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581</TotalTime>
  <Words>677</Words>
  <Application>Microsoft Office PowerPoint</Application>
  <PresentationFormat>Экран (4:3)</PresentationFormat>
  <Paragraphs>86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Манипуляция в Интернет пространстве социальных сетей</vt:lpstr>
      <vt:lpstr>Презентация PowerPoint</vt:lpstr>
      <vt:lpstr>Любое ли управление людьми является манипуляцией? </vt:lpstr>
      <vt:lpstr>Презентация PowerPoint</vt:lpstr>
      <vt:lpstr>Что поможет вам распознать манипуляцию? </vt:lpstr>
      <vt:lpstr>Сферы, в которых чаще всего осуществляются манипуляции </vt:lpstr>
      <vt:lpstr>О манипуляциях в социальных сетях</vt:lpstr>
      <vt:lpstr>Беспредметность переписки</vt:lpstr>
      <vt:lpstr>Ловушки социальных сетей</vt:lpstr>
      <vt:lpstr>Личная выгода</vt:lpstr>
      <vt:lpstr>Ваше ли это мнение?</vt:lpstr>
      <vt:lpstr>Есть только «белое» и «черное» </vt:lpstr>
      <vt:lpstr>«перепост»</vt:lpstr>
      <vt:lpstr>Информация может нести призыв!</vt:lpstr>
      <vt:lpstr>манипулятивная инъекция</vt:lpstr>
      <vt:lpstr>Презентация PowerPoint</vt:lpstr>
      <vt:lpstr>«Скаммеры»</vt:lpstr>
      <vt:lpstr>вербовка</vt:lpstr>
      <vt:lpstr>рекомендации:</vt:lpstr>
      <vt:lpstr>Стратегии защиты от манипуляции </vt:lpstr>
      <vt:lpstr>Презентация PowerPoint</vt:lpstr>
      <vt:lpstr>http://www.resurs-center.ru/hotline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Манипуляция в Интернет пространстве</dc:title>
  <dc:creator>Максим Двойненко</dc:creator>
  <cp:lastModifiedBy>USER</cp:lastModifiedBy>
  <cp:revision>40</cp:revision>
  <dcterms:created xsi:type="dcterms:W3CDTF">2019-03-16T11:52:37Z</dcterms:created>
  <dcterms:modified xsi:type="dcterms:W3CDTF">2022-03-16T13:18:44Z</dcterms:modified>
</cp:coreProperties>
</file>