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charts/chart1.xml" ContentType="application/vnd.openxmlformats-officedocument.drawingml.chart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410" r:id="rId2"/>
    <p:sldId id="438" r:id="rId3"/>
    <p:sldId id="434" r:id="rId4"/>
    <p:sldId id="435" r:id="rId5"/>
    <p:sldId id="436" r:id="rId6"/>
    <p:sldId id="451" r:id="rId7"/>
    <p:sldId id="452" r:id="rId8"/>
    <p:sldId id="440" r:id="rId9"/>
    <p:sldId id="444" r:id="rId10"/>
    <p:sldId id="448" r:id="rId11"/>
    <p:sldId id="449" r:id="rId12"/>
    <p:sldId id="458" r:id="rId13"/>
    <p:sldId id="447" r:id="rId14"/>
    <p:sldId id="443" r:id="rId15"/>
    <p:sldId id="453" r:id="rId16"/>
    <p:sldId id="455" r:id="rId17"/>
    <p:sldId id="456" r:id="rId18"/>
    <p:sldId id="480" r:id="rId19"/>
    <p:sldId id="457" r:id="rId20"/>
    <p:sldId id="459" r:id="rId21"/>
    <p:sldId id="460" r:id="rId22"/>
    <p:sldId id="463" r:id="rId23"/>
    <p:sldId id="464" r:id="rId24"/>
    <p:sldId id="454" r:id="rId25"/>
    <p:sldId id="450" r:id="rId26"/>
    <p:sldId id="417" r:id="rId27"/>
    <p:sldId id="441" r:id="rId28"/>
    <p:sldId id="481" r:id="rId29"/>
    <p:sldId id="479" r:id="rId30"/>
    <p:sldId id="424" r:id="rId31"/>
    <p:sldId id="467" r:id="rId32"/>
    <p:sldId id="468" r:id="rId33"/>
    <p:sldId id="469" r:id="rId34"/>
    <p:sldId id="470" r:id="rId35"/>
    <p:sldId id="471" r:id="rId36"/>
    <p:sldId id="442" r:id="rId37"/>
    <p:sldId id="472" r:id="rId38"/>
    <p:sldId id="473" r:id="rId39"/>
    <p:sldId id="475" r:id="rId40"/>
    <p:sldId id="482" r:id="rId41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90" userDrawn="1">
          <p15:clr>
            <a:srgbClr val="A4A3A4"/>
          </p15:clr>
        </p15:guide>
        <p15:guide id="2" pos="2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42F"/>
    <a:srgbClr val="0F28C0"/>
    <a:srgbClr val="1D41D5"/>
    <a:srgbClr val="1D4B1C"/>
    <a:srgbClr val="F6D576"/>
    <a:srgbClr val="F0CE8E"/>
    <a:srgbClr val="F1AF4F"/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336" y="108"/>
      </p:cViewPr>
      <p:guideLst>
        <p:guide orient="horz" pos="1490"/>
        <p:guide pos="28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25739079092599"/>
          <c:y val="0"/>
          <c:w val="0.84341698458416503"/>
          <c:h val="0.8558088756900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9525" cap="flat" cmpd="sng" algn="ctr">
              <a:noFill/>
              <a:prstDash val="solid"/>
              <a:round/>
            </a:ln>
          </c:spPr>
          <c:invertIfNegative val="0"/>
          <c:dLbls>
            <c:dLbl>
              <c:idx val="0"/>
              <c:layout>
                <c:manualLayout>
                  <c:x val="3.5885540048465699E-4"/>
                  <c:y val="-8.2940334395101793E-3"/>
                </c:manualLayout>
              </c:layout>
              <c:tx>
                <c:rich>
                  <a:bodyPr rot="0" spcFirstLastPara="0" vertOverflow="ellipsis" vert="horz" wrap="square" lIns="0" tIns="0" rIns="0" bIns="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64,51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26-4AE9-A328-FD84CFD680DE}"/>
                </c:ext>
              </c:extLst>
            </c:dLbl>
            <c:dLbl>
              <c:idx val="1"/>
              <c:layout>
                <c:manualLayout>
                  <c:x val="-5.2220548351195996E-3"/>
                  <c:y val="9.2801457556114398E-3"/>
                </c:manualLayout>
              </c:layout>
              <c:tx>
                <c:rich>
                  <a:bodyPr rot="0" spcFirstLastPara="0" vertOverflow="ellipsis" vert="horz" wrap="square" lIns="0" tIns="0" rIns="0" bIns="0" anchor="ctr" anchorCtr="1">
                    <a:spAutoFit/>
                  </a:bodyPr>
                  <a:lstStyle/>
                  <a:p>
                    <a:pPr>
                      <a:defRPr lang="ru-RU" sz="9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63,34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26-4AE9-A328-FD84CFD680DE}"/>
                </c:ext>
              </c:extLst>
            </c:dLbl>
            <c:dLbl>
              <c:idx val="2"/>
              <c:layout>
                <c:manualLayout>
                  <c:x val="-4.2171105015377302E-3"/>
                  <c:y val="-3.7589238129469703E-2"/>
                </c:manualLayout>
              </c:layout>
              <c:tx>
                <c:rich>
                  <a:bodyPr rot="0" spcFirstLastPara="0" vertOverflow="ellipsis" vert="horz" wrap="square" lIns="0" tIns="0" rIns="0" bIns="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57,39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26-4AE9-A328-FD84CFD680DE}"/>
                </c:ext>
              </c:extLst>
            </c:dLbl>
            <c:dLbl>
              <c:idx val="3"/>
              <c:layout>
                <c:manualLayout>
                  <c:x val="1.2022775007922201E-3"/>
                  <c:y val="-5.7555494961764398E-3"/>
                </c:manualLayout>
              </c:layout>
              <c:tx>
                <c:rich>
                  <a:bodyPr rot="0" spcFirstLastPara="0" vertOverflow="ellipsis" vert="horz" wrap="square" lIns="0" tIns="0" rIns="0" bIns="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54,73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26-4AE9-A328-FD84CFD680DE}"/>
                </c:ext>
              </c:extLst>
            </c:dLbl>
            <c:dLbl>
              <c:idx val="4"/>
              <c:layout>
                <c:manualLayout>
                  <c:x val="-1.5074165003727501E-3"/>
                  <c:y val="6.9601093167086002E-3"/>
                </c:manualLayout>
              </c:layout>
              <c:tx>
                <c:rich>
                  <a:bodyPr rot="0" spcFirstLastPara="0" vertOverflow="ellipsis" vert="horz" wrap="square" lIns="0" tIns="0" rIns="0" bIns="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56,72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229154912318193E-2"/>
                      <c:h val="0.12556548467459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7426-4AE9-A328-FD84CFD68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0" tIns="0" rIns="0" bIns="0" anchor="ctr" anchorCtr="1">
                <a:spAutoFit/>
              </a:bodyPr>
              <a:lstStyle/>
              <a:p>
                <a:pPr>
                  <a:defRPr lang="ru-RU" sz="600" b="0" i="0" u="none" strike="noStrike" kern="1200" baseline="0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Математика П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  <c:pt idx="4">
                  <c:v>Информатика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64.510000000000005</c:v>
                </c:pt>
                <c:pt idx="1">
                  <c:v>63.34</c:v>
                </c:pt>
                <c:pt idx="2">
                  <c:v>57.39</c:v>
                </c:pt>
                <c:pt idx="3">
                  <c:v>54.73</c:v>
                </c:pt>
                <c:pt idx="4">
                  <c:v>56.72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26-4AE9-A328-FD84CFD680D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noFill/>
              <a:prstDash val="solid"/>
              <a:round/>
            </a:ln>
          </c:spPr>
          <c:invertIfNegative val="0"/>
          <c:dLbls>
            <c:dLbl>
              <c:idx val="0"/>
              <c:layout>
                <c:manualLayout>
                  <c:x val="5.4630325780641396E-4"/>
                  <c:y val="1.60551169391321E-2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63,37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26-4AE9-A328-FD84CFD680DE}"/>
                </c:ext>
              </c:extLst>
            </c:dLbl>
            <c:dLbl>
              <c:idx val="1"/>
              <c:layout>
                <c:manualLayout>
                  <c:x val="5.0402024362253004E-3"/>
                  <c:y val="1.36684617577433E-2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61,66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26-4AE9-A328-FD84CFD680DE}"/>
                </c:ext>
              </c:extLst>
            </c:dLbl>
            <c:dLbl>
              <c:idx val="2"/>
              <c:layout>
                <c:manualLayout>
                  <c:x val="-3.0980188160354398E-4"/>
                  <c:y val="6.4465252903337499E-3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58,95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426-4AE9-A328-FD84CFD680DE}"/>
                </c:ext>
              </c:extLst>
            </c:dLbl>
            <c:dLbl>
              <c:idx val="3"/>
              <c:layout>
                <c:manualLayout>
                  <c:x val="4.5381032999961303E-3"/>
                  <c:y val="2.5587019570417601E-2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55,03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26-4AE9-A328-FD84CFD680DE}"/>
                </c:ext>
              </c:extLst>
            </c:dLbl>
            <c:dLbl>
              <c:idx val="4"/>
              <c:layout>
                <c:manualLayout>
                  <c:x val="-1.05381133718214E-3"/>
                  <c:y val="1.1826376064350601E-2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ru-RU" sz="1800" b="0" i="0" u="none" strike="noStrike" kern="1200" baseline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900" dirty="0"/>
                      <a:t>57,77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426-4AE9-A328-FD84CFD68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600" b="0" i="0" u="none" strike="noStrike" kern="1200" baseline="0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Математика П</c:v>
                </c:pt>
                <c:pt idx="1">
                  <c:v>Физика</c:v>
                </c:pt>
                <c:pt idx="2">
                  <c:v>Химия</c:v>
                </c:pt>
                <c:pt idx="3">
                  <c:v>Биология</c:v>
                </c:pt>
                <c:pt idx="4">
                  <c:v>Информатика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63.37</c:v>
                </c:pt>
                <c:pt idx="1">
                  <c:v>61.66</c:v>
                </c:pt>
                <c:pt idx="2">
                  <c:v>58.95</c:v>
                </c:pt>
                <c:pt idx="3">
                  <c:v>55.03</c:v>
                </c:pt>
                <c:pt idx="4">
                  <c:v>57.77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426-4AE9-A328-FD84CFD680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08377088"/>
        <c:axId val="143988928"/>
      </c:barChart>
      <c:catAx>
        <c:axId val="3083770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3988928"/>
        <c:crosses val="autoZero"/>
        <c:auto val="1"/>
        <c:lblAlgn val="ctr"/>
        <c:lblOffset val="100"/>
        <c:noMultiLvlLbl val="0"/>
      </c:catAx>
      <c:valAx>
        <c:axId val="143988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1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8377088"/>
        <c:crosses val="autoZero"/>
        <c:crossBetween val="between"/>
      </c:valAx>
      <c:spPr>
        <a:noFill/>
      </c:spPr>
    </c:plotArea>
    <c:plotVisOnly val="1"/>
    <c:dispBlanksAs val="gap"/>
    <c:showDLblsOverMax val="0"/>
    <c:extLst>
      <c:ext uri="{0b15fc19-7d7d-44ad-8c2d-2c3a37ce22c3}">
        <chartProps xmlns="https://web.wps.cn/et/2018/main" chartId="{cacf85e9-8b4c-426b-a2f9-435b869ffd9f}"/>
      </c:ext>
    </c:extLst>
  </c:chart>
  <c:spPr>
    <a:noFill/>
    <a:ln w="9525" cap="flat" cmpd="sng" algn="ctr">
      <a:noFill/>
      <a:prstDash val="solid"/>
      <a:round/>
    </a:ln>
  </c:spPr>
  <c:txPr>
    <a:bodyPr/>
    <a:lstStyle/>
    <a:p>
      <a:pPr>
        <a:defRPr lang="ru-RU"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44" y="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4344FD82-E63A-4FE7-8970-F0952002FB66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44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953752E1-5A18-4BF6-A118-871B4D49EC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25494-CBBB-403F-839A-88E924D4DB69}" type="datetimeFigureOut">
              <a:rPr lang="ru-RU" smtClean="0"/>
              <a:t>26.01.2026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49F8D-2D26-464E-9E93-EA00E51AE2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C78034-5B72-4882-A703-0DC4626EFBC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абочий 1">
    <p:spTree>
      <p:nvGrpSpPr>
        <p:cNvPr id="1" name="Group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720000" y="514766"/>
            <a:ext cx="7704000" cy="572700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title" idx="2" hasCustomPrompt="1"/>
          </p:nvPr>
        </p:nvSpPr>
        <p:spPr>
          <a:xfrm>
            <a:off x="1511311" y="1547573"/>
            <a:ext cx="954303" cy="646500"/>
          </a:xfrm>
          <a:prstGeom prst="rect">
            <a:avLst/>
          </a:prstGeom>
          <a:noFill/>
        </p:spPr>
        <p:txBody>
          <a:bodyPr wrap="square" lIns="91425" tIns="91425" rIns="91425" bIns="91425" anchor="b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title" idx="3" hasCustomPrompt="1"/>
          </p:nvPr>
        </p:nvSpPr>
        <p:spPr>
          <a:xfrm>
            <a:off x="1478799" y="3057427"/>
            <a:ext cx="1019326" cy="646500"/>
          </a:xfrm>
          <a:prstGeom prst="rect">
            <a:avLst/>
          </a:prstGeom>
          <a:noFill/>
        </p:spPr>
        <p:txBody>
          <a:bodyPr wrap="square" lIns="91425" tIns="91425" rIns="91425" bIns="91425" anchor="b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title" idx="4" hasCustomPrompt="1"/>
          </p:nvPr>
        </p:nvSpPr>
        <p:spPr>
          <a:xfrm>
            <a:off x="4094835" y="1536713"/>
            <a:ext cx="954303" cy="646499"/>
          </a:xfrm>
          <a:prstGeom prst="rect">
            <a:avLst/>
          </a:prstGeom>
          <a:noFill/>
        </p:spPr>
        <p:txBody>
          <a:bodyPr wrap="square" lIns="91425" tIns="91425" rIns="91425" bIns="91425" anchor="b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title" idx="5" hasCustomPrompt="1"/>
          </p:nvPr>
        </p:nvSpPr>
        <p:spPr>
          <a:xfrm>
            <a:off x="4060459" y="3057427"/>
            <a:ext cx="962052" cy="646500"/>
          </a:xfrm>
          <a:prstGeom prst="rect">
            <a:avLst/>
          </a:prstGeom>
          <a:noFill/>
        </p:spPr>
        <p:txBody>
          <a:bodyPr wrap="square" lIns="91425" tIns="91425" rIns="91425" bIns="91425" anchor="b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title" idx="6" hasCustomPrompt="1"/>
          </p:nvPr>
        </p:nvSpPr>
        <p:spPr>
          <a:xfrm>
            <a:off x="6678332" y="1506446"/>
            <a:ext cx="954303" cy="646500"/>
          </a:xfrm>
          <a:prstGeom prst="rect">
            <a:avLst/>
          </a:prstGeom>
          <a:noFill/>
        </p:spPr>
        <p:txBody>
          <a:bodyPr wrap="square" lIns="91425" tIns="91425" rIns="91425" bIns="91425" anchor="b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title" idx="7" hasCustomPrompt="1"/>
          </p:nvPr>
        </p:nvSpPr>
        <p:spPr>
          <a:xfrm>
            <a:off x="6718845" y="3057427"/>
            <a:ext cx="913789" cy="646500"/>
          </a:xfrm>
          <a:prstGeom prst="rect">
            <a:avLst/>
          </a:prstGeom>
          <a:noFill/>
        </p:spPr>
        <p:txBody>
          <a:bodyPr wrap="square" lIns="91425" tIns="91425" rIns="91425" bIns="91425" anchor="b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subTitle" idx="1"/>
          </p:nvPr>
        </p:nvSpPr>
        <p:spPr>
          <a:xfrm>
            <a:off x="719938" y="2107006"/>
            <a:ext cx="2537100" cy="461698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1800" b="1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ubTitle" idx="8"/>
          </p:nvPr>
        </p:nvSpPr>
        <p:spPr>
          <a:xfrm>
            <a:off x="3303437" y="2107006"/>
            <a:ext cx="2537100" cy="461698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1800" b="1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ubTitle" idx="9"/>
          </p:nvPr>
        </p:nvSpPr>
        <p:spPr>
          <a:xfrm>
            <a:off x="5886961" y="2107006"/>
            <a:ext cx="2537100" cy="461698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1800" b="1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ubTitle" idx="10"/>
          </p:nvPr>
        </p:nvSpPr>
        <p:spPr>
          <a:xfrm>
            <a:off x="719938" y="3627737"/>
            <a:ext cx="2537100" cy="461700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1800" b="1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ubTitle" idx="11"/>
          </p:nvPr>
        </p:nvSpPr>
        <p:spPr>
          <a:xfrm>
            <a:off x="3303437" y="3627737"/>
            <a:ext cx="2537100" cy="461700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1800" b="1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ubTitle" idx="12"/>
          </p:nvPr>
        </p:nvSpPr>
        <p:spPr>
          <a:xfrm>
            <a:off x="5886961" y="3627737"/>
            <a:ext cx="2537100" cy="461700"/>
          </a:xfrm>
          <a:prstGeom prst="rect">
            <a:avLst/>
          </a:prstGeom>
        </p:spPr>
        <p:txBody>
          <a:bodyPr wrap="square" lIns="91425" tIns="91425" rIns="91425" bIns="91425" anchor="t">
            <a:noAutofit/>
          </a:bodyPr>
          <a:lstStyle>
            <a:defPPr/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1800" b="1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sz="2000" b="1">
                <a:latin typeface="Sora"/>
                <a:ea typeface="Sora"/>
                <a:cs typeface="Sora"/>
              </a:defRPr>
            </a:lvl9pPr>
          </a:lstStyle>
          <a:p>
            <a:endParaRPr/>
          </a:p>
        </p:txBody>
      </p:sp>
      <p:grpSp>
        <p:nvGrpSpPr>
          <p:cNvPr id="89" name="Shape 89"/>
          <p:cNvGrpSpPr/>
          <p:nvPr/>
        </p:nvGrpSpPr>
        <p:grpSpPr>
          <a:xfrm>
            <a:off x="1" y="461906"/>
            <a:ext cx="8886592" cy="4508834"/>
            <a:chOff x="0" y="0"/>
            <a:chExt cx="8886592" cy="4508834"/>
          </a:xfrm>
        </p:grpSpPr>
        <p:sp>
          <p:nvSpPr>
            <p:cNvPr id="90" name="Shape 90"/>
            <p:cNvSpPr/>
            <p:nvPr/>
          </p:nvSpPr>
          <p:spPr>
            <a:xfrm>
              <a:off x="0" y="3784334"/>
              <a:ext cx="715200" cy="72449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wrap="square" lIns="91425" tIns="91425" rIns="91425" bIns="91425" anchor="ctr">
              <a:noAutofit/>
            </a:bodyPr>
            <a:lstStyle/>
            <a:p>
              <a:pPr marL="0" marR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sz="1400" b="0" i="0" u="none" strike="noStrike" cap="none">
                <a:solidFill>
                  <a:srgbClr val="000000"/>
                </a:solidFill>
                <a:latin typeface="Assistant"/>
                <a:ea typeface="Assistant"/>
                <a:cs typeface="Assistant"/>
              </a:endParaRPr>
            </a:p>
          </p:txBody>
        </p:sp>
        <p:grpSp>
          <p:nvGrpSpPr>
            <p:cNvPr id="91" name="Shape 91"/>
            <p:cNvGrpSpPr/>
            <p:nvPr/>
          </p:nvGrpSpPr>
          <p:grpSpPr>
            <a:xfrm>
              <a:off x="8074918" y="4146603"/>
              <a:ext cx="707959" cy="146186"/>
              <a:chOff x="0" y="0"/>
              <a:chExt cx="707959" cy="146186"/>
            </a:xfrm>
          </p:grpSpPr>
          <p:sp>
            <p:nvSpPr>
              <p:cNvPr id="92" name="Shape 92"/>
              <p:cNvSpPr/>
              <p:nvPr/>
            </p:nvSpPr>
            <p:spPr>
              <a:xfrm>
                <a:off x="0" y="0"/>
                <a:ext cx="146186" cy="146186"/>
              </a:xfrm>
              <a:prstGeom prst="rect">
                <a:avLst/>
              </a:prstGeom>
              <a:noFill/>
              <a:ln w="9525">
                <a:solidFill>
                  <a:schemeClr val="lt2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 wrap="square" lIns="91425" tIns="91425" rIns="91425" bIns="91425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1400" b="0" i="0" u="none" strike="noStrike" cap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  <p:sp>
            <p:nvSpPr>
              <p:cNvPr id="93" name="Shape 93"/>
              <p:cNvSpPr/>
              <p:nvPr/>
            </p:nvSpPr>
            <p:spPr>
              <a:xfrm>
                <a:off x="280886" y="0"/>
                <a:ext cx="146185" cy="146186"/>
              </a:xfrm>
              <a:prstGeom prst="rect">
                <a:avLst/>
              </a:prstGeom>
              <a:noFill/>
              <a:ln w="9525">
                <a:solidFill>
                  <a:schemeClr val="lt2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 wrap="square" lIns="91425" tIns="91425" rIns="91425" bIns="91425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1400" b="0" i="0" u="none" strike="noStrike" cap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561773" y="0"/>
                <a:ext cx="146185" cy="146186"/>
              </a:xfrm>
              <a:prstGeom prst="rect">
                <a:avLst/>
              </a:prstGeom>
              <a:noFill/>
              <a:ln w="9525">
                <a:solidFill>
                  <a:schemeClr val="lt2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 wrap="square" lIns="91425" tIns="91425" rIns="91425" bIns="91425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1400" b="0" i="0" u="none" strike="noStrike" cap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>
              <a:off x="8428899" y="0"/>
              <a:ext cx="457692" cy="146187"/>
              <a:chOff x="0" y="0"/>
              <a:chExt cx="457692" cy="146187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0" y="0"/>
                <a:ext cx="146186" cy="146187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wrap="square" lIns="91425" tIns="91425" rIns="91425" bIns="91425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1400" b="0" i="0" u="none" strike="noStrike" cap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311506" y="0"/>
                <a:ext cx="146186" cy="146187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wrap="square" lIns="91425" tIns="91425" rIns="91425" bIns="91425" anchor="ctr">
                <a:noAutofit/>
              </a:bodyPr>
              <a:lstStyle/>
              <a:p>
                <a:pPr marL="0" marR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sz="1400" b="0" i="0" u="none" strike="noStrike" cap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</p:grpSp>
      </p:grpSp>
      <p:pic>
        <p:nvPicPr>
          <p:cNvPr id="99" name="Picture 99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03375" y="106385"/>
            <a:ext cx="1943089" cy="3830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hyperlink" Target="https://admissions.kpfu.ru/wp-content/uploads/2026/01/prilozhenie-1bs_2026-2027-3.pdf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g.ru/2025/06/22/putin-podderzhal-obiazatelnyj-ege-po-istorii-dlia-riada-specialnostej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oco.ru/Media/Default/Documents/%D0%9A%D0%BE%D0%BD%D1%84%D0%B5%D1%80%D0%B5%D0%BD%D1%86%D0%B8%D0%B8%D1%8F_11_%D0%B8%D1%8E%D0%BB%D1%8F_2025/2-2_%D0%98%D0%BB%D1%8E%D1%85%D0%B8%D0%BD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ioco.ru/Media/Default/Documents/%D0%9A%D0%BE%D0%BD%D1%84%D0%B5%D1%80%D0%B5%D0%BD%D1%86%D0%B8%D0%B8%D1%8F_11_%D0%B8%D1%8E%D0%BB%D1%8F_2025/2-2_%D0%98%D0%BB%D1%8E%D1%85%D0%B8%D0%BD.pd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image" Target="../media/image3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chart" Target="../charts/chart1.xml"/><Relationship Id="rId5" Type="http://schemas.openxmlformats.org/officeDocument/2006/relationships/tags" Target="../tags/tag1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.xml"/><Relationship Id="rId9" Type="http://schemas.openxmlformats.org/officeDocument/2006/relationships/tags" Target="../tags/tag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ru/muko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18" Type="http://schemas.openxmlformats.org/officeDocument/2006/relationships/tags" Target="../tags/tag41.xml"/><Relationship Id="rId26" Type="http://schemas.openxmlformats.org/officeDocument/2006/relationships/tags" Target="../tags/tag49.xml"/><Relationship Id="rId3" Type="http://schemas.openxmlformats.org/officeDocument/2006/relationships/tags" Target="../tags/tag26.xml"/><Relationship Id="rId21" Type="http://schemas.openxmlformats.org/officeDocument/2006/relationships/tags" Target="../tags/tag44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tags" Target="../tags/tag40.xml"/><Relationship Id="rId25" Type="http://schemas.openxmlformats.org/officeDocument/2006/relationships/tags" Target="../tags/tag48.xml"/><Relationship Id="rId2" Type="http://schemas.openxmlformats.org/officeDocument/2006/relationships/tags" Target="../tags/tag25.xml"/><Relationship Id="rId16" Type="http://schemas.openxmlformats.org/officeDocument/2006/relationships/tags" Target="../tags/tag39.xml"/><Relationship Id="rId20" Type="http://schemas.openxmlformats.org/officeDocument/2006/relationships/tags" Target="../tags/tag43.xml"/><Relationship Id="rId29" Type="http://schemas.openxmlformats.org/officeDocument/2006/relationships/tags" Target="../tags/tag52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24" Type="http://schemas.openxmlformats.org/officeDocument/2006/relationships/tags" Target="../tags/tag47.xml"/><Relationship Id="rId32" Type="http://schemas.openxmlformats.org/officeDocument/2006/relationships/image" Target="../media/image3.png"/><Relationship Id="rId5" Type="http://schemas.openxmlformats.org/officeDocument/2006/relationships/tags" Target="../tags/tag28.xml"/><Relationship Id="rId15" Type="http://schemas.openxmlformats.org/officeDocument/2006/relationships/tags" Target="../tags/tag38.xml"/><Relationship Id="rId23" Type="http://schemas.openxmlformats.org/officeDocument/2006/relationships/tags" Target="../tags/tag46.xml"/><Relationship Id="rId28" Type="http://schemas.openxmlformats.org/officeDocument/2006/relationships/tags" Target="../tags/tag51.xml"/><Relationship Id="rId10" Type="http://schemas.openxmlformats.org/officeDocument/2006/relationships/tags" Target="../tags/tag33.xml"/><Relationship Id="rId19" Type="http://schemas.openxmlformats.org/officeDocument/2006/relationships/tags" Target="../tags/tag42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tags" Target="../tags/tag37.xml"/><Relationship Id="rId22" Type="http://schemas.openxmlformats.org/officeDocument/2006/relationships/tags" Target="../tags/tag45.xml"/><Relationship Id="rId27" Type="http://schemas.openxmlformats.org/officeDocument/2006/relationships/tags" Target="../tags/tag50.xml"/><Relationship Id="rId30" Type="http://schemas.openxmlformats.org/officeDocument/2006/relationships/tags" Target="../tags/tag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Marina.Alekseeva@tatar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hyperlink" Target="mailto:Gyuzel.Afanaseva@tatar.ru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4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3.png"/><Relationship Id="rId5" Type="http://schemas.openxmlformats.org/officeDocument/2006/relationships/tags" Target="../tags/tag9.xml"/><Relationship Id="rId10" Type="http://schemas.openxmlformats.org/officeDocument/2006/relationships/image" Target="../media/image8.jpeg"/><Relationship Id="rId4" Type="http://schemas.openxmlformats.org/officeDocument/2006/relationships/tags" Target="../tags/tag8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brnadzor.gov.ru/news/rosobrnadzor-napominaet-o-srokah-podachi-zayavlenij-ob-uchastii-v-ege-2026/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obrnadzor.gov.ru/news/rosobrnadzor-napominaet-o-srokah-podachi-zayavlenij-ob-uchastii-v-ege-2026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8191" y="3476997"/>
            <a:ext cx="8604448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600" dirty="0">
              <a:solidFill>
                <a:srgbClr val="0033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800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316" y="1907373"/>
            <a:ext cx="8202966" cy="120029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800"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  <a:cs typeface="+mj-lt"/>
              </a:rPr>
              <a:t>Актуальные вопросы подготовки к государственной итоговой аттестации общеобразовательных организаций Республики Татарстан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30" y="1056640"/>
            <a:ext cx="2494915" cy="39039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56285" y="80548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2180" y="1138555"/>
            <a:ext cx="5612130" cy="3753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</a:rPr>
              <a:t>Решено уточнить перечень вступительных испытаний для приема на </a:t>
            </a:r>
            <a:r>
              <a:rPr lang="ru-RU" sz="1400" b="1" dirty="0" err="1">
                <a:solidFill>
                  <a:srgbClr val="000000"/>
                </a:solidFill>
              </a:rPr>
              <a:t>бакалавриат</a:t>
            </a:r>
            <a:r>
              <a:rPr lang="ru-RU" sz="1400" b="1" dirty="0">
                <a:solidFill>
                  <a:srgbClr val="000000"/>
                </a:solidFill>
              </a:rPr>
              <a:t> и </a:t>
            </a:r>
            <a:r>
              <a:rPr lang="ru-RU" sz="1400" b="1" dirty="0" err="1" smtClean="0">
                <a:solidFill>
                  <a:srgbClr val="000000"/>
                </a:solidFill>
              </a:rPr>
              <a:t>специалитет</a:t>
            </a:r>
            <a:r>
              <a:rPr lang="ru-RU" sz="1400" b="1" dirty="0" smtClean="0">
                <a:solidFill>
                  <a:srgbClr val="000000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</a:rPr>
              <a:t>в связи </a:t>
            </a:r>
            <a:r>
              <a:rPr lang="ru-RU" sz="1400" dirty="0">
                <a:solidFill>
                  <a:srgbClr val="000000"/>
                </a:solidFill>
              </a:rPr>
              <a:t>с сокращением изучения обществознания по специальностям, где оно было единственным обязательным испытанием, </a:t>
            </a:r>
            <a:r>
              <a:rPr lang="ru-RU" sz="1400" b="1" dirty="0">
                <a:solidFill>
                  <a:srgbClr val="C00000"/>
                </a:solidFill>
              </a:rPr>
              <a:t>дополнительно вводится история</a:t>
            </a:r>
            <a:r>
              <a:rPr lang="ru-RU" sz="1400" dirty="0">
                <a:solidFill>
                  <a:srgbClr val="000000"/>
                </a:solidFill>
              </a:rPr>
              <a:t> (устанавливается по решению вуза</a:t>
            </a:r>
            <a:r>
              <a:rPr lang="ru-RU" sz="1400" dirty="0" smtClean="0">
                <a:solidFill>
                  <a:srgbClr val="000000"/>
                </a:solidFill>
              </a:rPr>
              <a:t>);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</a:rPr>
              <a:t>например, меняются </a:t>
            </a:r>
            <a:r>
              <a:rPr lang="ru-RU" sz="1400" dirty="0">
                <a:solidFill>
                  <a:srgbClr val="000000"/>
                </a:solidFill>
              </a:rPr>
              <a:t>испытания для специальности 07.03.04 </a:t>
            </a:r>
            <a:r>
              <a:rPr lang="ru-RU" sz="1400" dirty="0" smtClean="0">
                <a:solidFill>
                  <a:srgbClr val="000000"/>
                </a:solidFill>
              </a:rPr>
              <a:t>«Градостроительство» </a:t>
            </a:r>
          </a:p>
          <a:p>
            <a:r>
              <a:rPr lang="ru-RU" sz="1400" dirty="0" smtClean="0">
                <a:solidFill>
                  <a:srgbClr val="000000"/>
                </a:solidFill>
              </a:rPr>
              <a:t>Приказ </a:t>
            </a:r>
            <a:r>
              <a:rPr lang="ru-RU" sz="1400" dirty="0">
                <a:solidFill>
                  <a:srgbClr val="000000"/>
                </a:solidFill>
              </a:rPr>
              <a:t>вступает в силу с 1.03.2026 г. и действует до 1.09.2029 г. </a:t>
            </a:r>
            <a:endParaRPr lang="ru-RU" sz="1400" dirty="0" smtClean="0">
              <a:solidFill>
                <a:srgbClr val="000000"/>
              </a:solidFill>
            </a:endParaRPr>
          </a:p>
          <a:p>
            <a:r>
              <a:rPr lang="ru-RU" sz="1400" dirty="0" smtClean="0">
                <a:solidFill>
                  <a:srgbClr val="000000"/>
                </a:solidFill>
              </a:rPr>
              <a:t>Ряд </a:t>
            </a:r>
            <a:r>
              <a:rPr lang="ru-RU" sz="1400" dirty="0">
                <a:solidFill>
                  <a:srgbClr val="000000"/>
                </a:solidFill>
              </a:rPr>
              <a:t>положений применяется с 1 сентября 2026 г.</a:t>
            </a:r>
          </a:p>
          <a:p>
            <a:r>
              <a:rPr lang="ru-RU" altLang="en-US" sz="1400" b="1" dirty="0"/>
              <a:t>И</a:t>
            </a:r>
            <a:r>
              <a:rPr lang="en-US" altLang="en-US" sz="1400" b="1" dirty="0"/>
              <a:t>зменения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коснулись</a:t>
            </a:r>
            <a:r>
              <a:rPr lang="en-US" altLang="ru-RU" sz="1400" b="1" dirty="0"/>
              <a:t> 48 </a:t>
            </a:r>
            <a:r>
              <a:rPr lang="en-US" altLang="en-US" sz="1400" b="1" dirty="0"/>
              <a:t>направлений</a:t>
            </a:r>
            <a:r>
              <a:rPr lang="en-US" altLang="ru-RU" sz="1400" b="1" dirty="0"/>
              <a:t> </a:t>
            </a:r>
            <a:r>
              <a:rPr lang="en-US" altLang="en-US" sz="1400" b="1" dirty="0"/>
              <a:t>подготовки</a:t>
            </a:r>
            <a:r>
              <a:rPr lang="ru-RU" altLang="en-US" sz="1400" b="1" dirty="0"/>
              <a:t>:</a:t>
            </a:r>
          </a:p>
          <a:p>
            <a:pPr marL="260985" indent="-226695"/>
            <a:r>
              <a:rPr lang="ru-RU" altLang="en-US" sz="1400" dirty="0"/>
              <a:t>-</a:t>
            </a:r>
            <a:r>
              <a:rPr lang="en-US" altLang="ru-RU" sz="1400" dirty="0"/>
              <a:t> </a:t>
            </a:r>
            <a:r>
              <a:rPr lang="ru-RU" altLang="en-US" sz="1400" dirty="0"/>
              <a:t>   для </a:t>
            </a:r>
            <a:r>
              <a:rPr lang="en-US" altLang="ru-RU" sz="1400" dirty="0"/>
              <a:t>21 </a:t>
            </a:r>
            <a:r>
              <a:rPr lang="en-US" altLang="en-US" sz="1400" dirty="0"/>
              <a:t>гуманитарного</a:t>
            </a:r>
            <a:r>
              <a:rPr lang="en-US" altLang="ru-RU" sz="1400" dirty="0"/>
              <a:t> </a:t>
            </a:r>
            <a:r>
              <a:rPr lang="en-US" altLang="en-US" sz="1400" dirty="0"/>
              <a:t>направления</a:t>
            </a:r>
            <a:r>
              <a:rPr lang="en-US" altLang="ru-RU" sz="1400" dirty="0"/>
              <a:t> </a:t>
            </a:r>
            <a:r>
              <a:rPr lang="en-US" altLang="en-US" sz="1400" dirty="0"/>
              <a:t>учебное</a:t>
            </a:r>
            <a:r>
              <a:rPr lang="en-US" altLang="ru-RU" sz="1400" dirty="0"/>
              <a:t> </a:t>
            </a:r>
            <a:r>
              <a:rPr lang="en-US" altLang="en-US" sz="1400" dirty="0"/>
              <a:t>заведение</a:t>
            </a:r>
            <a:r>
              <a:rPr lang="en-US" altLang="ru-RU" sz="1400" dirty="0"/>
              <a:t> </a:t>
            </a:r>
            <a:r>
              <a:rPr lang="en-US" altLang="en-US" sz="1400" dirty="0"/>
              <a:t>может</a:t>
            </a:r>
            <a:r>
              <a:rPr lang="en-US" altLang="ru-RU" sz="1400" dirty="0"/>
              <a:t> </a:t>
            </a:r>
            <a:r>
              <a:rPr lang="en-US" altLang="en-US" sz="1400" dirty="0"/>
              <a:t>потребовать</a:t>
            </a:r>
            <a:r>
              <a:rPr lang="en-US" altLang="ru-RU" sz="1400" dirty="0"/>
              <a:t> </a:t>
            </a:r>
            <a:r>
              <a:rPr lang="en-US" altLang="en-US" sz="1400" dirty="0"/>
              <a:t>сдачу</a:t>
            </a:r>
            <a:r>
              <a:rPr lang="en-US" altLang="ru-RU" sz="1400" dirty="0"/>
              <a:t> </a:t>
            </a:r>
            <a:r>
              <a:rPr lang="en-US" altLang="en-US" sz="1400" dirty="0"/>
              <a:t>ЕГЭ</a:t>
            </a:r>
            <a:r>
              <a:rPr lang="en-US" altLang="ru-RU" sz="1400" dirty="0"/>
              <a:t> </a:t>
            </a:r>
            <a:r>
              <a:rPr lang="en-US" altLang="en-US" sz="1400" dirty="0"/>
              <a:t>по</a:t>
            </a:r>
            <a:r>
              <a:rPr lang="en-US" altLang="ru-RU" sz="1400" dirty="0"/>
              <a:t> </a:t>
            </a:r>
            <a:r>
              <a:rPr lang="en-US" altLang="en-US" sz="1400" dirty="0"/>
              <a:t>истории</a:t>
            </a:r>
            <a:r>
              <a:rPr lang="ru-RU" altLang="en-US" sz="1400" dirty="0"/>
              <a:t>;</a:t>
            </a:r>
            <a:r>
              <a:rPr lang="en-US" altLang="ru-RU" sz="1400" dirty="0"/>
              <a:t> </a:t>
            </a:r>
          </a:p>
          <a:p>
            <a:pPr marL="260985" indent="-226695"/>
            <a:r>
              <a:rPr lang="ru-RU" altLang="en-US" sz="1400" dirty="0"/>
              <a:t>-</a:t>
            </a:r>
            <a:r>
              <a:rPr lang="en-US" altLang="ru-RU" sz="1400" dirty="0"/>
              <a:t> </a:t>
            </a:r>
            <a:r>
              <a:rPr lang="ru-RU" altLang="en-US" sz="1400" dirty="0"/>
              <a:t>   для </a:t>
            </a:r>
            <a:r>
              <a:rPr lang="en-US" altLang="ru-RU" sz="1400" dirty="0"/>
              <a:t>26 </a:t>
            </a:r>
            <a:r>
              <a:rPr lang="en-US" altLang="en-US" sz="1400" dirty="0"/>
              <a:t>технических</a:t>
            </a:r>
            <a:r>
              <a:rPr lang="en-US" altLang="ru-RU" sz="1400" dirty="0"/>
              <a:t> </a:t>
            </a:r>
            <a:r>
              <a:rPr lang="en-US" altLang="en-US" sz="1400" dirty="0"/>
              <a:t>специальностей</a:t>
            </a:r>
            <a:r>
              <a:rPr lang="en-US" altLang="ru-RU" sz="1400" dirty="0"/>
              <a:t> </a:t>
            </a:r>
            <a:r>
              <a:rPr lang="en-US" altLang="en-US" sz="1400" dirty="0"/>
              <a:t>обязательной</a:t>
            </a:r>
            <a:r>
              <a:rPr lang="en-US" altLang="ru-RU" sz="1400" dirty="0"/>
              <a:t> </a:t>
            </a:r>
            <a:r>
              <a:rPr lang="en-US" altLang="en-US" sz="1400" dirty="0"/>
              <a:t>стала</a:t>
            </a:r>
            <a:r>
              <a:rPr lang="en-US" altLang="ru-RU" sz="1400" dirty="0"/>
              <a:t> </a:t>
            </a:r>
            <a:r>
              <a:rPr lang="en-US" altLang="en-US" sz="1400" dirty="0"/>
              <a:t>сдача</a:t>
            </a:r>
            <a:r>
              <a:rPr lang="en-US" altLang="ru-RU" sz="1400" dirty="0"/>
              <a:t> </a:t>
            </a:r>
            <a:r>
              <a:rPr lang="en-US" altLang="en-US" sz="1400" dirty="0"/>
              <a:t>экзамена</a:t>
            </a:r>
            <a:r>
              <a:rPr lang="en-US" altLang="ru-RU" sz="1400" dirty="0"/>
              <a:t> </a:t>
            </a:r>
            <a:r>
              <a:rPr lang="en-US" altLang="en-US" sz="1400" dirty="0"/>
              <a:t>по</a:t>
            </a:r>
            <a:r>
              <a:rPr lang="en-US" altLang="ru-RU" sz="1400" dirty="0"/>
              <a:t> </a:t>
            </a:r>
            <a:r>
              <a:rPr lang="en-US" altLang="en-US" sz="1400" dirty="0"/>
              <a:t>физике</a:t>
            </a:r>
            <a:r>
              <a:rPr lang="ru-RU" altLang="en-US" sz="1400" dirty="0"/>
              <a:t>;</a:t>
            </a:r>
            <a:r>
              <a:rPr lang="en-US" altLang="ru-RU" sz="1400" dirty="0"/>
              <a:t> </a:t>
            </a:r>
            <a:endParaRPr lang="en-US" altLang="en-US" sz="1400" dirty="0"/>
          </a:p>
          <a:p>
            <a:r>
              <a:rPr lang="ru-RU" altLang="en-US" sz="1400" dirty="0"/>
              <a:t>Б</a:t>
            </a:r>
            <a:r>
              <a:rPr lang="en-US" altLang="en-US" sz="1400" dirty="0"/>
              <a:t>удущие</a:t>
            </a:r>
            <a:r>
              <a:rPr lang="en-US" altLang="ru-RU" sz="1400" dirty="0"/>
              <a:t> </a:t>
            </a:r>
            <a:r>
              <a:rPr lang="en-US" altLang="en-US" sz="1400" dirty="0"/>
              <a:t>учителя</a:t>
            </a:r>
            <a:r>
              <a:rPr lang="en-US" altLang="ru-RU" sz="1400" dirty="0"/>
              <a:t> </a:t>
            </a:r>
            <a:r>
              <a:rPr lang="en-US" altLang="en-US" sz="1400" dirty="0"/>
              <a:t>должны</a:t>
            </a:r>
            <a:r>
              <a:rPr lang="en-US" altLang="ru-RU" sz="1400" dirty="0"/>
              <a:t> </a:t>
            </a:r>
            <a:r>
              <a:rPr lang="en-US" altLang="en-US" sz="1400" dirty="0"/>
              <a:t>сдать</a:t>
            </a:r>
            <a:r>
              <a:rPr lang="en-US" altLang="ru-RU" sz="1400" dirty="0"/>
              <a:t> </a:t>
            </a:r>
            <a:r>
              <a:rPr lang="en-US" altLang="en-US" sz="1400" dirty="0"/>
              <a:t>экзамен</a:t>
            </a:r>
            <a:r>
              <a:rPr lang="en-US" altLang="ru-RU" sz="1400" dirty="0"/>
              <a:t> </a:t>
            </a:r>
            <a:r>
              <a:rPr lang="en-US" altLang="en-US" sz="1400" dirty="0"/>
              <a:t>по</a:t>
            </a:r>
            <a:r>
              <a:rPr lang="en-US" altLang="ru-RU" sz="1400" dirty="0"/>
              <a:t> </a:t>
            </a:r>
            <a:r>
              <a:rPr lang="en-US" altLang="en-US" sz="1400" dirty="0"/>
              <a:t>предмету</a:t>
            </a:r>
            <a:r>
              <a:rPr lang="en-US" altLang="ru-RU" sz="1400" dirty="0"/>
              <a:t>, </a:t>
            </a:r>
            <a:r>
              <a:rPr lang="en-US" altLang="en-US" sz="1400" dirty="0"/>
              <a:t>который</a:t>
            </a:r>
            <a:r>
              <a:rPr lang="en-US" altLang="ru-RU" sz="1400" dirty="0"/>
              <a:t> </a:t>
            </a:r>
            <a:r>
              <a:rPr lang="en-US" altLang="en-US" sz="1400" dirty="0"/>
              <a:t>соответствует</a:t>
            </a:r>
            <a:r>
              <a:rPr lang="en-US" altLang="ru-RU" sz="1400" dirty="0"/>
              <a:t> </a:t>
            </a:r>
            <a:r>
              <a:rPr lang="en-US" altLang="en-US" sz="1400" dirty="0"/>
              <a:t>их</a:t>
            </a:r>
            <a:r>
              <a:rPr lang="en-US" altLang="ru-RU" sz="1400" dirty="0"/>
              <a:t> </a:t>
            </a:r>
            <a:r>
              <a:rPr lang="en-US" altLang="en-US" sz="1400" dirty="0"/>
              <a:t>профилю</a:t>
            </a:r>
            <a:r>
              <a:rPr lang="ru-RU" altLang="en-US" sz="1400" dirty="0"/>
              <a:t> (</a:t>
            </a:r>
            <a:r>
              <a:rPr lang="ru-RU" altLang="en-US" sz="1400" b="1" dirty="0">
                <a:solidFill>
                  <a:srgbClr val="C00000"/>
                </a:solidFill>
              </a:rPr>
              <a:t>с 1.09.2026 года</a:t>
            </a:r>
            <a:r>
              <a:rPr lang="ru-RU" altLang="en-US" sz="1400" dirty="0"/>
              <a:t>)</a:t>
            </a:r>
            <a:r>
              <a:rPr lang="en-US" altLang="ru-RU" sz="14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3370" y="284282"/>
            <a:ext cx="763312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3. </a:t>
            </a:r>
            <a:r>
              <a:rPr lang="ru-RU" sz="2000" b="1" dirty="0" smtClean="0">
                <a:solidFill>
                  <a:srgbClr val="C00000"/>
                </a:solidFill>
              </a:rPr>
              <a:t>Выбор предметов ГИА</a:t>
            </a:r>
          </a:p>
        </p:txBody>
      </p:sp>
      <p:cxnSp>
        <p:nvCxnSpPr>
          <p:cNvPr id="7" name="Прямое соединение 6"/>
          <p:cNvCxnSpPr/>
          <p:nvPr/>
        </p:nvCxnSpPr>
        <p:spPr>
          <a:xfrm flipV="1">
            <a:off x="1546860" y="4498340"/>
            <a:ext cx="1577340" cy="6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Прямое соединение 7"/>
          <p:cNvCxnSpPr/>
          <p:nvPr/>
        </p:nvCxnSpPr>
        <p:spPr>
          <a:xfrm>
            <a:off x="881380" y="4614545"/>
            <a:ext cx="883285" cy="381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3370" y="202367"/>
            <a:ext cx="609365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3. </a:t>
            </a:r>
            <a:r>
              <a:rPr lang="ru-RU" sz="2000" b="1" dirty="0" smtClean="0">
                <a:solidFill>
                  <a:srgbClr val="C00000"/>
                </a:solidFill>
              </a:rPr>
              <a:t>Выбор предметов ГИА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32753" y="747713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 l="2866"/>
          <a:stretch>
            <a:fillRect/>
          </a:stretch>
        </p:blipFill>
        <p:spPr>
          <a:xfrm>
            <a:off x="558800" y="1116965"/>
            <a:ext cx="2840355" cy="186753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824865"/>
            <a:ext cx="2807335" cy="4122420"/>
          </a:xfrm>
          <a:prstGeom prst="rect">
            <a:avLst/>
          </a:prstGeom>
        </p:spPr>
      </p:pic>
      <p:graphicFrame>
        <p:nvGraphicFramePr>
          <p:cNvPr id="7" name="Таблица 6"/>
          <p:cNvGraphicFramePr/>
          <p:nvPr>
            <p:custDataLst>
              <p:tags r:id="rId1"/>
            </p:custDataLst>
          </p:nvPr>
        </p:nvGraphicFramePr>
        <p:xfrm>
          <a:off x="6223635" y="1363980"/>
          <a:ext cx="2811145" cy="3584890"/>
        </p:xfrm>
        <a:graphic>
          <a:graphicData uri="http://schemas.openxmlformats.org/drawingml/2006/table">
            <a:tbl>
              <a:tblPr/>
              <a:tblGrid>
                <a:gridCol w="84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9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Направление</a:t>
                      </a:r>
                    </a:p>
                    <a:p>
                      <a:pPr algn="ctr" fontAlgn="b"/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подготовки</a:t>
                      </a:r>
                      <a:r>
                        <a:rPr lang="en-US" altLang="ru-RU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/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специальность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Специализация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ru-RU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ЕГЭ</a:t>
                      </a:r>
                      <a:r>
                        <a:rPr lang="en-US" altLang="ru-RU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 (</a:t>
                      </a:r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en-US" altLang="ru-RU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приоритету</a:t>
                      </a:r>
                      <a:r>
                        <a:rPr lang="en-US" altLang="ru-RU" sz="8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25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Педагогическое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образование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двумя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профилями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подготовки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842" marR="9842" marT="9842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информационные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технологии</a:t>
                      </a:r>
                    </a:p>
                  </a:txBody>
                  <a:tcPr marL="9842" marR="9842" marT="9842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2) </a:t>
                      </a:r>
                      <a:r>
                        <a:rPr lang="en-US" altLang="en-US" sz="800" b="0" i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Обществознание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*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0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9842" marR="9842" marT="9842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1) </a:t>
                      </a:r>
                      <a:r>
                        <a:rPr lang="en-US" altLang="en-US" sz="800" b="0" i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en-US" altLang="en-US" sz="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Химия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*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48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География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экология</a:t>
                      </a:r>
                    </a:p>
                  </a:txBody>
                  <a:tcPr marL="9842" marR="9842" marT="9842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1) </a:t>
                      </a:r>
                      <a:r>
                        <a:rPr lang="en-US" altLang="en-US" sz="800" b="0" i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en-US" altLang="en-US" sz="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Биология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Химия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География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Иностранный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язык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*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74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Педагогическое</a:t>
                      </a:r>
                      <a:endParaRPr lang="en-US" altLang="en-US" sz="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r>
                        <a:rPr lang="en-US" altLang="en-US" sz="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образование</a:t>
                      </a:r>
                      <a:endParaRPr lang="en-US" altLang="ru-RU" sz="8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Химическое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образование</a:t>
                      </a:r>
                    </a:p>
                  </a:txBody>
                  <a:tcPr marL="9842" marR="9842" marT="9842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1)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2) </a:t>
                      </a:r>
                      <a:r>
                        <a:rPr lang="en-US" altLang="en-US" sz="800" b="0" i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Обществознание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Математика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  <a:r>
                        <a:rPr lang="ru-RU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Биология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География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/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*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3)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en-US" altLang="ru-RU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8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язык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Текстовое поле 8"/>
          <p:cNvSpPr txBox="1"/>
          <p:nvPr/>
        </p:nvSpPr>
        <p:spPr>
          <a:xfrm>
            <a:off x="6160135" y="781685"/>
            <a:ext cx="298450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>
                <a:solidFill>
                  <a:srgbClr val="C00000"/>
                </a:solidFill>
              </a:rPr>
              <a:t>Пример.</a:t>
            </a:r>
            <a:r>
              <a:rPr lang="ru-RU" sz="1000"/>
              <a:t> </a:t>
            </a:r>
            <a:r>
              <a:rPr sz="1000"/>
              <a:t>План приема на обучение по </a:t>
            </a:r>
            <a:r>
              <a:rPr lang="ru-RU" sz="1000"/>
              <a:t>ОП</a:t>
            </a:r>
            <a:r>
              <a:rPr sz="1000"/>
              <a:t> бакалавриата, специалитета на </a:t>
            </a:r>
            <a:r>
              <a:rPr sz="1000">
                <a:solidFill>
                  <a:srgbClr val="C00000"/>
                </a:solidFill>
              </a:rPr>
              <a:t>2026/27 учебный год</a:t>
            </a:r>
            <a:r>
              <a:rPr lang="ru-RU" sz="1000"/>
              <a:t>. Казанский университет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738505" y="4171950"/>
            <a:ext cx="2501900" cy="714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ru-RU" dirty="0">
                <a:hlinkClick r:id="rId5"/>
              </a:rPr>
              <a:t>https://</a:t>
            </a:r>
            <a:r>
              <a:rPr lang="en-US" altLang="ru-RU" dirty="0" smtClean="0">
                <a:hlinkClick r:id="rId5"/>
              </a:rPr>
              <a:t>admissions.kpfu.ru/wp-content/uploads/2026/01/prilozhenie-1bs_2026-2027-3.pdf</a:t>
            </a:r>
            <a:r>
              <a:rPr lang="ru-RU" altLang="ru-RU" dirty="0" smtClean="0"/>
              <a:t> </a:t>
            </a:r>
            <a:endParaRPr lang="ru-RU" altLang="en-US" dirty="0"/>
          </a:p>
        </p:txBody>
      </p:sp>
      <p:cxnSp>
        <p:nvCxnSpPr>
          <p:cNvPr id="11" name="Прямое соединение 10"/>
          <p:cNvCxnSpPr/>
          <p:nvPr/>
        </p:nvCxnSpPr>
        <p:spPr>
          <a:xfrm>
            <a:off x="738505" y="4946015"/>
            <a:ext cx="8309610" cy="12700"/>
          </a:xfrm>
          <a:prstGeom prst="line">
            <a:avLst/>
          </a:prstGeom>
          <a:ln>
            <a:solidFill>
              <a:srgbClr val="1D41D5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751840" y="3373755"/>
            <a:ext cx="21189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400" b="1" dirty="0">
                <a:solidFill>
                  <a:srgbClr val="C00000"/>
                </a:solidFill>
              </a:rPr>
              <a:t>ОП СОО школы готова к данным изменениям?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1527175" y="2984500"/>
            <a:ext cx="417830" cy="329565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1D4B1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Стрелка влево 13"/>
          <p:cNvSpPr/>
          <p:nvPr/>
        </p:nvSpPr>
        <p:spPr>
          <a:xfrm>
            <a:off x="2902585" y="3439160"/>
            <a:ext cx="418465" cy="390525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1D4B1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653415" y="824865"/>
            <a:ext cx="192214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altLang="en-US" sz="1400" b="1" dirty="0">
                <a:solidFill>
                  <a:srgbClr val="C00000"/>
                </a:solidFill>
                <a:sym typeface="+mn-ea"/>
              </a:rPr>
              <a:t>с 1.09.2026 года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350135" y="2008505"/>
            <a:ext cx="973455" cy="19875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5131435" y="824865"/>
            <a:ext cx="973455" cy="25273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8" name="Прямоугольник 17"/>
          <p:cNvSpPr/>
          <p:nvPr/>
        </p:nvSpPr>
        <p:spPr>
          <a:xfrm>
            <a:off x="5131435" y="2506980"/>
            <a:ext cx="973455" cy="30861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3370" y="202367"/>
            <a:ext cx="6093659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3. </a:t>
            </a:r>
            <a:r>
              <a:rPr lang="ru-RU" sz="2000" b="1" dirty="0" smtClean="0">
                <a:solidFill>
                  <a:srgbClr val="C00000"/>
                </a:solidFill>
              </a:rPr>
              <a:t>Выбор предметов ГИА</a:t>
            </a:r>
          </a:p>
        </p:txBody>
      </p:sp>
      <p:pic>
        <p:nvPicPr>
          <p:cNvPr id="4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2753" y="747713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Текстовое поле 7"/>
          <p:cNvSpPr txBox="1"/>
          <p:nvPr/>
        </p:nvSpPr>
        <p:spPr>
          <a:xfrm>
            <a:off x="653370" y="957871"/>
            <a:ext cx="830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400" b="1" dirty="0">
                <a:solidFill>
                  <a:schemeClr val="bg2">
                    <a:lumMod val="50000"/>
                  </a:schemeClr>
                </a:solidFill>
              </a:rPr>
              <a:t>ОП школы готова к данным </a:t>
            </a:r>
            <a:r>
              <a:rPr lang="ru-RU" altLang="en-US" sz="1400" b="1" dirty="0" smtClean="0">
                <a:solidFill>
                  <a:schemeClr val="bg2">
                    <a:lumMod val="50000"/>
                  </a:schemeClr>
                </a:solidFill>
              </a:rPr>
              <a:t>изменениям, которые определены правила приема в ВУЗ?</a:t>
            </a:r>
            <a:endParaRPr lang="ru-RU" altLang="en-US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314548" y="1500254"/>
          <a:ext cx="4602566" cy="3001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1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0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13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Углубленное изучение предмета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обучающихся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по образовательным программам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среднего общего образования (10</a:t>
                      </a:r>
                      <a:r>
                        <a:rPr lang="en-US" sz="1200" b="1" dirty="0" smtClean="0">
                          <a:solidFill>
                            <a:schemeClr val="bg1"/>
                          </a:solidFill>
                          <a:effectLst/>
                        </a:rPr>
                        <a:t>-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11(12) классы)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51991" marR="51991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7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2024-2025 учебный год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2025-2026 учебный год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математика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16482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13742F"/>
                          </a:solidFill>
                          <a:effectLst/>
                        </a:rPr>
                        <a:t>17600</a:t>
                      </a:r>
                      <a:endParaRPr lang="en-US" sz="1200" b="1" dirty="0">
                        <a:solidFill>
                          <a:srgbClr val="1374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информатика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5165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5066</a:t>
                      </a:r>
                      <a:endParaRPr lang="en-US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1675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C00000"/>
                          </a:solidFill>
                          <a:effectLst/>
                        </a:rPr>
                        <a:t>1615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3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13959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12966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физика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4699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13742F"/>
                          </a:solidFill>
                          <a:effectLst/>
                        </a:rPr>
                        <a:t>5181</a:t>
                      </a:r>
                      <a:endParaRPr lang="en-US" sz="1200" b="1" dirty="0">
                        <a:solidFill>
                          <a:srgbClr val="1374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химия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5004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13742F"/>
                          </a:solidFill>
                          <a:effectLst/>
                        </a:rPr>
                        <a:t>5429</a:t>
                      </a:r>
                      <a:endParaRPr lang="en-US" sz="1200" b="1" dirty="0">
                        <a:solidFill>
                          <a:srgbClr val="13742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5833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5862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3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английский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</a:rPr>
                        <a:t>язык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</a:rPr>
                        <a:t>3096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51991" marR="51991" marT="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53370" y="1772734"/>
            <a:ext cx="3360199" cy="2584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212529"/>
                </a:solidFill>
                <a:latin typeface="Roboto"/>
              </a:rPr>
              <a:t>22 </a:t>
            </a:r>
            <a:r>
              <a:rPr lang="ru-RU" i="1" dirty="0" smtClean="0">
                <a:solidFill>
                  <a:srgbClr val="212529"/>
                </a:solidFill>
                <a:latin typeface="Roboto"/>
              </a:rPr>
              <a:t>июня 2025 года </a:t>
            </a:r>
            <a:r>
              <a:rPr lang="ru-RU" i="1" dirty="0">
                <a:solidFill>
                  <a:srgbClr val="212529"/>
                </a:solidFill>
                <a:latin typeface="Roboto"/>
              </a:rPr>
              <a:t>Президент России провел встречу с авторами учебника по истории. На ней было озвучено предложение о введении обязательного ЕГЭ по истории для ряда специальностей </a:t>
            </a:r>
            <a:r>
              <a:rPr lang="ru-RU" i="1" dirty="0" smtClean="0">
                <a:solidFill>
                  <a:srgbClr val="212529"/>
                </a:solidFill>
                <a:latin typeface="Roboto"/>
              </a:rPr>
              <a:t>(гуманитарной и социально-экономической направленности) при поступлении в гуманитарные </a:t>
            </a:r>
            <a:r>
              <a:rPr lang="ru-RU" i="1" dirty="0">
                <a:solidFill>
                  <a:srgbClr val="212529"/>
                </a:solidFill>
                <a:latin typeface="Roboto"/>
              </a:rPr>
              <a:t>вузы</a:t>
            </a:r>
            <a:r>
              <a:rPr lang="ru-RU" i="1" dirty="0" smtClean="0">
                <a:solidFill>
                  <a:srgbClr val="212529"/>
                </a:solidFill>
                <a:latin typeface="Roboto"/>
              </a:rPr>
              <a:t>.</a:t>
            </a:r>
          </a:p>
          <a:p>
            <a:endParaRPr lang="ru-RU" i="1" dirty="0" smtClean="0">
              <a:solidFill>
                <a:srgbClr val="212529"/>
              </a:solidFill>
              <a:latin typeface="Roboto"/>
            </a:endParaRPr>
          </a:p>
          <a:p>
            <a:r>
              <a:rPr lang="en-AU" dirty="0">
                <a:hlinkClick r:id="rId3"/>
              </a:rPr>
              <a:t>https://</a:t>
            </a:r>
            <a:r>
              <a:rPr lang="en-AU" dirty="0" smtClean="0">
                <a:hlinkClick r:id="rId3"/>
              </a:rPr>
              <a:t>rg.ru/2025/06/22/putin-podderzhal-obiazatelnyj-ege-po-istorii-dlia-riada-specialnostej.html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85" y="1043305"/>
            <a:ext cx="2687320" cy="385000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3695700" y="1873250"/>
            <a:ext cx="4978400" cy="289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 b="1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Что изменилось: </a:t>
            </a:r>
          </a:p>
          <a:p>
            <a:pPr marL="0" indent="0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- с</a:t>
            </a:r>
            <a:r>
              <a:rPr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корректированы порядки установления и проведения вступительных испытаний;</a:t>
            </a:r>
          </a:p>
          <a:p>
            <a:pPr marL="0" indent="0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- у</a:t>
            </a:r>
            <a:r>
              <a:rPr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точнен порядок учета индивидуальных достижений поступающих;</a:t>
            </a:r>
          </a:p>
          <a:p>
            <a:pPr marL="0" indent="0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- у</a:t>
            </a:r>
            <a:r>
              <a:rPr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становлен порядок перераспределения мест в рамках контрольных цифр приема; </a:t>
            </a:r>
            <a:endParaRPr sz="1400" b="0" i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  <a:p>
            <a:pPr marL="0" indent="0"/>
            <a:r>
              <a:rPr lang="ru-RU" sz="14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- </a:t>
            </a:r>
            <a:r>
              <a:rPr lang="ru-RU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а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битуриенты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,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поступающие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в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вузы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после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колледжей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и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техникумов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,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принимаются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результатам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вступительных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испытаний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,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если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направленность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(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профиль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)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программ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бакалавриата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или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специалитета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соответствует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направленности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(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профилю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)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полученного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среднего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</a:t>
            </a:r>
            <a:r>
              <a:rPr lang="en-US" altLang="en-US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профобразования</a:t>
            </a:r>
            <a:r>
              <a:rPr lang="en-US" altLang="ru-RU" sz="1400" b="1" i="0">
                <a:solidFill>
                  <a:srgbClr val="C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Изображение 8"/>
          <p:cNvPicPr/>
          <p:nvPr/>
        </p:nvPicPr>
        <p:blipFill>
          <a:blip r:embed="rId3"/>
          <a:stretch>
            <a:fillRect/>
          </a:stretch>
        </p:blipFill>
        <p:spPr>
          <a:xfrm>
            <a:off x="3159760" y="1949767"/>
            <a:ext cx="609600" cy="609600"/>
          </a:xfrm>
          <a:prstGeom prst="rect">
            <a:avLst/>
          </a:prstGeom>
        </p:spPr>
      </p:pic>
      <p:sp>
        <p:nvSpPr>
          <p:cNvPr id="20" name="Текстовое поле 19"/>
          <p:cNvSpPr txBox="1"/>
          <p:nvPr/>
        </p:nvSpPr>
        <p:spPr>
          <a:xfrm>
            <a:off x="3641090" y="1138555"/>
            <a:ext cx="53759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/>
            <a:r>
              <a:rPr sz="160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+mn-ea"/>
              </a:rPr>
              <a:t>Изменения внесены Приказом от 26 ноября 2025 года № 905 в Приказ от 27 ноября 2024 года № 821. </a:t>
            </a:r>
            <a:endParaRPr lang="ru-RU" altLang="en-US" sz="160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+mn-e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2753" y="910908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3415" y="284480"/>
            <a:ext cx="576770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3. </a:t>
            </a:r>
            <a:r>
              <a:rPr lang="ru-RU" sz="2000" b="1" dirty="0" smtClean="0">
                <a:solidFill>
                  <a:srgbClr val="C00000"/>
                </a:solidFill>
              </a:rPr>
              <a:t>Выбор предметов ГИА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370" y="167442"/>
            <a:ext cx="763312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3. </a:t>
            </a:r>
            <a:r>
              <a:rPr lang="ru-RU" sz="2000" b="1" dirty="0" smtClean="0">
                <a:solidFill>
                  <a:srgbClr val="C00000"/>
                </a:solidFill>
              </a:rPr>
              <a:t>Выбор предметов ГИА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 l="5038"/>
          <a:stretch>
            <a:fillRect/>
          </a:stretch>
        </p:blipFill>
        <p:spPr>
          <a:xfrm>
            <a:off x="653415" y="770890"/>
            <a:ext cx="2705100" cy="4203065"/>
          </a:xfrm>
          <a:prstGeom prst="rect">
            <a:avLst/>
          </a:prstGeom>
        </p:spPr>
      </p:pic>
      <p:cxnSp>
        <p:nvCxnSpPr>
          <p:cNvPr id="7" name="Прямое соединение 6"/>
          <p:cNvCxnSpPr/>
          <p:nvPr/>
        </p:nvCxnSpPr>
        <p:spPr>
          <a:xfrm flipV="1">
            <a:off x="729615" y="2922270"/>
            <a:ext cx="2425700" cy="889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Прямое соединение 5"/>
          <p:cNvCxnSpPr/>
          <p:nvPr/>
        </p:nvCxnSpPr>
        <p:spPr>
          <a:xfrm>
            <a:off x="729615" y="3072130"/>
            <a:ext cx="131508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rcRect t="45217"/>
          <a:stretch>
            <a:fillRect/>
          </a:stretch>
        </p:blipFill>
        <p:spPr>
          <a:xfrm>
            <a:off x="6097270" y="946150"/>
            <a:ext cx="2898775" cy="930910"/>
          </a:xfrm>
          <a:prstGeom prst="rect">
            <a:avLst/>
          </a:prstGeom>
        </p:spPr>
      </p:pic>
      <p:sp>
        <p:nvSpPr>
          <p:cNvPr id="11" name="Текстовое поле 10"/>
          <p:cNvSpPr txBox="1"/>
          <p:nvPr/>
        </p:nvSpPr>
        <p:spPr>
          <a:xfrm>
            <a:off x="3559175" y="946150"/>
            <a:ext cx="2616835" cy="245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>
                <a:solidFill>
                  <a:srgbClr val="C00000"/>
                </a:solidFill>
              </a:rPr>
              <a:t>Пример.</a:t>
            </a:r>
            <a:r>
              <a:rPr lang="ru-RU" sz="1000"/>
              <a:t> Казанский университет</a:t>
            </a: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5"/>
          <a:srcRect t="5213" b="40264"/>
          <a:stretch>
            <a:fillRect/>
          </a:stretch>
        </p:blipFill>
        <p:spPr>
          <a:xfrm>
            <a:off x="3486785" y="1941830"/>
            <a:ext cx="5407025" cy="31400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615" y="910590"/>
            <a:ext cx="3390900" cy="394906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endParaRPr sz="160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600" spc="50" dirty="0">
                <a:latin typeface="Arial" panose="020B0604020202020204" pitchFamily="34" charset="0"/>
                <a:cs typeface="Arial" panose="020B0604020202020204" pitchFamily="34" charset="0"/>
              </a:rPr>
              <a:t>Довести</a:t>
            </a:r>
            <a:r>
              <a:rPr sz="16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50" dirty="0">
                <a:latin typeface="Arial" panose="020B0604020202020204" pitchFamily="34" charset="0"/>
                <a:cs typeface="Arial" panose="020B0604020202020204" pitchFamily="34" charset="0"/>
              </a:rPr>
              <a:t>информацию</a:t>
            </a:r>
            <a:r>
              <a:rPr sz="16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6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65" dirty="0"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r>
              <a:rPr sz="16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11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рамках</a:t>
            </a:r>
            <a:r>
              <a:rPr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45" dirty="0"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	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Обратить внимание на Правила приема в конкретный вуз(ы) (и даже учреждение СПО), выбираемые школьником для продолжения образования, а также:</a:t>
            </a:r>
          </a:p>
          <a:p>
            <a:pPr marL="276225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перечень результатов ЕГЭ, </a:t>
            </a:r>
          </a:p>
          <a:p>
            <a:pPr marL="276225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возможности учета индивидуальных достижений;</a:t>
            </a:r>
          </a:p>
          <a:p>
            <a:pPr marL="276225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 контрольные цифры приема на бюджет/внебюджет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180" y="723265"/>
            <a:ext cx="4402455" cy="295148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345" y="3674745"/>
            <a:ext cx="4302125" cy="13341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890" y="1225774"/>
            <a:ext cx="2957731" cy="24718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b="1" dirty="0" smtClean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управленцев (МОУО, руководителей ОО):</a:t>
            </a:r>
            <a:endParaRPr sz="160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</a:rPr>
              <a:t>обеспечить положительную динамику выбора предметов математики профильной, физики, биологии, химии, информатики для обеспечения возможности поступления на специальности приоритетные для экономики России и Республики Татарстан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40" name="Shape 440"/>
          <p:cNvSpPr txBox="1"/>
          <p:nvPr/>
        </p:nvSpPr>
        <p:spPr>
          <a:xfrm>
            <a:off x="770890" y="3944620"/>
            <a:ext cx="8074660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>
            <a:defPPr/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600" b="1" i="0" u="none" strike="noStrike" cap="none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marL="4572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2pPr>
            <a:lvl3pPr marL="9144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3pPr>
            <a:lvl4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4pPr>
            <a:lvl5pPr marL="18288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5pPr>
            <a:lvl6pPr marL="22860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6pPr>
            <a:lvl7pPr marL="27432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7pPr>
            <a:lvl8pPr marL="32004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8pPr>
            <a:lvl9pPr marL="36576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9pPr>
          </a:lstStyle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</a:pPr>
            <a:r>
              <a:rPr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Распоряжение Правительства Российской Федерации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от 19 ноября 2024 г. №3333-р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«Доля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выбравших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ru-RU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ЕГЭ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по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естественно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научным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предметам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(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химии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физике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биологии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),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профильной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математике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и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информатике»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федерального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проекта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«Все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лучшее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детям»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национального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проекта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«Молодежь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и</a:t>
            </a:r>
            <a:r>
              <a:rPr lang="en-US" altLang="ru-RU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lang="en-US" altLang="en-US" sz="1600">
                <a:solidFill>
                  <a:schemeClr val="bg2">
                    <a:lumMod val="25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дети»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813" y="768350"/>
            <a:ext cx="3283585" cy="31311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716324" y="897267"/>
          <a:ext cx="4312265" cy="3606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6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7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43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6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433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Выпускники текущего года</a:t>
                      </a:r>
                      <a:endParaRPr lang="ru-RU" sz="1200" b="1" i="0" u="none" strike="noStrike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∆ (2025-2024)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8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 количество (чел)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2024, доля (%)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 количество (чел)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2025, доля (%)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Русский язык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14283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15124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Математика профильная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7245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50,72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8492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56,15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5,42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Физика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2094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14,66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2502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16,54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1,88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Химия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1936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13,55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2154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14,24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0,69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Биология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2488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17,42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2623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17,34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-0,08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9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</a:rPr>
                        <a:t>Информатика (КЕГЭ)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</a:rPr>
                        <a:t>3087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21,61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3353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22,17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0,56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1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Общее количество человеко-экзаменов (вкл. математика Б)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47638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35,37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50209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38,09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</a:rPr>
                        <a:t>2,72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Горизонтальная прокрутка 6"/>
          <p:cNvSpPr/>
          <p:nvPr/>
        </p:nvSpPr>
        <p:spPr>
          <a:xfrm>
            <a:off x="4288155" y="4541520"/>
            <a:ext cx="4706620" cy="498475"/>
          </a:xfrm>
          <a:prstGeom prst="horizontalScroll">
            <a:avLst>
              <a:gd name="adj" fmla="val 2500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1D4B1C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1400" b="1">
                <a:solidFill>
                  <a:srgbClr val="1D4B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поставленная задача на 2026 год </a:t>
            </a:r>
            <a:r>
              <a:rPr lang="ru-RU" sz="1400" b="1" dirty="0" smtClean="0">
                <a:solidFill>
                  <a:srgbClr val="1D4B1C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–</a:t>
            </a:r>
            <a:r>
              <a:rPr lang="ru-RU" altLang="en-US" sz="1400" b="1">
                <a:solidFill>
                  <a:srgbClr val="1D4B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ниже 40%</a:t>
            </a:r>
          </a:p>
        </p:txBody>
      </p:sp>
      <p:pic>
        <p:nvPicPr>
          <p:cNvPr id="8" name="Image 1" descr="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3415" y="1579245"/>
            <a:ext cx="3451225" cy="3460750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729615" y="800100"/>
            <a:ext cx="384238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Доля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ВТГ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выбравших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ГИА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-11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в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форме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ЕГЭ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по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профильной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математике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и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естественно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научным</a:t>
            </a:r>
            <a:r>
              <a:rPr lang="en-US" altLang="ru-RU" sz="1200" b="1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1200" b="1">
                <a:solidFill>
                  <a:schemeClr val="bg2">
                    <a:lumMod val="25000"/>
                  </a:schemeClr>
                </a:solidFill>
              </a:rPr>
              <a:t>предметам</a:t>
            </a:r>
            <a:r>
              <a:rPr lang="ru-RU" altLang="en-US" sz="1200" b="1">
                <a:solidFill>
                  <a:schemeClr val="bg2">
                    <a:lumMod val="25000"/>
                  </a:schemeClr>
                </a:solidFill>
              </a:rPr>
              <a:t>, 2017-2025 гг.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346710"/>
            <a:ext cx="3285490" cy="457136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 b="13238"/>
          <a:stretch>
            <a:fillRect/>
          </a:stretch>
        </p:blipFill>
        <p:spPr>
          <a:xfrm>
            <a:off x="4008755" y="492760"/>
            <a:ext cx="3279775" cy="40201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889" y="1105031"/>
            <a:ext cx="2957731" cy="28411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b="1" dirty="0" smtClean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управленцев (МОУО, руководителей ОО):</a:t>
            </a:r>
            <a:endParaRPr sz="160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/>
              <a:t>Доля выпускников общеобразовательных организаций, поступивших в образовательные организации высшего образования или профессиональные образовательные организации на направления подготовки или специальности, соответствующие профилю выпускного </a:t>
            </a:r>
            <a:r>
              <a:rPr lang="ru-RU" dirty="0" smtClean="0"/>
              <a:t>класса</a:t>
            </a:r>
          </a:p>
          <a:p>
            <a:pPr marL="12700">
              <a:tabLst>
                <a:tab pos="299085" algn="l"/>
              </a:tabLst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12700">
              <a:tabLst>
                <a:tab pos="299085" algn="l"/>
              </a:tabLst>
            </a:pP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Среднее по РТ – 86%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40" name="Shape 440"/>
          <p:cNvSpPr txBox="1"/>
          <p:nvPr/>
        </p:nvSpPr>
        <p:spPr>
          <a:xfrm>
            <a:off x="770889" y="4210472"/>
            <a:ext cx="8177802" cy="86177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>
            <a:defPPr/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600" b="1" i="0" u="none" strike="noStrike" cap="none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marL="45720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2pPr>
            <a:lvl3pPr marL="91440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3pPr>
            <a:lvl4pPr marL="137160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4pPr>
            <a:lvl5pPr marL="182880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5pPr>
            <a:lvl6pPr marL="228600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6pPr>
            <a:lvl7pPr marL="274320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7pPr>
            <a:lvl8pPr marL="320040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8pPr>
            <a:lvl9pPr marL="365760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9pPr>
          </a:lstStyle>
          <a:p>
            <a:pPr algn="l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Постановление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Кабинета Министров Республики Татарстан от 22.02.2014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№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110 «Об утверждении государственной программы Республики Татарстан «Развитие образования и науки в Республике Татарстан» (с изменениями, внесенными постановлением Кабинета Министров Республики Татарстан от 23.08.2024 № 691)</a:t>
            </a:r>
            <a:endParaRPr lang="en-US" altLang="en-US" sz="1400" dirty="0">
              <a:solidFill>
                <a:schemeClr val="bg2">
                  <a:lumMod val="25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25401" y="850099"/>
          <a:ext cx="4920148" cy="3233216"/>
        </p:xfrm>
        <a:graphic>
          <a:graphicData uri="http://schemas.openxmlformats.org/drawingml/2006/table">
            <a:tbl>
              <a:tblPr/>
              <a:tblGrid>
                <a:gridCol w="1678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3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20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Территория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Территория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Нижнекамский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85,4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Дрожжановский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74,4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Черемшанский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85,3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Ютазинский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72,3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Лениногорский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85,1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Нурлатский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72,2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Буинский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85,0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Мензелинский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70,7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Верхнеуслонский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84,6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Заинский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70,3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Муслюмовский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84,4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Алькеевский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69,6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Пестречинский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83,1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Новошешминский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69,2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Азнакаевский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82,8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Тукаевский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67,0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Лаишевский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80,9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Менделеевский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64,8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Балтасинский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80,8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Рыбно-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Слободский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60,0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Сабинский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79,7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Бавлинский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58,6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Спасский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78,0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Сармановский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57,3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Высокогорский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77,9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Аксубаевский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52,7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Чистопольский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76,4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Камско-Устьинский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52,2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20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Агрызский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76,1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Атнинский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charset="0"/>
                          <a:cs typeface="Times New Roman" panose="02020603050405020304" charset="0"/>
                        </a:rPr>
                        <a:t>20,0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9625" y="284347"/>
            <a:ext cx="6317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Задача 1. Допуск к ГИА </a:t>
            </a:r>
          </a:p>
        </p:txBody>
      </p:sp>
      <p:sp>
        <p:nvSpPr>
          <p:cNvPr id="4" name="Скругленный прямоугольник 3"/>
          <p:cNvSpPr/>
          <p:nvPr>
            <p:custDataLst>
              <p:tags r:id="rId1"/>
            </p:custDataLst>
          </p:nvPr>
        </p:nvSpPr>
        <p:spPr>
          <a:xfrm>
            <a:off x="740410" y="1265555"/>
            <a:ext cx="3903345" cy="59944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600" b="1"/>
              <a:t>Допуск</a:t>
            </a:r>
            <a:r>
              <a:rPr lang="ru-RU" altLang="en-US" sz="1600" b="1"/>
              <a:t> </a:t>
            </a:r>
            <a:r>
              <a:rPr lang="en-US" altLang="en-US" sz="1600" b="1"/>
              <a:t>к</a:t>
            </a:r>
            <a:r>
              <a:rPr lang="en-US" altLang="ru-RU" sz="1600" b="1"/>
              <a:t> </a:t>
            </a:r>
            <a:r>
              <a:rPr lang="en-US" altLang="en-US" sz="1600" b="1"/>
              <a:t>ГИА</a:t>
            </a:r>
            <a:r>
              <a:rPr lang="ru-RU" altLang="en-US" sz="1600" b="1"/>
              <a:t> </a:t>
            </a:r>
            <a:r>
              <a:rPr lang="en-US" altLang="ru-RU" sz="1600" b="1"/>
              <a:t>-</a:t>
            </a:r>
            <a:r>
              <a:rPr lang="ru-RU" altLang="en-US" sz="1600" b="1"/>
              <a:t> </a:t>
            </a:r>
            <a:r>
              <a:rPr lang="en-US" altLang="ru-RU" sz="1600" b="1"/>
              <a:t>9</a:t>
            </a:r>
            <a:r>
              <a:rPr lang="ru-RU" altLang="en-US" sz="1600" b="1"/>
              <a:t> </a:t>
            </a:r>
          </a:p>
          <a:p>
            <a:pPr algn="ctr"/>
            <a:r>
              <a:rPr lang="ru-RU" altLang="en-US" sz="1600" b="1"/>
              <a:t>(пункт 7 Порядка проведени ГИА - 9)</a:t>
            </a:r>
          </a:p>
        </p:txBody>
      </p:sp>
      <p:sp>
        <p:nvSpPr>
          <p:cNvPr id="5" name="Скругленный прямоугольник 4"/>
          <p:cNvSpPr/>
          <p:nvPr>
            <p:custDataLst>
              <p:tags r:id="rId2"/>
            </p:custDataLst>
          </p:nvPr>
        </p:nvSpPr>
        <p:spPr>
          <a:xfrm>
            <a:off x="5012690" y="1265555"/>
            <a:ext cx="3988435" cy="599440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600" b="1"/>
              <a:t>Допуск</a:t>
            </a:r>
            <a:r>
              <a:rPr lang="ru-RU" altLang="en-US" sz="1600" b="1"/>
              <a:t> </a:t>
            </a:r>
            <a:r>
              <a:rPr lang="en-US" altLang="en-US" sz="1600" b="1"/>
              <a:t>к</a:t>
            </a:r>
            <a:r>
              <a:rPr lang="en-US" altLang="ru-RU" sz="1600" b="1"/>
              <a:t> </a:t>
            </a:r>
            <a:r>
              <a:rPr lang="en-US" altLang="en-US" sz="1600" b="1"/>
              <a:t>ГИА</a:t>
            </a:r>
            <a:r>
              <a:rPr lang="ru-RU" altLang="en-US" sz="1600" b="1"/>
              <a:t> </a:t>
            </a:r>
            <a:r>
              <a:rPr lang="en-US" altLang="ru-RU" sz="1600" b="1"/>
              <a:t>-</a:t>
            </a:r>
            <a:r>
              <a:rPr lang="ru-RU" altLang="en-US" sz="1600" b="1"/>
              <a:t> 11 </a:t>
            </a:r>
          </a:p>
          <a:p>
            <a:pPr algn="ctr"/>
            <a:r>
              <a:rPr lang="ru-RU" altLang="en-US" sz="1600" b="1">
                <a:sym typeface="+mn-ea"/>
              </a:rPr>
              <a:t>(пункт 8 Порядка проведени ГИА - 11)</a:t>
            </a:r>
            <a:endParaRPr lang="ru-RU" altLang="en-US" sz="1600" b="1"/>
          </a:p>
        </p:txBody>
      </p:sp>
      <p:sp>
        <p:nvSpPr>
          <p:cNvPr id="7" name="Текстовое поле 6"/>
          <p:cNvSpPr txBox="1"/>
          <p:nvPr>
            <p:custDataLst>
              <p:tags r:id="rId3"/>
            </p:custDataLst>
          </p:nvPr>
        </p:nvSpPr>
        <p:spPr>
          <a:xfrm>
            <a:off x="672465" y="2221230"/>
            <a:ext cx="3847465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charset="0"/>
              <a:buChar char="ü"/>
            </a:pPr>
            <a:r>
              <a:rPr sz="1600"/>
              <a:t>Отсутствие академической задолженности;  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sz="1600"/>
          </a:p>
          <a:p>
            <a:pPr marL="285750" indent="-285750">
              <a:buFont typeface="Wingdings" panose="05000000000000000000" charset="0"/>
              <a:buChar char="ü"/>
            </a:pPr>
            <a:r>
              <a:rPr sz="1600"/>
              <a:t>Освоение в полном объёме учебного плана или индивидуального учебного плана;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sz="1600"/>
          </a:p>
          <a:p>
            <a:pPr marL="285750" indent="-285750">
              <a:buFont typeface="Wingdings" panose="05000000000000000000" charset="0"/>
              <a:buChar char="ü"/>
            </a:pPr>
            <a:r>
              <a:rPr sz="1600"/>
              <a:t>Наличие результата «зачёт» за итоговое собеседование по русскому языку</a:t>
            </a:r>
          </a:p>
        </p:txBody>
      </p:sp>
      <p:sp>
        <p:nvSpPr>
          <p:cNvPr id="8" name="Текстовое поле 7"/>
          <p:cNvSpPr txBox="1"/>
          <p:nvPr>
            <p:custDataLst>
              <p:tags r:id="rId4"/>
            </p:custDataLst>
          </p:nvPr>
        </p:nvSpPr>
        <p:spPr>
          <a:xfrm>
            <a:off x="5012690" y="2221230"/>
            <a:ext cx="378650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charset="0"/>
              <a:buChar char="ü"/>
            </a:pPr>
            <a:r>
              <a:rPr sz="1600"/>
              <a:t>Отсутствие академической задолженности;</a:t>
            </a:r>
          </a:p>
          <a:p>
            <a:pPr indent="0">
              <a:buFont typeface="Wingdings" panose="05000000000000000000" charset="0"/>
              <a:buNone/>
            </a:pPr>
            <a:r>
              <a:rPr sz="1600"/>
              <a:t> </a:t>
            </a:r>
          </a:p>
          <a:p>
            <a:pPr marL="285750" indent="-285750">
              <a:buFont typeface="Wingdings" panose="05000000000000000000" charset="0"/>
              <a:buChar char="ü"/>
            </a:pPr>
            <a:r>
              <a:rPr sz="1600"/>
              <a:t>Освоение в полном объёме учебного плана или индивидуального учебного плана;</a:t>
            </a:r>
          </a:p>
          <a:p>
            <a:pPr marL="285750" indent="-285750">
              <a:buFont typeface="Wingdings" panose="05000000000000000000" charset="0"/>
              <a:buChar char="ü"/>
            </a:pPr>
            <a:endParaRPr sz="1600"/>
          </a:p>
          <a:p>
            <a:pPr marL="285750" indent="-285750">
              <a:buFont typeface="Wingdings" panose="05000000000000000000" charset="0"/>
              <a:buChar char="ü"/>
            </a:pPr>
            <a:r>
              <a:rPr sz="1600"/>
              <a:t>Наличие результата «зачёт» за итоговое сочинение (изложение)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615" y="811530"/>
            <a:ext cx="8039735" cy="501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b="1" dirty="0" smtClean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управленцев (МОУО, руководителей ОО):</a:t>
            </a:r>
            <a:endParaRPr sz="160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</a:rPr>
              <a:t>уделить внимание выбору предметов для сдачи ОГЭ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Image 1" descr="Pictur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615" y="1401445"/>
            <a:ext cx="6803390" cy="2339975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875665" y="3795395"/>
            <a:ext cx="330771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400" b="1">
                <a:solidFill>
                  <a:srgbClr val="00B050"/>
                </a:solidFill>
              </a:rPr>
              <a:t>увеличение доли сдающих:</a:t>
            </a:r>
          </a:p>
          <a:p>
            <a:r>
              <a:rPr lang="ru-RU" altLang="en-US" sz="1400"/>
              <a:t>- физику (+0,5%),</a:t>
            </a:r>
          </a:p>
          <a:p>
            <a:r>
              <a:rPr lang="ru-RU" altLang="en-US" sz="1400"/>
              <a:t>- химию (+0,1%),</a:t>
            </a:r>
          </a:p>
          <a:p>
            <a:r>
              <a:rPr lang="ru-RU" altLang="en-US" sz="1400"/>
              <a:t>- биологию (+2,8%)</a:t>
            </a:r>
          </a:p>
          <a:p>
            <a:r>
              <a:rPr lang="ru-RU" altLang="en-US" sz="1400">
                <a:solidFill>
                  <a:srgbClr val="C00000"/>
                </a:solidFill>
              </a:rPr>
              <a:t>- географию (0,6%)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619625" y="3795395"/>
            <a:ext cx="330771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400" b="1">
                <a:solidFill>
                  <a:srgbClr val="C00000"/>
                </a:solidFill>
              </a:rPr>
              <a:t>уменьшение доли сдающих:</a:t>
            </a:r>
          </a:p>
          <a:p>
            <a:r>
              <a:rPr lang="ru-RU" altLang="en-US" sz="1400"/>
              <a:t>- информатику (-5,1%),</a:t>
            </a:r>
          </a:p>
          <a:p>
            <a:r>
              <a:rPr lang="ru-RU" altLang="en-US" sz="1400" b="1">
                <a:solidFill>
                  <a:srgbClr val="C00000"/>
                </a:solidFill>
              </a:rPr>
              <a:t>низкий процент сдающих:</a:t>
            </a:r>
          </a:p>
          <a:p>
            <a:r>
              <a:rPr lang="ru-RU" altLang="en-US" sz="1400"/>
              <a:t>- историю (1,9%),</a:t>
            </a:r>
          </a:p>
          <a:p>
            <a:r>
              <a:rPr lang="ru-RU" altLang="en-US" sz="1400">
                <a:solidFill>
                  <a:schemeClr val="tx1"/>
                </a:solidFill>
              </a:rPr>
              <a:t>- литературу (1,2%)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615" y="803275"/>
            <a:ext cx="8039735" cy="501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b="1" dirty="0" smtClean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управленцев (МОУО, руководителей ОО):</a:t>
            </a:r>
            <a:endParaRPr sz="160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</a:rPr>
              <a:t>уделить внимание выбору ОГЭ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615" y="1408430"/>
            <a:ext cx="7535545" cy="361886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7010400" y="993775"/>
            <a:ext cx="213423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sz="1200" b="0" i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hlinkClick r:id="rId4"/>
              </a:rPr>
              <a:t>Илюхин Б.В. «Вопросы оценки качества общего образования. Анализ данных ГИА 2025 года»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6950710" y="1823720"/>
            <a:ext cx="219329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ru-RU" sz="1200"/>
              <a:t>https://fioco.ru/ru_conference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3415" y="1541780"/>
            <a:ext cx="7536180" cy="3415030"/>
          </a:xfrm>
          <a:prstGeom prst="rect">
            <a:avLst/>
          </a:prstGeom>
        </p:spPr>
      </p:pic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167640"/>
            <a:ext cx="5174615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Задачи 2-3.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68868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9615" y="803275"/>
            <a:ext cx="8039735" cy="501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b="1" dirty="0" smtClean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управленцев (МОУО, руководителей ОО):</a:t>
            </a:r>
            <a:endParaRPr sz="160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</a:rPr>
              <a:t>уделить внимание выбору ОГЭ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7010400" y="993775"/>
            <a:ext cx="213423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sz="1200" b="0" i="0">
                <a:solidFill>
                  <a:schemeClr val="bg1"/>
                </a:solidFill>
                <a:latin typeface="Arial" panose="020B0604020202020204" pitchFamily="34" charset="0"/>
                <a:ea typeface="Helvetica"/>
                <a:cs typeface="Arial" panose="020B0604020202020204" pitchFamily="34" charset="0"/>
                <a:hlinkClick r:id="rId4"/>
              </a:rPr>
              <a:t>Илюхин Б.В. «Вопросы оценки качества общего образования. Анализ данных ГИА 2025 года»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6950710" y="1823720"/>
            <a:ext cx="219329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ru-RU" sz="1200"/>
              <a:t>https://fioco.ru/ru_conference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3095" y="120517"/>
            <a:ext cx="63176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Задача 3. Количество экзаменов ОГЭ. Эксперимент. Осознанный выбор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95030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29615" y="1196340"/>
            <a:ext cx="2775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1400" b="1">
                <a:solidFill>
                  <a:srgbClr val="C00000"/>
                </a:solidFill>
              </a:rPr>
              <a:t>2 экзамена: обязательные (русский язык и математика)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4629785" y="1196340"/>
            <a:ext cx="38176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1400" b="1">
                <a:solidFill>
                  <a:srgbClr val="13742F"/>
                </a:solidFill>
              </a:rPr>
              <a:t>4 экзамена: обязательные (русский язык и математика) + 2 предмета по выбору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729615" y="1801495"/>
            <a:ext cx="2675890" cy="2461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>
              <a:buFont typeface="Arial" panose="020B0604020202020204"/>
              <a:buNone/>
              <a:defRPr/>
            </a:pPr>
            <a:r>
              <a:rPr lang="ru-RU" sz="1400">
                <a:sym typeface="+mn-ea"/>
              </a:rPr>
              <a:t>Прием в СПО по установленному перечню профессий и специальностей. Только:</a:t>
            </a:r>
            <a:endParaRPr lang="ru-RU" sz="1400">
              <a:solidFill>
                <a:schemeClr val="tx1"/>
              </a:solidFill>
            </a:endParaRPr>
          </a:p>
          <a:p>
            <a:pPr algn="l">
              <a:defRPr/>
            </a:pPr>
            <a:endParaRPr lang="ru-RU" sz="140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ru-RU" sz="1400" b="1">
                <a:solidFill>
                  <a:srgbClr val="C00000"/>
                </a:solidFill>
                <a:sym typeface="+mn-ea"/>
              </a:rPr>
              <a:t>51</a:t>
            </a:r>
            <a:r>
              <a:rPr lang="ru-RU" sz="1400">
                <a:sym typeface="+mn-ea"/>
              </a:rPr>
              <a:t> колледж/техникум</a:t>
            </a:r>
            <a:endParaRPr lang="ru-RU" sz="140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ru-RU" sz="1400" b="1">
                <a:solidFill>
                  <a:srgbClr val="C00000"/>
                </a:solidFill>
                <a:sym typeface="+mn-ea"/>
              </a:rPr>
              <a:t>33</a:t>
            </a:r>
            <a:r>
              <a:rPr lang="ru-RU" sz="1400">
                <a:sym typeface="+mn-ea"/>
              </a:rPr>
              <a:t> профессии и </a:t>
            </a:r>
            <a:r>
              <a:rPr lang="ru-RU" sz="1400" b="1">
                <a:solidFill>
                  <a:srgbClr val="C00000"/>
                </a:solidFill>
                <a:sym typeface="+mn-ea"/>
              </a:rPr>
              <a:t>7</a:t>
            </a:r>
            <a:r>
              <a:rPr lang="ru-RU" sz="1400">
                <a:solidFill>
                  <a:srgbClr val="C00000"/>
                </a:solidFill>
                <a:sym typeface="+mn-ea"/>
              </a:rPr>
              <a:t> </a:t>
            </a:r>
            <a:r>
              <a:rPr lang="ru-RU" sz="1400">
                <a:sym typeface="+mn-ea"/>
              </a:rPr>
              <a:t>специальностей по </a:t>
            </a:r>
            <a:r>
              <a:rPr lang="ru-RU" sz="1400" dirty="0">
                <a:solidFill>
                  <a:srgbClr val="000000"/>
                </a:solidFill>
                <a:sym typeface="+mn-ea"/>
              </a:rPr>
              <a:t>направлениям подготовки в Татарстане для всех отраслей экономики</a:t>
            </a:r>
            <a:endParaRPr lang="ru-RU" altLang="en-US" sz="1400">
              <a:sym typeface="+mn-ea"/>
            </a:endParaRP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531360" y="2063750"/>
            <a:ext cx="17208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400"/>
              <a:t>По итогам индивидуального отбора - прием в 10 класс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6613525" y="2063750"/>
            <a:ext cx="244030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/>
              <a:buNone/>
              <a:defRPr/>
            </a:pPr>
            <a:r>
              <a:rPr lang="ru-RU" sz="1400">
                <a:sym typeface="+mn-ea"/>
              </a:rPr>
              <a:t>Прием в СПО по профессиям и специальностям, не участвующим в эксперименте</a:t>
            </a:r>
            <a:endParaRPr lang="ru-RU" altLang="en-US" sz="1400">
              <a:sym typeface="+mn-ea"/>
            </a:endParaRPr>
          </a:p>
        </p:txBody>
      </p:sp>
      <p:sp>
        <p:nvSpPr>
          <p:cNvPr id="11" name="Левая фигурная скобка 10"/>
          <p:cNvSpPr/>
          <p:nvPr/>
        </p:nvSpPr>
        <p:spPr>
          <a:xfrm rot="16200000">
            <a:off x="6565265" y="1160780"/>
            <a:ext cx="217805" cy="4284980"/>
          </a:xfrm>
          <a:prstGeom prst="leftBrace">
            <a:avLst>
              <a:gd name="adj1" fmla="val 43002"/>
              <a:gd name="adj2" fmla="val 50000"/>
            </a:avLst>
          </a:prstGeom>
          <a:ln>
            <a:solidFill>
              <a:srgbClr val="13742F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4075430" y="3538855"/>
            <a:ext cx="50679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1400" b="1">
                <a:solidFill>
                  <a:srgbClr val="13742F"/>
                </a:solidFill>
              </a:rPr>
              <a:t>Возможность поступить в вуз по выбранному направлению </a:t>
            </a:r>
            <a:r>
              <a:rPr sz="1400" b="1">
                <a:solidFill>
                  <a:srgbClr val="13742F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+mn-ea"/>
              </a:rPr>
              <a:t>–</a:t>
            </a:r>
            <a:r>
              <a:rPr lang="ru-RU" altLang="en-US" sz="1400" b="1">
                <a:solidFill>
                  <a:srgbClr val="13742F"/>
                </a:solidFill>
              </a:rPr>
              <a:t> реализация профессиональной мечты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729615" y="4420235"/>
            <a:ext cx="6690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altLang="en-US" sz="1400" b="1">
                <a:solidFill>
                  <a:schemeClr val="tx1"/>
                </a:solidFill>
              </a:rPr>
              <a:t>Если профиль профессии или специальности СПО</a:t>
            </a:r>
          </a:p>
          <a:p>
            <a:pPr algn="l"/>
            <a:r>
              <a:rPr lang="ru-RU" altLang="en-US" sz="1400" b="1">
                <a:solidFill>
                  <a:schemeClr val="tx1"/>
                </a:solidFill>
              </a:rPr>
              <a:t>не соотвествует направлению в вузе</a:t>
            </a:r>
            <a:r>
              <a:rPr lang="ru-RU" altLang="en-US" sz="1400" b="1">
                <a:solidFill>
                  <a:srgbClr val="C00000"/>
                </a:solidFill>
              </a:rPr>
              <a:t> </a:t>
            </a:r>
            <a:r>
              <a:rPr sz="140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+mn-ea"/>
              </a:rPr>
              <a:t>–</a:t>
            </a:r>
            <a:r>
              <a:rPr lang="ru-RU" altLang="en-US" sz="1400" b="1">
                <a:solidFill>
                  <a:srgbClr val="C00000"/>
                </a:solidFill>
              </a:rPr>
              <a:t> сдача ЕГЭ (см. Правила приема)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2719705" y="4011295"/>
            <a:ext cx="390525" cy="39751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4370" y="109855"/>
            <a:ext cx="566420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4. 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Содержательная подготовка к ГИА 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pic>
        <p:nvPicPr>
          <p:cNvPr id="3" name="Изображение 2" descr="5-predme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" y="1028065"/>
            <a:ext cx="2910205" cy="41154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1410" y="4114165"/>
            <a:ext cx="1131570" cy="261620"/>
          </a:xfrm>
          <a:prstGeom prst="rect">
            <a:avLst/>
          </a:prstGeom>
          <a:solidFill>
            <a:srgbClr val="F6D57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111625" y="1917065"/>
            <a:ext cx="474726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Приказ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Рособрнадзора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от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26.06.2019 N 876 (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ред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.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от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22.04.2024) </a:t>
            </a:r>
            <a:r>
              <a:rPr lang="ru-RU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«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определении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минимального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количества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баллов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единого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государственного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экзамена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,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подтверждающего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освоение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образовательной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программы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среднего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общего</a:t>
            </a:r>
            <a:r>
              <a:rPr lang="en-US" altLang="ru-RU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lang="en-US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образования</a:t>
            </a:r>
            <a:r>
              <a:rPr lang="ru-RU" altLang="en-US"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...»</a:t>
            </a:r>
          </a:p>
          <a:p>
            <a:pPr marL="0" indent="0"/>
            <a:endParaRPr lang="en-US" altLang="en-US" sz="1400" b="0" i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</a:endParaRPr>
          </a:p>
          <a:p>
            <a:pPr marL="0" indent="0"/>
            <a:r>
              <a:rPr sz="1400" b="0" i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минимальное количество баллов единого государственного экзамена по стобалльной системе оценивания, подтверждающее освоение образовательной программы среднего общего образования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3796030" y="3928745"/>
            <a:ext cx="281305" cy="356870"/>
          </a:xfrm>
          <a:prstGeom prst="lef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199255" y="1113155"/>
            <a:ext cx="457200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ru-RU"/>
              <a:t>https://obrnadzor.gov.ru/press-sluzhba/informaczionnye-materialy/</a:t>
            </a:r>
            <a:endParaRPr lang="ru-RU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4370" y="1085533"/>
            <a:ext cx="8135620" cy="6248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chemeClr val="bg2">
                    <a:lumMod val="25000"/>
                  </a:schemeClr>
                </a:solidFill>
                <a:uFillTx/>
              </a:rPr>
              <a:t>М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uFillTx/>
              </a:rPr>
              <a:t>инимальные баллы ЕГЭ</a:t>
            </a:r>
            <a:r>
              <a:rPr sz="2000" dirty="0">
                <a:solidFill>
                  <a:schemeClr val="bg2">
                    <a:lumMod val="25000"/>
                  </a:schemeClr>
                </a:solidFill>
                <a:uFillTx/>
              </a:rPr>
              <a:t>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uFillTx/>
              </a:rPr>
              <a:t>на</a:t>
            </a:r>
            <a:r>
              <a:rPr sz="2000" dirty="0">
                <a:solidFill>
                  <a:schemeClr val="bg2">
                    <a:lumMod val="25000"/>
                  </a:schemeClr>
                </a:solidFill>
                <a:uFillTx/>
              </a:rPr>
              <a:t> 2026-2027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uFillTx/>
              </a:rPr>
              <a:t>уч.год для поступления в высшие учебные заведения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4370" y="1828165"/>
          <a:ext cx="8256270" cy="2955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5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5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1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6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9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3175">
                        <a:lnSpc>
                          <a:spcPts val="1265"/>
                        </a:lnSpc>
                      </a:pPr>
                      <a:r>
                        <a:rPr sz="900" b="1" spc="-10" dirty="0">
                          <a:latin typeface="Tahoma" panose="020B0604030504040204"/>
                          <a:cs typeface="Tahoma" panose="020B0604030504040204"/>
                        </a:rPr>
                        <a:t>предмет</a:t>
                      </a:r>
                      <a:endParaRPr sz="90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21431" marB="0">
                    <a:lnT w="9525">
                      <a:solidFill>
                        <a:srgbClr val="40404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b="1" spc="-45" dirty="0">
                          <a:latin typeface="Tahoma" panose="020B0604030504040204"/>
                          <a:cs typeface="Tahoma" panose="020B0604030504040204"/>
                        </a:rPr>
                        <a:t>2025</a:t>
                      </a:r>
                      <a:r>
                        <a:rPr sz="900" b="1" spc="2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-175" dirty="0">
                          <a:latin typeface="Tahoma" panose="020B0604030504040204"/>
                          <a:cs typeface="Tahoma" panose="020B0604030504040204"/>
                        </a:rPr>
                        <a:t>–</a:t>
                      </a:r>
                      <a:r>
                        <a:rPr sz="900" b="1" spc="20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-20" dirty="0">
                          <a:latin typeface="Tahoma" panose="020B0604030504040204"/>
                          <a:cs typeface="Tahoma" panose="020B0604030504040204"/>
                        </a:rPr>
                        <a:t>2026</a:t>
                      </a:r>
                      <a:r>
                        <a:rPr sz="900" b="1" spc="20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dirty="0">
                          <a:latin typeface="Tahoma" panose="020B0604030504040204"/>
                          <a:cs typeface="Tahoma" panose="020B0604030504040204"/>
                        </a:rPr>
                        <a:t>учебный</a:t>
                      </a:r>
                      <a:r>
                        <a:rPr sz="900" b="1" spc="10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-25" dirty="0">
                          <a:latin typeface="Tahoma" panose="020B0604030504040204"/>
                          <a:cs typeface="Tahoma" panose="020B0604030504040204"/>
                        </a:rPr>
                        <a:t>год</a:t>
                      </a:r>
                      <a:endParaRPr sz="90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50006" marB="0">
                    <a:lnT w="9525">
                      <a:solidFill>
                        <a:srgbClr val="40404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900" b="1" spc="-20" dirty="0">
                          <a:latin typeface="Tahoma" panose="020B0604030504040204"/>
                          <a:cs typeface="Tahoma" panose="020B0604030504040204"/>
                        </a:rPr>
                        <a:t>2026</a:t>
                      </a:r>
                      <a:r>
                        <a:rPr sz="900" b="1" spc="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dirty="0">
                          <a:latin typeface="Tahoma" panose="020B0604030504040204"/>
                          <a:cs typeface="Tahoma" panose="020B0604030504040204"/>
                        </a:rPr>
                        <a:t>-</a:t>
                      </a:r>
                      <a:r>
                        <a:rPr sz="900" b="1" spc="-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-30" dirty="0">
                          <a:latin typeface="Tahoma" panose="020B0604030504040204"/>
                          <a:cs typeface="Tahoma" panose="020B0604030504040204"/>
                        </a:rPr>
                        <a:t>2027</a:t>
                      </a:r>
                      <a:r>
                        <a:rPr sz="900" b="1" spc="-10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dirty="0">
                          <a:latin typeface="Tahoma" panose="020B0604030504040204"/>
                          <a:cs typeface="Tahoma" panose="020B0604030504040204"/>
                        </a:rPr>
                        <a:t>учебный</a:t>
                      </a:r>
                      <a:r>
                        <a:rPr sz="900" b="1" spc="-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-25" dirty="0">
                          <a:latin typeface="Tahoma" panose="020B0604030504040204"/>
                          <a:cs typeface="Tahoma" panose="020B0604030504040204"/>
                        </a:rPr>
                        <a:t>год</a:t>
                      </a:r>
                      <a:endParaRPr sz="90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50006" marB="0">
                    <a:lnT w="9525">
                      <a:solidFill>
                        <a:srgbClr val="40404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75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5"/>
                        </a:lnSpc>
                      </a:pPr>
                      <a:r>
                        <a:rPr sz="900" b="1" spc="20" dirty="0">
                          <a:latin typeface="Tahoma" panose="020B0604030504040204"/>
                          <a:cs typeface="Tahoma" panose="020B0604030504040204"/>
                        </a:rPr>
                        <a:t>Минобрнауки</a:t>
                      </a:r>
                      <a:r>
                        <a:rPr sz="900" b="1" spc="16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40" dirty="0">
                          <a:latin typeface="Tahoma" panose="020B0604030504040204"/>
                          <a:cs typeface="Tahoma" panose="020B0604030504040204"/>
                        </a:rPr>
                        <a:t>России</a:t>
                      </a:r>
                      <a:endParaRPr sz="90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0" marB="0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5"/>
                        </a:lnSpc>
                      </a:pPr>
                      <a:r>
                        <a:rPr sz="900" b="1" spc="30" dirty="0">
                          <a:latin typeface="Tahoma" panose="020B0604030504040204"/>
                          <a:cs typeface="Tahoma" panose="020B0604030504040204"/>
                        </a:rPr>
                        <a:t>Минпросвещения</a:t>
                      </a:r>
                      <a:r>
                        <a:rPr sz="900" b="1" spc="8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40" dirty="0">
                          <a:latin typeface="Tahoma" panose="020B0604030504040204"/>
                          <a:cs typeface="Tahoma" panose="020B0604030504040204"/>
                        </a:rPr>
                        <a:t>России</a:t>
                      </a:r>
                      <a:endParaRPr sz="90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0" marB="0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5"/>
                        </a:lnSpc>
                      </a:pPr>
                      <a:r>
                        <a:rPr sz="900" b="1" spc="20" dirty="0">
                          <a:latin typeface="Tahoma" panose="020B0604030504040204"/>
                          <a:cs typeface="Tahoma" panose="020B0604030504040204"/>
                        </a:rPr>
                        <a:t>Минобрнауки</a:t>
                      </a:r>
                      <a:r>
                        <a:rPr sz="900" b="1" spc="16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40" dirty="0">
                          <a:latin typeface="Tahoma" panose="020B0604030504040204"/>
                          <a:cs typeface="Tahoma" panose="020B0604030504040204"/>
                        </a:rPr>
                        <a:t>России</a:t>
                      </a:r>
                      <a:r>
                        <a:rPr lang="ru-RU" sz="900" b="1" spc="40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lang="ru-RU" sz="900" b="1" spc="40" dirty="0">
                          <a:latin typeface="Tahoma" panose="020B0604030504040204"/>
                          <a:cs typeface="Tahoma" panose="020B0604030504040204"/>
                          <a:sym typeface="+mn-ea"/>
                        </a:rPr>
                        <a:t>(приказ №881 от 14.11.2025)</a:t>
                      </a:r>
                      <a:endParaRPr lang="ru-RU" sz="900" b="1" spc="40" dirty="0">
                        <a:latin typeface="Tahoma" panose="020B0604030504040204"/>
                        <a:cs typeface="Tahoma" panose="020B0604030504040204"/>
                      </a:endParaRPr>
                    </a:p>
                  </a:txBody>
                  <a:tcPr marL="0" marR="0" marT="0" marB="0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55"/>
                        </a:lnSpc>
                      </a:pPr>
                      <a:r>
                        <a:rPr sz="900" b="1" spc="30" dirty="0">
                          <a:latin typeface="Tahoma" panose="020B0604030504040204"/>
                          <a:cs typeface="Tahoma" panose="020B0604030504040204"/>
                        </a:rPr>
                        <a:t>Минпросвещения</a:t>
                      </a:r>
                      <a:r>
                        <a:rPr sz="900" b="1" spc="85" dirty="0">
                          <a:latin typeface="Tahoma" panose="020B0604030504040204"/>
                          <a:cs typeface="Tahoma" panose="020B0604030504040204"/>
                        </a:rPr>
                        <a:t> </a:t>
                      </a:r>
                      <a:r>
                        <a:rPr sz="900" b="1" spc="40" dirty="0">
                          <a:latin typeface="Tahoma" panose="020B0604030504040204"/>
                          <a:cs typeface="Tahoma" panose="020B0604030504040204"/>
                        </a:rPr>
                        <a:t>России</a:t>
                      </a:r>
                      <a:r>
                        <a:rPr lang="ru-RU" sz="900" b="1" spc="40" dirty="0">
                          <a:latin typeface="Tahoma" panose="020B0604030504040204"/>
                          <a:cs typeface="Tahoma" panose="020B0604030504040204"/>
                        </a:rPr>
                        <a:t> (приказ №929 от 08.12.2025)</a:t>
                      </a:r>
                    </a:p>
                  </a:txBody>
                  <a:tcPr marL="0" marR="0" marT="0" marB="0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75" dirty="0">
                          <a:latin typeface="Lucida Sans Unicode" panose="020B0602030504020204"/>
                          <a:cs typeface="Lucida Sans Unicode" panose="020B0602030504020204"/>
                        </a:rPr>
                        <a:t>Русский</a:t>
                      </a:r>
                      <a:r>
                        <a:rPr sz="900" spc="-50" dirty="0"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900" spc="50" dirty="0">
                          <a:latin typeface="Lucida Sans Unicode" panose="020B0602030504020204"/>
                          <a:cs typeface="Lucida Sans Unicode" panose="020B0602030504020204"/>
                        </a:rPr>
                        <a:t>язык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42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35" dirty="0">
                          <a:latin typeface="Trebuchet MS" panose="020B0603020202020204"/>
                          <a:cs typeface="Trebuchet MS" panose="020B0603020202020204"/>
                        </a:rPr>
                        <a:t>42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spc="-10" dirty="0">
                          <a:latin typeface="Lucida Sans Unicode" panose="020B0602030504020204"/>
                          <a:cs typeface="Lucida Sans Unicode" panose="020B0602030504020204"/>
                        </a:rPr>
                        <a:t>Математика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0956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0956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0956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0956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(+1)</a:t>
                      </a:r>
                      <a:r>
                        <a:rPr lang="ru-RU"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 </a:t>
                      </a:r>
                      <a:r>
                        <a:rPr sz="900" b="1" spc="114" dirty="0">
                          <a:latin typeface="Trebuchet MS" panose="020B0603020202020204"/>
                          <a:cs typeface="Trebuchet MS" panose="020B0603020202020204"/>
                        </a:rPr>
                        <a:t>40</a:t>
                      </a:r>
                      <a:r>
                        <a:rPr sz="900" b="1" spc="-20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0956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E0F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75" dirty="0">
                          <a:latin typeface="Lucida Sans Unicode" panose="020B0602030504020204"/>
                          <a:cs typeface="Lucida Sans Unicode" panose="020B0602030504020204"/>
                        </a:rPr>
                        <a:t>Физика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(+2)</a:t>
                      </a:r>
                      <a:r>
                        <a:rPr lang="ru-RU"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 </a:t>
                      </a:r>
                      <a:r>
                        <a:rPr sz="900" spc="-160" dirty="0">
                          <a:latin typeface="Lucida Sans Unicode" panose="020B0602030504020204"/>
                          <a:cs typeface="Lucida Sans Unicode" panose="020B0602030504020204"/>
                        </a:rPr>
                        <a:t>41</a:t>
                      </a:r>
                      <a:endParaRPr sz="900" b="1" spc="-20" dirty="0">
                        <a:solidFill>
                          <a:srgbClr val="C00000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(+1)</a:t>
                      </a:r>
                      <a:r>
                        <a:rPr lang="ru-RU"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 </a:t>
                      </a:r>
                      <a:r>
                        <a:rPr sz="900" b="1" spc="114" dirty="0">
                          <a:latin typeface="Trebuchet MS" panose="020B0603020202020204"/>
                          <a:cs typeface="Trebuchet MS" panose="020B0603020202020204"/>
                        </a:rPr>
                        <a:t>40</a:t>
                      </a:r>
                      <a:r>
                        <a:rPr sz="900" b="1" spc="-20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64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45" dirty="0">
                          <a:latin typeface="Lucida Sans Unicode" panose="020B0602030504020204"/>
                          <a:cs typeface="Lucida Sans Unicode" panose="020B0602030504020204"/>
                        </a:rPr>
                        <a:t>Обществознание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386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45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386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42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386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45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386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b="1" spc="40" dirty="0">
                          <a:latin typeface="Trebuchet MS" panose="020B0603020202020204"/>
                          <a:cs typeface="Trebuchet MS" panose="020B0603020202020204"/>
                        </a:rPr>
                        <a:t>42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42386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45" dirty="0">
                          <a:latin typeface="Lucida Sans Unicode" panose="020B0602030504020204"/>
                          <a:cs typeface="Lucida Sans Unicode" panose="020B0602030504020204"/>
                        </a:rPr>
                        <a:t>История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36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35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(+4)</a:t>
                      </a:r>
                      <a:r>
                        <a:rPr lang="ru-RU"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 </a:t>
                      </a:r>
                      <a:r>
                        <a:rPr sz="900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r>
                        <a:rPr sz="900" spc="-10" dirty="0"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endParaRPr sz="900" b="1" spc="-20" dirty="0">
                        <a:solidFill>
                          <a:srgbClr val="C00000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65" dirty="0"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(+3)</a:t>
                      </a:r>
                      <a:r>
                        <a:rPr lang="ru-RU"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 </a:t>
                      </a:r>
                      <a:r>
                        <a:rPr sz="900" b="1" dirty="0">
                          <a:latin typeface="Trebuchet MS" panose="020B0603020202020204"/>
                          <a:cs typeface="Trebuchet MS" panose="020B0603020202020204"/>
                        </a:rPr>
                        <a:t>38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32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10" dirty="0">
                          <a:latin typeface="Lucida Sans Unicode" panose="020B0602030504020204"/>
                          <a:cs typeface="Lucida Sans Unicode" panose="020B0602030504020204"/>
                        </a:rPr>
                        <a:t>Информатика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44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44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(+2)</a:t>
                      </a:r>
                      <a:r>
                        <a:rPr lang="ru-RU"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 </a:t>
                      </a:r>
                      <a:r>
                        <a:rPr sz="900" spc="-10" dirty="0">
                          <a:latin typeface="Lucida Sans Unicode" panose="020B0602030504020204"/>
                          <a:cs typeface="Lucida Sans Unicode" panose="020B0602030504020204"/>
                        </a:rPr>
                        <a:t>46</a:t>
                      </a:r>
                      <a:r>
                        <a:rPr sz="900" b="1" spc="-8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endParaRPr sz="900" b="1" spc="-20" dirty="0">
                        <a:solidFill>
                          <a:srgbClr val="C00000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(+1)</a:t>
                      </a:r>
                      <a:r>
                        <a:rPr lang="ru-RU"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 </a:t>
                      </a:r>
                      <a:r>
                        <a:rPr sz="900" b="1" spc="70" dirty="0">
                          <a:latin typeface="Trebuchet MS" panose="020B0603020202020204"/>
                          <a:cs typeface="Trebuchet MS" panose="020B0603020202020204"/>
                        </a:rPr>
                        <a:t>45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50" dirty="0">
                          <a:latin typeface="Lucida Sans Unicode" panose="020B0602030504020204"/>
                          <a:cs typeface="Lucida Sans Unicode" panose="020B0602030504020204"/>
                        </a:rPr>
                        <a:t>Иностранный</a:t>
                      </a:r>
                      <a:r>
                        <a:rPr sz="900" spc="-60" dirty="0"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r>
                        <a:rPr sz="900" spc="50" dirty="0">
                          <a:latin typeface="Lucida Sans Unicode" panose="020B0602030504020204"/>
                          <a:cs typeface="Lucida Sans Unicode" panose="020B0602030504020204"/>
                        </a:rPr>
                        <a:t>язык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86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86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86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b="1" spc="-1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(+10)</a:t>
                      </a:r>
                      <a:r>
                        <a:rPr lang="ru-RU" sz="900" b="1" spc="-1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 </a:t>
                      </a:r>
                      <a:r>
                        <a:rPr sz="900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r>
                        <a:rPr sz="900" spc="-15" dirty="0">
                          <a:latin typeface="Lucida Sans Unicode" panose="020B0602030504020204"/>
                          <a:cs typeface="Lucida Sans Unicode" panose="020B0602030504020204"/>
                        </a:rPr>
                        <a:t> </a:t>
                      </a:r>
                      <a:endParaRPr sz="900" b="1" spc="-10" dirty="0">
                        <a:solidFill>
                          <a:srgbClr val="C00000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4286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(+5)</a:t>
                      </a:r>
                      <a:r>
                        <a:rPr lang="ru-RU" sz="900" b="1" spc="-20" dirty="0">
                          <a:solidFill>
                            <a:srgbClr val="00AF50"/>
                          </a:solidFill>
                          <a:latin typeface="Trebuchet MS" panose="020B0603020202020204"/>
                          <a:cs typeface="Trebuchet MS" panose="020B0603020202020204"/>
                          <a:sym typeface="+mn-ea"/>
                        </a:rPr>
                        <a:t> </a:t>
                      </a:r>
                      <a:r>
                        <a:rPr sz="900" b="1" dirty="0">
                          <a:latin typeface="Trebuchet MS" panose="020B0603020202020204"/>
                          <a:cs typeface="Trebuchet MS" panose="020B0603020202020204"/>
                        </a:rPr>
                        <a:t>35</a:t>
                      </a:r>
                      <a:r>
                        <a:rPr sz="900" b="1" spc="-10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4286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10" dirty="0">
                          <a:latin typeface="Lucida Sans Unicode" panose="020B0602030504020204"/>
                          <a:cs typeface="Lucida Sans Unicode" panose="020B0602030504020204"/>
                        </a:rPr>
                        <a:t>Литература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90" dirty="0">
                          <a:latin typeface="Trebuchet MS" panose="020B0603020202020204"/>
                          <a:cs typeface="Trebuchet MS" panose="020B0603020202020204"/>
                        </a:rPr>
                        <a:t>40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50" dirty="0">
                          <a:latin typeface="Lucida Sans Unicode" panose="020B0602030504020204"/>
                          <a:cs typeface="Lucida Sans Unicode" panose="020B0602030504020204"/>
                        </a:rPr>
                        <a:t>Биология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(+1)</a:t>
                      </a:r>
                      <a:r>
                        <a:rPr lang="ru-RU"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 </a:t>
                      </a:r>
                      <a:r>
                        <a:rPr sz="900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 b="1" spc="-20" dirty="0">
                        <a:solidFill>
                          <a:srgbClr val="C00000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5" dirty="0">
                          <a:latin typeface="Trebuchet MS" panose="020B0603020202020204"/>
                          <a:cs typeface="Trebuchet MS" panose="020B0603020202020204"/>
                        </a:rPr>
                        <a:t>39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10" dirty="0">
                          <a:latin typeface="Lucida Sans Unicode" panose="020B0602030504020204"/>
                          <a:cs typeface="Lucida Sans Unicode" panose="020B0602030504020204"/>
                        </a:rPr>
                        <a:t>География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90" dirty="0">
                          <a:latin typeface="Trebuchet MS" panose="020B0603020202020204"/>
                          <a:cs typeface="Trebuchet MS" panose="020B0603020202020204"/>
                        </a:rPr>
                        <a:t>40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60" dirty="0">
                          <a:latin typeface="Lucida Sans Unicode" panose="020B0602030504020204"/>
                          <a:cs typeface="Lucida Sans Unicode" panose="020B0602030504020204"/>
                        </a:rPr>
                        <a:t>Химия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spc="-25" dirty="0">
                          <a:latin typeface="Lucida Sans Unicode" panose="020B0602030504020204"/>
                          <a:cs typeface="Lucida Sans Unicode" panose="020B0602030504020204"/>
                        </a:rPr>
                        <a:t>39</a:t>
                      </a:r>
                      <a:endParaRPr sz="900"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(+1)</a:t>
                      </a:r>
                      <a:r>
                        <a:rPr lang="ru-RU" sz="900" b="1" spc="-20" dirty="0">
                          <a:solidFill>
                            <a:srgbClr val="C00000"/>
                          </a:solidFill>
                          <a:latin typeface="Lucida Sans Unicode" panose="020B0602030504020204"/>
                          <a:cs typeface="Lucida Sans Unicode" panose="020B0602030504020204"/>
                          <a:sym typeface="+mn-ea"/>
                        </a:rPr>
                        <a:t> </a:t>
                      </a:r>
                      <a:r>
                        <a:rPr sz="900" dirty="0">
                          <a:latin typeface="Lucida Sans Unicode" panose="020B0602030504020204"/>
                          <a:cs typeface="Lucida Sans Unicode" panose="020B0602030504020204"/>
                        </a:rPr>
                        <a:t>40</a:t>
                      </a:r>
                      <a:endParaRPr sz="900" b="1" spc="-20" dirty="0">
                        <a:solidFill>
                          <a:srgbClr val="C00000"/>
                        </a:solidFill>
                        <a:latin typeface="Lucida Sans Unicode" panose="020B0602030504020204"/>
                        <a:cs typeface="Lucida Sans Unicode" panose="020B0602030504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25" dirty="0">
                          <a:latin typeface="Trebuchet MS" panose="020B0603020202020204"/>
                          <a:cs typeface="Trebuchet MS" panose="020B0603020202020204"/>
                        </a:rPr>
                        <a:t>39</a:t>
                      </a:r>
                      <a:endParaRPr sz="9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1432" marB="0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93379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4370" y="109855"/>
            <a:ext cx="566420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4. 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Содержательная подготовка к ГИА 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40" name="Shape 340"/>
          <p:cNvSpPr txBox="1">
            <a:spLocks noGrp="1"/>
          </p:cNvSpPr>
          <p:nvPr/>
        </p:nvSpPr>
        <p:spPr>
          <a:xfrm>
            <a:off x="653859" y="178329"/>
            <a:ext cx="6369833" cy="77787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</a:lvl9pPr>
          </a:lstStyle>
          <a:p>
            <a:pPr marL="0" marR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</a:pPr>
            <a:r>
              <a:rPr sz="2200" b="1" u="none" strike="noStrike" cap="none" spc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</a:rPr>
              <a:t>ЕГЭ: ЕСТЕСТВЕННО-НАУЧНЫЕ ПРЕДМЕТЫ</a:t>
            </a:r>
          </a:p>
          <a:p>
            <a:pPr marL="0" marR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</a:pPr>
            <a:r>
              <a:rPr lang="ru-RU" sz="2200" b="1" u="none" strike="noStrike" cap="none" spc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</a:rPr>
              <a:t>(в </a:t>
            </a:r>
            <a:r>
              <a:rPr lang="ru-RU" sz="2200" b="1" u="none" strike="noStrike" cap="none" spc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</a:rPr>
              <a:t>рамках распоряжния № </a:t>
            </a:r>
            <a:r>
              <a:rPr lang="ru-RU" sz="2200" b="1" u="none" strike="noStrike" cap="none" spc="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</a:rPr>
              <a:t>3333-р)</a:t>
            </a:r>
            <a:endParaRPr lang="ru-RU" sz="2200" b="1" u="none" strike="noStrike" cap="none" spc="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</p:txBody>
      </p:sp>
      <p:sp>
        <p:nvSpPr>
          <p:cNvPr id="344" name="Shape 344"/>
          <p:cNvSpPr/>
          <p:nvPr>
            <p:custDataLst>
              <p:tags r:id="rId1"/>
            </p:custDataLst>
          </p:nvPr>
        </p:nvSpPr>
        <p:spPr>
          <a:xfrm>
            <a:off x="661790" y="1112145"/>
            <a:ext cx="8371161" cy="304507"/>
          </a:xfrm>
          <a:prstGeom prst="rect">
            <a:avLst/>
          </a:prstGeom>
          <a:solidFill>
            <a:srgbClr val="495872">
              <a:alpha val="50000"/>
            </a:srgbClr>
          </a:solidFill>
          <a:ln>
            <a:noFill/>
          </a:ln>
        </p:spPr>
        <p:txBody>
          <a:bodyPr lIns="65324" tIns="32662" rIns="65324" bIns="32662" anchor="ctr"/>
          <a:lstStyle/>
          <a:p>
            <a: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 u="none" strike="noStrike" cap="none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СРЕДНИЙ ТЕСТОВЫЙ БАЛЛ ЕГЭ</a:t>
            </a:r>
            <a:r>
              <a:rPr lang="ru-RU" sz="1400" b="1" i="0" u="none" strike="noStrike" cap="none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Российская Федерация</a:t>
            </a:r>
          </a:p>
        </p:txBody>
      </p:sp>
      <p:graphicFrame>
        <p:nvGraphicFramePr>
          <p:cNvPr id="6" name="Диаграмма 12"/>
          <p:cNvGraphicFramePr/>
          <p:nvPr>
            <p:custDataLst>
              <p:tags r:id="rId2"/>
            </p:custDataLst>
          </p:nvPr>
        </p:nvGraphicFramePr>
        <p:xfrm>
          <a:off x="653975" y="1381777"/>
          <a:ext cx="4893639" cy="1352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pSp>
        <p:nvGrpSpPr>
          <p:cNvPr id="19" name="Group 18"/>
          <p:cNvGrpSpPr/>
          <p:nvPr>
            <p:custDataLst>
              <p:tags r:id="rId3"/>
            </p:custDataLst>
          </p:nvPr>
        </p:nvGrpSpPr>
        <p:grpSpPr>
          <a:xfrm>
            <a:off x="1335268" y="2807327"/>
            <a:ext cx="876898" cy="149207"/>
            <a:chOff x="6210687" y="3274657"/>
            <a:chExt cx="420529" cy="149207"/>
          </a:xfrm>
        </p:grpSpPr>
        <p:sp>
          <p:nvSpPr>
            <p:cNvPr id="20" name="Rectangle 19"/>
            <p:cNvSpPr/>
            <p:nvPr>
              <p:custDataLst>
                <p:tags r:id="rId8"/>
              </p:custDataLst>
            </p:nvPr>
          </p:nvSpPr>
          <p:spPr>
            <a:xfrm>
              <a:off x="6210687" y="3274657"/>
              <a:ext cx="177607" cy="113749"/>
            </a:xfrm>
            <a:prstGeom prst="rect">
              <a:avLst/>
            </a:prstGeom>
            <a:solidFill>
              <a:srgbClr val="91B3B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>
              <p:custDataLst>
                <p:tags r:id="rId9"/>
              </p:custDataLst>
            </p:nvPr>
          </p:nvSpPr>
          <p:spPr>
            <a:xfrm>
              <a:off x="6453609" y="3285365"/>
              <a:ext cx="177607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900" dirty="0">
                  <a:latin typeface="Arial" panose="020B0604020202020204" pitchFamily="34" charset="0"/>
                  <a:cs typeface="Arial" panose="020B0604020202020204" pitchFamily="34" charset="0"/>
                </a:rPr>
                <a:t>2024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>
            <p:custDataLst>
              <p:tags r:id="rId4"/>
            </p:custDataLst>
          </p:nvPr>
        </p:nvGrpSpPr>
        <p:grpSpPr>
          <a:xfrm>
            <a:off x="2547991" y="2818122"/>
            <a:ext cx="876898" cy="287707"/>
            <a:chOff x="6210687" y="3274657"/>
            <a:chExt cx="420529" cy="287707"/>
          </a:xfrm>
        </p:grpSpPr>
        <p:sp>
          <p:nvSpPr>
            <p:cNvPr id="17" name="Rectangle 16"/>
            <p:cNvSpPr/>
            <p:nvPr>
              <p:custDataLst>
                <p:tags r:id="rId6"/>
              </p:custDataLst>
            </p:nvPr>
          </p:nvSpPr>
          <p:spPr>
            <a:xfrm>
              <a:off x="6210687" y="3274657"/>
              <a:ext cx="177607" cy="113749"/>
            </a:xfrm>
            <a:prstGeom prst="rect">
              <a:avLst/>
            </a:prstGeom>
            <a:solidFill>
              <a:srgbClr val="A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>
              <p:custDataLst>
                <p:tags r:id="rId7"/>
              </p:custDataLst>
            </p:nvPr>
          </p:nvSpPr>
          <p:spPr>
            <a:xfrm>
              <a:off x="6453609" y="3285365"/>
              <a:ext cx="17760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900" dirty="0">
                  <a:latin typeface="Arial" panose="020B0604020202020204" pitchFamily="34" charset="0"/>
                  <a:cs typeface="Arial" panose="020B0604020202020204" pitchFamily="34" charset="0"/>
                </a:rPr>
                <a:t>2025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653859" y="98644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673183" y="3325058"/>
          <a:ext cx="8348374" cy="15894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0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8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52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111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471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Предмет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∆ РТ (2025-2024)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 Математика (П)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61,99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65,92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64,05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71,24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>
                          <a:effectLst/>
                          <a:latin typeface="+mn-lt"/>
                        </a:rPr>
                        <a:t>69,86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-1,38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 Физика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59,6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59,34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58,92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68,44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>
                          <a:effectLst/>
                          <a:latin typeface="+mn-lt"/>
                        </a:rPr>
                        <a:t>64,2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-4,24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 Химия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64,46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61,71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66,75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67,57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>
                          <a:effectLst/>
                          <a:latin typeface="+mn-lt"/>
                        </a:rPr>
                        <a:t>70,09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2,52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 Биология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57,69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56,83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57,38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60,87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>
                          <a:effectLst/>
                          <a:latin typeface="+mn-lt"/>
                        </a:rPr>
                        <a:t>61,71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0,84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 Информатика (КЕГЭ)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69,8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67,91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effectLst/>
                          <a:latin typeface="+mn-lt"/>
                        </a:rPr>
                        <a:t>63,95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62,26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63,11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0,85</a:t>
                      </a:r>
                      <a:endParaRPr lang="ru-RU" sz="12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7378" marR="7378" marT="7378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" name="Shape 344"/>
          <p:cNvSpPr/>
          <p:nvPr>
            <p:custDataLst>
              <p:tags r:id="rId5"/>
            </p:custDataLst>
          </p:nvPr>
        </p:nvSpPr>
        <p:spPr>
          <a:xfrm>
            <a:off x="673183" y="3092563"/>
            <a:ext cx="8371161" cy="243104"/>
          </a:xfrm>
          <a:prstGeom prst="rect">
            <a:avLst/>
          </a:prstGeom>
          <a:solidFill>
            <a:srgbClr val="495872">
              <a:alpha val="50000"/>
            </a:srgbClr>
          </a:solidFill>
          <a:ln>
            <a:noFill/>
          </a:ln>
        </p:spPr>
        <p:txBody>
          <a:bodyPr lIns="65324" tIns="32662" rIns="65324" bIns="32662" anchor="ctr"/>
          <a:lstStyle/>
          <a:p>
            <a: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 u="none" strike="noStrike" cap="none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СРЕДНИЙ ТЕСТОВЫЙ БАЛЛ ЕГЭ</a:t>
            </a:r>
            <a:r>
              <a:rPr lang="ru-RU" sz="1400" b="1" i="0" u="none" strike="noStrike" cap="none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lang="ru-RU" sz="1400" b="1" i="0" u="none" strike="noStrike" cap="none" dirty="0" smtClean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Республика Татарстан</a:t>
            </a:r>
            <a:endParaRPr lang="ru-RU" sz="1400" b="1" i="0" u="none" strike="noStrike" cap="none" dirty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27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87855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415" y="92710"/>
            <a:ext cx="599122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4. 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Повышение качества общего образования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53415" y="1632585"/>
            <a:ext cx="8181975" cy="1168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/>
              <a:t>В спецификации КИМ по всем учебным предметам включен п. 3, отражающий соответствие каждой линии заданий КИМ школьной программе. </a:t>
            </a:r>
            <a:r>
              <a:rPr sz="1400">
                <a:solidFill>
                  <a:srgbClr val="C00000"/>
                </a:solidFill>
              </a:rPr>
              <a:t>Корректировки формулировок отдельных заданий, инструкций, системы оценивания</a:t>
            </a:r>
            <a:r>
              <a:rPr sz="1400"/>
              <a:t> внесены по итогам анализа результатов участников ГИА 2025 г., учитывают актуальные изменения законодательства и направлены на повышение дифференцирующей способности конкретных заданий и экзаменационной работы в целом.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653415" y="1213485"/>
            <a:ext cx="645922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1600" b="1">
                <a:solidFill>
                  <a:srgbClr val="13742F"/>
                </a:solidFill>
                <a:sym typeface="+mn-ea"/>
              </a:rPr>
              <a:t>Изменения структуры и содержания КИМ </a:t>
            </a:r>
            <a:r>
              <a:rPr lang="ru-RU" sz="1600" b="1">
                <a:solidFill>
                  <a:srgbClr val="13742F"/>
                </a:solidFill>
                <a:sym typeface="+mn-ea"/>
              </a:rPr>
              <a:t>ЕГЭ </a:t>
            </a:r>
            <a:r>
              <a:rPr sz="1600" b="1">
                <a:solidFill>
                  <a:srgbClr val="13742F"/>
                </a:solidFill>
                <a:sym typeface="+mn-ea"/>
              </a:rPr>
              <a:t>отсутствуют.</a:t>
            </a:r>
            <a:endParaRPr lang="ru-RU" altLang="en-US" sz="1600" b="1">
              <a:solidFill>
                <a:srgbClr val="13742F"/>
              </a:solidFill>
              <a:sym typeface="+mn-ea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729615" y="3187700"/>
            <a:ext cx="7384415" cy="15786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1600" b="1" dirty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1600" b="1" dirty="0" smtClean="0">
                <a:solidFill>
                  <a:srgbClr val="C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60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b="1" spc="50" dirty="0">
                <a:latin typeface="Arial" panose="020B0604020202020204" pitchFamily="34" charset="0"/>
                <a:cs typeface="Arial" panose="020B0604020202020204" pitchFamily="34" charset="0"/>
              </a:rPr>
              <a:t>тактическая: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дифференцированный подход при работе с разными категориями обучающихся (</a:t>
            </a:r>
            <a:r>
              <a:rPr lang="en-US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ниже</a:t>
            </a:r>
            <a:r>
              <a:rPr lang="en-US" altLang="ru-RU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минимального</a:t>
            </a:r>
            <a:r>
              <a:rPr lang="ru-RU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от</a:t>
            </a:r>
            <a:r>
              <a:rPr lang="en-US" altLang="ru-RU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минимального</a:t>
            </a:r>
            <a:r>
              <a:rPr lang="en-US" altLang="ru-RU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до</a:t>
            </a:r>
            <a:r>
              <a:rPr lang="en-US" altLang="ru-RU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60 </a:t>
            </a:r>
            <a:r>
              <a:rPr lang="en-US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баллов</a:t>
            </a:r>
            <a:r>
              <a:rPr lang="ru-RU" altLang="en-US"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</a:t>
            </a:r>
            <a:r>
              <a:rPr lang="ru-RU" altLang="en-US" sz="14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от</a:t>
            </a:r>
            <a:r>
              <a:rPr lang="en-US" altLang="ru-RU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61 </a:t>
            </a:r>
            <a:r>
              <a:rPr lang="en-US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до</a:t>
            </a:r>
            <a:r>
              <a:rPr lang="en-US" altLang="ru-RU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80 </a:t>
            </a:r>
            <a:r>
              <a:rPr lang="en-US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баллов</a:t>
            </a:r>
            <a:r>
              <a:rPr lang="ru-RU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</a:t>
            </a:r>
            <a:r>
              <a:rPr lang="en-US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от</a:t>
            </a:r>
            <a:r>
              <a:rPr lang="en-US" altLang="ru-RU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81 </a:t>
            </a:r>
            <a:r>
              <a:rPr lang="en-US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до</a:t>
            </a:r>
            <a:r>
              <a:rPr lang="en-US" altLang="ru-RU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100 </a:t>
            </a:r>
            <a:r>
              <a:rPr lang="en-US" altLang="en-US" sz="1400" spc="5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баллов</a:t>
            </a:r>
            <a:r>
              <a:rPr lang="ru-RU" altLang="en-US" sz="14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);</a:t>
            </a: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4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▶</a:t>
            </a:r>
            <a:r>
              <a:rPr sz="14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	</a:t>
            </a:r>
            <a:r>
              <a:rPr lang="ru-RU" sz="1400" b="1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тактическая: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4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контроль выдачи аттестатов особого образца и медалей к ним;</a:t>
            </a:r>
            <a:endParaRPr lang="ru-RU" altLang="en-US" sz="1400" spc="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4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▶</a:t>
            </a:r>
            <a:r>
              <a:rPr sz="14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	</a:t>
            </a:r>
            <a:r>
              <a:rPr lang="ru-RU" sz="1400" b="1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стратегическая: </a:t>
            </a:r>
            <a:r>
              <a:rPr lang="ru-RU" sz="14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повышение качества общего образования на основе учета критериев и показателей индекса оценки качества общего образования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10" name="Прямое соединение 9"/>
          <p:cNvCxnSpPr/>
          <p:nvPr/>
        </p:nvCxnSpPr>
        <p:spPr>
          <a:xfrm>
            <a:off x="729615" y="3030220"/>
            <a:ext cx="8236585" cy="1397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730" y="92710"/>
            <a:ext cx="6479540" cy="8401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екомендации</a:t>
            </a:r>
            <a:r>
              <a:rPr sz="1800" b="1" spc="-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1800" b="1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использованию</a:t>
            </a:r>
            <a:r>
              <a:rPr sz="1800" b="1" spc="-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</a:t>
            </a:r>
            <a:r>
              <a:rPr sz="1800" b="1" spc="-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оценочных</a:t>
            </a:r>
            <a:r>
              <a:rPr sz="1800" b="1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</a:t>
            </a:r>
            <a:r>
              <a:rPr sz="1800" b="1" spc="-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800" b="1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системе</a:t>
            </a:r>
            <a:r>
              <a:rPr lang="ru-RU"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общего</a:t>
            </a:r>
            <a:r>
              <a:rPr sz="1800" b="1" spc="-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образования</a:t>
            </a:r>
            <a:r>
              <a:rPr sz="1800" b="1" spc="-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с</a:t>
            </a:r>
            <a:r>
              <a:rPr sz="1800" b="1" spc="-8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целью</a:t>
            </a:r>
            <a:r>
              <a:rPr sz="1800" b="1" spc="-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повышения</a:t>
            </a:r>
            <a:r>
              <a:rPr sz="1800" b="1" spc="-7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качества</a:t>
            </a:r>
            <a:r>
              <a:rPr sz="1800" b="1" spc="-8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образования</a:t>
            </a:r>
            <a:endParaRPr lang="ru-RU" sz="1800" b="1" spc="-1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1138" y="996600"/>
            <a:ext cx="2189036" cy="21174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93469" y="1844611"/>
            <a:ext cx="154305" cy="3314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2</a:t>
            </a:r>
            <a:endParaRPr sz="21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08970" y="2409501"/>
            <a:ext cx="154305" cy="3314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3</a:t>
            </a:r>
            <a:endParaRPr sz="21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05676" y="2472119"/>
            <a:ext cx="154305" cy="3314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5</a:t>
            </a:r>
            <a:endParaRPr sz="21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64396" y="1896331"/>
            <a:ext cx="154305" cy="3314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6</a:t>
            </a:r>
            <a:endParaRPr sz="21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11855" y="1293495"/>
            <a:ext cx="228600" cy="3314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12595" algn="l"/>
              </a:tabLst>
            </a:pPr>
            <a:r>
              <a:rPr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7</a:t>
            </a:r>
            <a:endParaRPr sz="21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70443" y="1311973"/>
            <a:ext cx="733901" cy="1479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alibri" panose="020F0502020204030204"/>
                <a:cs typeface="Calibri" panose="020F0502020204030204"/>
              </a:rPr>
              <a:t>Цели</a:t>
            </a:r>
            <a:r>
              <a:rPr sz="9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900" b="1" dirty="0">
                <a:latin typeface="Calibri" panose="020F0502020204030204"/>
                <a:cs typeface="Calibri" panose="020F0502020204030204"/>
              </a:rPr>
              <a:t>и</a:t>
            </a:r>
            <a:r>
              <a:rPr sz="9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900" b="1" spc="-10" dirty="0">
                <a:latin typeface="Calibri" panose="020F0502020204030204"/>
                <a:cs typeface="Calibri" panose="020F0502020204030204"/>
              </a:rPr>
              <a:t>задачи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13795" y="1897189"/>
            <a:ext cx="591503" cy="1479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 panose="020F0502020204030204"/>
                <a:cs typeface="Calibri" panose="020F0502020204030204"/>
              </a:rPr>
              <a:t>Показатели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33200" y="2547175"/>
            <a:ext cx="652939" cy="2863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3655" marR="5080" indent="-2159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 panose="020F0502020204030204"/>
                <a:cs typeface="Calibri" panose="020F0502020204030204"/>
              </a:rPr>
              <a:t>Мониторинг показателей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14179" y="2697766"/>
            <a:ext cx="996315" cy="8013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R="66040" algn="ctr">
              <a:lnSpc>
                <a:spcPct val="100000"/>
              </a:lnSpc>
              <a:spcBef>
                <a:spcPts val="95"/>
              </a:spcBef>
            </a:pPr>
            <a:r>
              <a:rPr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4</a:t>
            </a:r>
            <a:endParaRPr sz="2100">
              <a:latin typeface="Calibri" panose="020F0502020204030204"/>
              <a:cs typeface="Calibri" panose="020F0502020204030204"/>
            </a:endParaRPr>
          </a:p>
          <a:p>
            <a:pPr marL="224155" marR="5080" indent="-212090">
              <a:lnSpc>
                <a:spcPct val="100000"/>
              </a:lnSpc>
              <a:spcBef>
                <a:spcPts val="1500"/>
              </a:spcBef>
            </a:pPr>
            <a:r>
              <a:rPr sz="900" b="1" dirty="0">
                <a:latin typeface="Calibri" panose="020F0502020204030204"/>
                <a:cs typeface="Calibri" panose="020F0502020204030204"/>
              </a:rPr>
              <a:t>Анализ</a:t>
            </a:r>
            <a:r>
              <a:rPr sz="9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900" b="1" spc="-10" dirty="0">
                <a:latin typeface="Calibri" panose="020F0502020204030204"/>
                <a:cs typeface="Calibri" panose="020F0502020204030204"/>
              </a:rPr>
              <a:t>результатов мониторинга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88431" y="2702623"/>
            <a:ext cx="768191" cy="2863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64465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 panose="020F0502020204030204"/>
                <a:cs typeface="Calibri" panose="020F0502020204030204"/>
              </a:rPr>
              <a:t>Адресные рекомендации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47507" y="1894236"/>
            <a:ext cx="831533" cy="424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 panose="020F0502020204030204"/>
                <a:cs typeface="Calibri" panose="020F0502020204030204"/>
              </a:rPr>
              <a:t>Управленческие </a:t>
            </a:r>
            <a:r>
              <a:rPr sz="900" b="1" dirty="0">
                <a:latin typeface="Calibri" panose="020F0502020204030204"/>
                <a:cs typeface="Calibri" panose="020F0502020204030204"/>
              </a:rPr>
              <a:t>решения,</a:t>
            </a:r>
            <a:r>
              <a:rPr sz="9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900" b="1" spc="-10" dirty="0">
                <a:latin typeface="Calibri" panose="020F0502020204030204"/>
                <a:cs typeface="Calibri" panose="020F0502020204030204"/>
              </a:rPr>
              <a:t>меры, мероприятия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6591" y="1229678"/>
            <a:ext cx="781526" cy="424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6797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Calibri" panose="020F0502020204030204"/>
                <a:cs typeface="Calibri" panose="020F0502020204030204"/>
              </a:rPr>
              <a:t>Анализ эффективности </a:t>
            </a:r>
            <a:r>
              <a:rPr sz="900" b="1" dirty="0">
                <a:latin typeface="Calibri" panose="020F0502020204030204"/>
                <a:cs typeface="Calibri" panose="020F0502020204030204"/>
              </a:rPr>
              <a:t>принятых</a:t>
            </a:r>
            <a:r>
              <a:rPr sz="9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900" b="1" spc="-25" dirty="0">
                <a:latin typeface="Calibri" panose="020F0502020204030204"/>
                <a:cs typeface="Calibri" panose="020F0502020204030204"/>
              </a:rPr>
              <a:t>мер</a:t>
            </a:r>
            <a:endParaRPr sz="9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89382" y="1147629"/>
            <a:ext cx="1816894" cy="2171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УПРАВЛЕНЧЕСКИЙ</a:t>
            </a:r>
            <a:r>
              <a:rPr spc="-85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pc="-2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ЦИКЛ</a:t>
            </a:r>
            <a:endParaRPr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84295" y="4585335"/>
            <a:ext cx="5259705" cy="4400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</a:t>
            </a:r>
            <a:r>
              <a:rPr sz="1400" b="1" spc="-3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</a:t>
            </a:r>
            <a:r>
              <a:rPr sz="1400" b="1" spc="-6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образовательного</a:t>
            </a:r>
            <a:r>
              <a:rPr sz="1400" b="1" spc="-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</a:t>
            </a: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</a:t>
            </a:r>
            <a:r>
              <a:rPr sz="1400" b="1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</a:t>
            </a:r>
            <a:r>
              <a:rPr sz="1400" b="1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школах</a:t>
            </a:r>
            <a:r>
              <a:rPr sz="1400" b="1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спублики</a:t>
            </a:r>
            <a:r>
              <a:rPr sz="1400" b="1" spc="-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400" b="1" spc="-3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учётом</a:t>
            </a:r>
            <a:r>
              <a:rPr sz="1400" b="1" spc="-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Рекомендаций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883437" y="4272667"/>
            <a:ext cx="738664" cy="231140"/>
          </a:xfrm>
          <a:prstGeom prst="rect">
            <a:avLst/>
          </a:prstGeom>
          <a:ln w="9525">
            <a:solidFill>
              <a:srgbClr val="C00000"/>
            </a:solidFill>
          </a:ln>
        </p:spPr>
        <p:txBody>
          <a:bodyPr vert="horz" wrap="square" lIns="0" tIns="23812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0"/>
              </a:spcBef>
            </a:pPr>
            <a:r>
              <a:rPr b="1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ЗАДАЧА</a:t>
            </a:r>
            <a:endParaRPr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57759" y="930973"/>
            <a:ext cx="1374934" cy="17081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 panose="020F0502020204030204"/>
                <a:cs typeface="Calibri" panose="020F0502020204030204"/>
                <a:hlinkClick r:id="rId3"/>
              </a:rPr>
              <a:t>https://fioco.ru/ru/muko</a:t>
            </a:r>
            <a:endParaRPr sz="105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24938" y="3446849"/>
            <a:ext cx="1841659" cy="59880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</a:ln>
        </p:spPr>
        <p:txBody>
          <a:bodyPr vert="horz" wrap="square" lIns="0" tIns="22383" rIns="0" bIns="0" rtlCol="0">
            <a:spAutoFit/>
          </a:bodyPr>
          <a:lstStyle/>
          <a:p>
            <a:pPr marL="92075" marR="168910">
              <a:lnSpc>
                <a:spcPct val="100000"/>
              </a:lnSpc>
              <a:spcBef>
                <a:spcPts val="235"/>
              </a:spcBef>
            </a:pPr>
            <a:r>
              <a:rPr dirty="0">
                <a:latin typeface="Calibri" panose="020F0502020204030204"/>
                <a:cs typeface="Calibri" panose="020F0502020204030204"/>
              </a:rPr>
              <a:t>!</a:t>
            </a:r>
            <a:r>
              <a:rPr spc="-40" dirty="0">
                <a:latin typeface="Calibri" panose="020F0502020204030204"/>
                <a:cs typeface="Calibri" panose="020F0502020204030204"/>
              </a:rPr>
              <a:t> </a:t>
            </a:r>
            <a:r>
              <a:rPr b="1" dirty="0">
                <a:latin typeface="Calibri" panose="020F0502020204030204"/>
                <a:cs typeface="Calibri" panose="020F0502020204030204"/>
              </a:rPr>
              <a:t>Проблема</a:t>
            </a:r>
            <a:r>
              <a:rPr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(по</a:t>
            </a:r>
            <a:r>
              <a:rPr sz="12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итогам </a:t>
            </a:r>
            <a:r>
              <a:rPr sz="1200" dirty="0">
                <a:latin typeface="Calibri" panose="020F0502020204030204"/>
                <a:cs typeface="Calibri" panose="020F0502020204030204"/>
              </a:rPr>
              <a:t>анализа</a:t>
            </a:r>
            <a:r>
              <a:rPr sz="12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20" dirty="0">
                <a:latin typeface="Calibri" panose="020F0502020204030204"/>
                <a:cs typeface="Calibri" panose="020F0502020204030204"/>
              </a:rPr>
              <a:t>результатов</a:t>
            </a:r>
            <a:r>
              <a:rPr sz="12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40" dirty="0">
                <a:latin typeface="Calibri" panose="020F0502020204030204"/>
                <a:cs typeface="Calibri" panose="020F0502020204030204"/>
              </a:rPr>
              <a:t>ВПР, </a:t>
            </a:r>
            <a:r>
              <a:rPr sz="1200" dirty="0">
                <a:latin typeface="Calibri" panose="020F0502020204030204"/>
                <a:cs typeface="Calibri" panose="020F0502020204030204"/>
              </a:rPr>
              <a:t>ГИА,</a:t>
            </a:r>
            <a:r>
              <a:rPr sz="12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ВШК…)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77849" y="3865159"/>
            <a:ext cx="3228499" cy="854075"/>
          </a:xfrm>
          <a:prstGeom prst="rect">
            <a:avLst/>
          </a:prstGeom>
          <a:ln w="9525">
            <a:noFill/>
          </a:ln>
        </p:spPr>
        <p:txBody>
          <a:bodyPr vert="horz" wrap="square" lIns="0" tIns="23812" rIns="0" bIns="0" rtlCol="0">
            <a:spAutoFit/>
          </a:bodyPr>
          <a:lstStyle/>
          <a:p>
            <a:pPr marL="91440" marR="273685">
              <a:lnSpc>
                <a:spcPct val="100000"/>
              </a:lnSpc>
              <a:spcBef>
                <a:spcPts val="250"/>
              </a:spcBef>
            </a:pPr>
            <a:r>
              <a:rPr b="1" spc="-10" dirty="0">
                <a:latin typeface="Calibri" panose="020F0502020204030204"/>
                <a:cs typeface="Calibri" panose="020F0502020204030204"/>
              </a:rPr>
              <a:t>Управленческое</a:t>
            </a:r>
            <a:r>
              <a:rPr b="1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b="1" dirty="0">
                <a:latin typeface="Calibri" panose="020F0502020204030204"/>
                <a:cs typeface="Calibri" panose="020F0502020204030204"/>
              </a:rPr>
              <a:t>решение</a:t>
            </a:r>
            <a:r>
              <a:rPr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директора</a:t>
            </a:r>
            <a:r>
              <a:rPr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pc="-25" dirty="0">
                <a:latin typeface="Calibri" panose="020F0502020204030204"/>
                <a:cs typeface="Calibri" panose="020F0502020204030204"/>
              </a:rPr>
              <a:t>по </a:t>
            </a:r>
            <a:r>
              <a:rPr spc="-10" dirty="0">
                <a:latin typeface="Calibri" panose="020F0502020204030204"/>
                <a:cs typeface="Calibri" panose="020F0502020204030204"/>
              </a:rPr>
              <a:t>увеличению</a:t>
            </a:r>
            <a:r>
              <a:rPr spc="-40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часов</a:t>
            </a:r>
            <a:r>
              <a:rPr spc="-2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по</a:t>
            </a:r>
            <a:r>
              <a:rPr spc="-3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предмету</a:t>
            </a:r>
            <a:r>
              <a:rPr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pc="-10" dirty="0">
                <a:latin typeface="Calibri" panose="020F0502020204030204"/>
                <a:cs typeface="Calibri" panose="020F0502020204030204"/>
              </a:rPr>
              <a:t>сверх</a:t>
            </a:r>
            <a:r>
              <a:rPr lang="ru-RU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ФРП</a:t>
            </a:r>
            <a:r>
              <a:rPr spc="-6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(конструирование</a:t>
            </a:r>
            <a:r>
              <a:rPr spc="-2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УП,</a:t>
            </a:r>
            <a:r>
              <a:rPr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pc="-10" dirty="0">
                <a:latin typeface="Calibri" panose="020F0502020204030204"/>
                <a:cs typeface="Calibri" panose="020F0502020204030204"/>
              </a:rPr>
              <a:t>тарификация)</a:t>
            </a:r>
            <a:endParaRPr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4365" y="2558415"/>
            <a:ext cx="1867535" cy="853440"/>
          </a:xfrm>
          <a:prstGeom prst="rect">
            <a:avLst/>
          </a:prstGeom>
          <a:ln w="9525">
            <a:noFill/>
          </a:ln>
        </p:spPr>
        <p:txBody>
          <a:bodyPr vert="horz" wrap="square" lIns="0" tIns="23336" rIns="0" bIns="0" rtlCol="0">
            <a:spAutoFit/>
          </a:bodyPr>
          <a:lstStyle/>
          <a:p>
            <a:pPr marL="91440" marR="128905">
              <a:lnSpc>
                <a:spcPct val="100000"/>
              </a:lnSpc>
              <a:spcBef>
                <a:spcPts val="245"/>
              </a:spcBef>
            </a:pPr>
            <a:r>
              <a:rPr b="1" dirty="0">
                <a:latin typeface="Calibri" panose="020F0502020204030204"/>
                <a:cs typeface="Calibri" panose="020F0502020204030204"/>
              </a:rPr>
              <a:t>Конструирование</a:t>
            </a:r>
            <a:r>
              <a:rPr b="1" spc="-100" dirty="0">
                <a:latin typeface="Calibri" panose="020F0502020204030204"/>
                <a:cs typeface="Calibri" panose="020F0502020204030204"/>
              </a:rPr>
              <a:t> </a:t>
            </a:r>
            <a:r>
              <a:rPr spc="-10" dirty="0">
                <a:latin typeface="Calibri" panose="020F0502020204030204"/>
                <a:cs typeface="Calibri" panose="020F0502020204030204"/>
              </a:rPr>
              <a:t>рабочей </a:t>
            </a:r>
            <a:r>
              <a:rPr dirty="0">
                <a:latin typeface="Calibri" panose="020F0502020204030204"/>
                <a:cs typeface="Calibri" panose="020F0502020204030204"/>
              </a:rPr>
              <a:t>программы</a:t>
            </a:r>
            <a:r>
              <a:rPr spc="-70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учителя</a:t>
            </a:r>
            <a:r>
              <a:rPr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pc="-25" dirty="0">
                <a:latin typeface="Calibri" panose="020F0502020204030204"/>
                <a:cs typeface="Calibri" panose="020F0502020204030204"/>
              </a:rPr>
              <a:t>по</a:t>
            </a:r>
            <a:endParaRPr>
              <a:latin typeface="Calibri" panose="020F0502020204030204"/>
              <a:cs typeface="Calibri" panose="020F0502020204030204"/>
            </a:endParaRPr>
          </a:p>
          <a:p>
            <a:pPr marL="91440">
              <a:lnSpc>
                <a:spcPct val="100000"/>
              </a:lnSpc>
            </a:pPr>
            <a:r>
              <a:rPr spc="-10" dirty="0">
                <a:latin typeface="Calibri" panose="020F0502020204030204"/>
                <a:cs typeface="Calibri" panose="020F0502020204030204"/>
              </a:rPr>
              <a:t>предмету</a:t>
            </a:r>
            <a:endParaRPr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456045" y="1897380"/>
            <a:ext cx="1483360" cy="230505"/>
          </a:xfrm>
          <a:prstGeom prst="rect">
            <a:avLst/>
          </a:prstGeom>
          <a:ln w="9525">
            <a:noFill/>
          </a:ln>
        </p:spPr>
        <p:txBody>
          <a:bodyPr vert="horz" wrap="square" lIns="0" tIns="23336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5"/>
              </a:spcBef>
            </a:pPr>
            <a:r>
              <a:rPr dirty="0">
                <a:latin typeface="Calibri" panose="020F0502020204030204"/>
                <a:cs typeface="Calibri" panose="020F0502020204030204"/>
              </a:rPr>
              <a:t>Индекс</a:t>
            </a:r>
            <a:r>
              <a:rPr spc="-9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качества</a:t>
            </a:r>
            <a:endParaRPr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180361" y="2049589"/>
            <a:ext cx="1173004" cy="57150"/>
          </a:xfrm>
          <a:custGeom>
            <a:avLst/>
            <a:gdLst/>
            <a:ahLst/>
            <a:cxnLst/>
            <a:rect l="l" t="t" r="r" b="b"/>
            <a:pathLst>
              <a:path w="1564004" h="76200">
                <a:moveTo>
                  <a:pt x="1487551" y="0"/>
                </a:moveTo>
                <a:lnTo>
                  <a:pt x="1487551" y="76200"/>
                </a:lnTo>
                <a:lnTo>
                  <a:pt x="1544701" y="47625"/>
                </a:lnTo>
                <a:lnTo>
                  <a:pt x="1500251" y="47625"/>
                </a:lnTo>
                <a:lnTo>
                  <a:pt x="1500251" y="28575"/>
                </a:lnTo>
                <a:lnTo>
                  <a:pt x="1544701" y="28575"/>
                </a:lnTo>
                <a:lnTo>
                  <a:pt x="1487551" y="0"/>
                </a:lnTo>
                <a:close/>
              </a:path>
              <a:path w="1564004" h="76200">
                <a:moveTo>
                  <a:pt x="1487551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1487551" y="47625"/>
                </a:lnTo>
                <a:lnTo>
                  <a:pt x="1487551" y="28575"/>
                </a:lnTo>
                <a:close/>
              </a:path>
              <a:path w="1564004" h="76200">
                <a:moveTo>
                  <a:pt x="1544701" y="28575"/>
                </a:moveTo>
                <a:lnTo>
                  <a:pt x="1500251" y="28575"/>
                </a:lnTo>
                <a:lnTo>
                  <a:pt x="1500251" y="47625"/>
                </a:lnTo>
                <a:lnTo>
                  <a:pt x="1544701" y="47625"/>
                </a:lnTo>
                <a:lnTo>
                  <a:pt x="1563751" y="38100"/>
                </a:lnTo>
                <a:lnTo>
                  <a:pt x="1544701" y="285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015">
              <a:ln>
                <a:solidFill>
                  <a:schemeClr val="bg2">
                    <a:lumMod val="50000"/>
                  </a:schemeClr>
                </a:solidFill>
              </a:ln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66063" y="1410100"/>
            <a:ext cx="1042988" cy="347980"/>
          </a:xfrm>
          <a:prstGeom prst="rect">
            <a:avLst/>
          </a:prstGeom>
          <a:ln w="9525">
            <a:solidFill>
              <a:srgbClr val="FF0000"/>
            </a:solidFill>
          </a:ln>
        </p:spPr>
        <p:txBody>
          <a:bodyPr vert="horz" wrap="square" lIns="0" tIns="25717" rIns="0" bIns="0" rtlCol="0">
            <a:spAutoFit/>
          </a:bodyPr>
          <a:lstStyle/>
          <a:p>
            <a:pPr marL="316865">
              <a:lnSpc>
                <a:spcPct val="100000"/>
              </a:lnSpc>
              <a:spcBef>
                <a:spcPts val="270"/>
              </a:spcBef>
            </a:pPr>
            <a:r>
              <a:rPr sz="105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Изучить</a:t>
            </a:r>
            <a:r>
              <a:rPr sz="1050" b="1" spc="-4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050" b="1" spc="-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и</a:t>
            </a:r>
            <a:endParaRPr sz="1050">
              <a:latin typeface="Calibri" panose="020F0502020204030204"/>
              <a:cs typeface="Calibri" panose="020F0502020204030204"/>
            </a:endParaRPr>
          </a:p>
          <a:p>
            <a:pPr marL="240665">
              <a:lnSpc>
                <a:spcPct val="100000"/>
              </a:lnSpc>
            </a:pPr>
            <a:r>
              <a:rPr sz="1050" b="1" spc="-1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применять!</a:t>
            </a:r>
            <a:endParaRPr sz="105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4710430" y="1279525"/>
            <a:ext cx="228600" cy="33147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12595" algn="l"/>
              </a:tabLst>
            </a:pPr>
            <a:r>
              <a:rPr lang="ru-RU" sz="2100" b="1" spc="-50" dirty="0">
                <a:solidFill>
                  <a:srgbClr val="003399"/>
                </a:solidFill>
                <a:latin typeface="Calibri" panose="020F0502020204030204"/>
                <a:cs typeface="Calibri" panose="020F0502020204030204"/>
              </a:rPr>
              <a:t>1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34365" y="99221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360545" y="3037205"/>
            <a:ext cx="913130" cy="47053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3208020" y="2881630"/>
            <a:ext cx="292100" cy="98361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2213610" y="2247265"/>
            <a:ext cx="846455" cy="51562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8" name="Изображение 37"/>
          <p:cNvPicPr/>
          <p:nvPr/>
        </p:nvPicPr>
        <p:blipFill>
          <a:blip r:embed="rId4"/>
          <a:stretch>
            <a:fillRect/>
          </a:stretch>
        </p:blipFill>
        <p:spPr>
          <a:xfrm>
            <a:off x="6976745" y="92710"/>
            <a:ext cx="2167255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5235" y="1725295"/>
            <a:ext cx="2204085" cy="282575"/>
          </a:xfrm>
          <a:prstGeom prst="rect">
            <a:avLst/>
          </a:prstGeom>
        </p:spPr>
        <p:txBody>
          <a:bodyPr vert="horz" wrap="square" lIns="0" tIns="610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57395" algn="l"/>
              </a:tabLst>
            </a:pPr>
            <a:r>
              <a:rPr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4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endParaRPr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>
            <p:custDataLst>
              <p:tags r:id="rId1"/>
            </p:custDataLst>
          </p:nvPr>
        </p:nvSpPr>
        <p:spPr>
          <a:xfrm>
            <a:off x="5875020" y="1725295"/>
            <a:ext cx="1861820" cy="282575"/>
          </a:xfrm>
          <a:prstGeom prst="rect">
            <a:avLst/>
          </a:prstGeom>
        </p:spPr>
        <p:txBody>
          <a:bodyPr vert="horz" wrap="square" lIns="0" tIns="610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показател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80465" y="2007870"/>
            <a:ext cx="2268855" cy="585470"/>
          </a:xfrm>
          <a:prstGeom prst="rect">
            <a:avLst/>
          </a:prstGeom>
        </p:spPr>
        <p:txBody>
          <a:bodyPr vert="horz" wrap="square" lIns="0" tIns="32373" rIns="0" bIns="0" rtlCol="0">
            <a:spAutoFit/>
          </a:bodyPr>
          <a:lstStyle/>
          <a:p>
            <a:pPr marL="690880" marR="5080" indent="-678180" algn="ctr" fontAlgn="auto">
              <a:lnSpc>
                <a:spcPct val="100000"/>
              </a:lnSpc>
              <a:spcBef>
                <a:spcPts val="0"/>
              </a:spcBef>
            </a:pPr>
            <a:r>
              <a:rPr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</a:t>
            </a:r>
            <a:r>
              <a:rPr lang="ru-RU"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sz="1800" b="1" spc="-10" dirty="0">
              <a:solidFill>
                <a:srgbClr val="1374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0880" marR="5080" indent="-678180" algn="ctr" fontAlgn="auto">
              <a:lnSpc>
                <a:spcPct val="100000"/>
              </a:lnSpc>
              <a:spcBef>
                <a:spcPts val="0"/>
              </a:spcBef>
            </a:pPr>
            <a:r>
              <a:rPr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607316" y="2654210"/>
            <a:ext cx="1565841" cy="725962"/>
            <a:chOff x="3341878" y="5518149"/>
            <a:chExt cx="3255645" cy="1509395"/>
          </a:xfrm>
          <a:solidFill>
            <a:schemeClr val="bg1">
              <a:lumMod val="85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3348228" y="5524499"/>
              <a:ext cx="381000" cy="899794"/>
            </a:xfrm>
            <a:custGeom>
              <a:avLst/>
              <a:gdLst/>
              <a:ahLst/>
              <a:cxnLst/>
              <a:rect l="l" t="t" r="r" b="b"/>
              <a:pathLst>
                <a:path w="381000" h="899795">
                  <a:moveTo>
                    <a:pt x="0" y="0"/>
                  </a:moveTo>
                  <a:lnTo>
                    <a:pt x="0" y="899795"/>
                  </a:lnTo>
                  <a:lnTo>
                    <a:pt x="381000" y="899795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9" name="object 9"/>
            <p:cNvSpPr/>
            <p:nvPr/>
          </p:nvSpPr>
          <p:spPr>
            <a:xfrm>
              <a:off x="3729228" y="5824727"/>
              <a:ext cx="2865120" cy="1199515"/>
            </a:xfrm>
            <a:custGeom>
              <a:avLst/>
              <a:gdLst/>
              <a:ahLst/>
              <a:cxnLst/>
              <a:rect l="l" t="t" r="r" b="b"/>
              <a:pathLst>
                <a:path w="2865120" h="1199515">
                  <a:moveTo>
                    <a:pt x="2745232" y="0"/>
                  </a:moveTo>
                  <a:lnTo>
                    <a:pt x="119887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7" y="1199388"/>
                  </a:lnTo>
                  <a:lnTo>
                    <a:pt x="2745232" y="1199388"/>
                  </a:lnTo>
                  <a:lnTo>
                    <a:pt x="2791878" y="1189960"/>
                  </a:lnTo>
                  <a:lnTo>
                    <a:pt x="2829988" y="1164256"/>
                  </a:lnTo>
                  <a:lnTo>
                    <a:pt x="2855692" y="1126146"/>
                  </a:lnTo>
                  <a:lnTo>
                    <a:pt x="2865120" y="1079500"/>
                  </a:lnTo>
                  <a:lnTo>
                    <a:pt x="2865120" y="119887"/>
                  </a:lnTo>
                  <a:lnTo>
                    <a:pt x="2855692" y="73241"/>
                  </a:lnTo>
                  <a:lnTo>
                    <a:pt x="2829988" y="35131"/>
                  </a:lnTo>
                  <a:lnTo>
                    <a:pt x="2791878" y="9427"/>
                  </a:lnTo>
                  <a:lnTo>
                    <a:pt x="2745232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729228" y="5824727"/>
              <a:ext cx="2865120" cy="1199515"/>
            </a:xfrm>
            <a:custGeom>
              <a:avLst/>
              <a:gdLst/>
              <a:ahLst/>
              <a:cxnLst/>
              <a:rect l="l" t="t" r="r" b="b"/>
              <a:pathLst>
                <a:path w="2865120" h="1199515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lnTo>
                    <a:pt x="2745232" y="0"/>
                  </a:lnTo>
                  <a:lnTo>
                    <a:pt x="2791878" y="9427"/>
                  </a:lnTo>
                  <a:lnTo>
                    <a:pt x="2829988" y="35131"/>
                  </a:lnTo>
                  <a:lnTo>
                    <a:pt x="2855692" y="73241"/>
                  </a:lnTo>
                  <a:lnTo>
                    <a:pt x="2865120" y="119887"/>
                  </a:lnTo>
                  <a:lnTo>
                    <a:pt x="2865120" y="1079500"/>
                  </a:lnTo>
                  <a:lnTo>
                    <a:pt x="2855692" y="1126146"/>
                  </a:lnTo>
                  <a:lnTo>
                    <a:pt x="2829988" y="1164256"/>
                  </a:lnTo>
                  <a:lnTo>
                    <a:pt x="2791878" y="1189960"/>
                  </a:lnTo>
                  <a:lnTo>
                    <a:pt x="2745232" y="1199388"/>
                  </a:lnTo>
                  <a:lnTo>
                    <a:pt x="119887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858608" y="2836518"/>
            <a:ext cx="1247909" cy="354965"/>
          </a:xfrm>
          <a:prstGeom prst="rect">
            <a:avLst/>
          </a:prstGeom>
        </p:spPr>
        <p:txBody>
          <a:bodyPr vert="horz" wrap="square" lIns="0" tIns="74825" rIns="0" bIns="0" rtlCol="0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060" b="1" spc="-25" dirty="0">
                <a:latin typeface="Calibri" panose="020F0502020204030204"/>
                <a:cs typeface="Calibri" panose="020F0502020204030204"/>
              </a:rPr>
              <a:t>Результаты</a:t>
            </a:r>
            <a:r>
              <a:rPr sz="106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60" b="1" spc="-10" dirty="0">
                <a:latin typeface="Calibri" panose="020F0502020204030204"/>
                <a:cs typeface="Calibri" panose="020F0502020204030204"/>
              </a:rPr>
              <a:t>обучения</a:t>
            </a:r>
            <a:endParaRPr sz="1060">
              <a:latin typeface="Calibri" panose="020F0502020204030204"/>
              <a:cs typeface="Calibri" panose="020F0502020204030204"/>
            </a:endParaRPr>
          </a:p>
          <a:p>
            <a:pPr marL="1905"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770" dirty="0">
                <a:latin typeface="Calibri" panose="020F0502020204030204"/>
                <a:cs typeface="Calibri" panose="020F0502020204030204"/>
              </a:rPr>
              <a:t>17</a:t>
            </a:r>
            <a:r>
              <a:rPr sz="77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770" spc="-10" dirty="0">
                <a:latin typeface="Calibri" panose="020F0502020204030204"/>
                <a:cs typeface="Calibri" panose="020F0502020204030204"/>
              </a:rPr>
              <a:t>показателей</a:t>
            </a:r>
            <a:endParaRPr sz="77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607316" y="2654210"/>
            <a:ext cx="1573171" cy="1447342"/>
            <a:chOff x="3341878" y="5518149"/>
            <a:chExt cx="3270885" cy="3009265"/>
          </a:xfrm>
          <a:solidFill>
            <a:schemeClr val="bg1">
              <a:lumMod val="85000"/>
            </a:schemeClr>
          </a:solidFill>
        </p:grpSpPr>
        <p:sp>
          <p:nvSpPr>
            <p:cNvPr id="13" name="object 13"/>
            <p:cNvSpPr/>
            <p:nvPr/>
          </p:nvSpPr>
          <p:spPr>
            <a:xfrm>
              <a:off x="3348228" y="5524499"/>
              <a:ext cx="381000" cy="2399665"/>
            </a:xfrm>
            <a:custGeom>
              <a:avLst/>
              <a:gdLst/>
              <a:ahLst/>
              <a:cxnLst/>
              <a:rect l="l" t="t" r="r" b="b"/>
              <a:pathLst>
                <a:path w="381000" h="2399665">
                  <a:moveTo>
                    <a:pt x="0" y="0"/>
                  </a:moveTo>
                  <a:lnTo>
                    <a:pt x="0" y="2399284"/>
                  </a:lnTo>
                  <a:lnTo>
                    <a:pt x="381000" y="2399284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729228" y="7324343"/>
              <a:ext cx="2880360" cy="1199515"/>
            </a:xfrm>
            <a:custGeom>
              <a:avLst/>
              <a:gdLst/>
              <a:ahLst/>
              <a:cxnLst/>
              <a:rect l="l" t="t" r="r" b="b"/>
              <a:pathLst>
                <a:path w="2880359" h="1199515">
                  <a:moveTo>
                    <a:pt x="2760472" y="0"/>
                  </a:moveTo>
                  <a:lnTo>
                    <a:pt x="119887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8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7" y="1199388"/>
                  </a:lnTo>
                  <a:lnTo>
                    <a:pt x="2760472" y="1199388"/>
                  </a:lnTo>
                  <a:lnTo>
                    <a:pt x="2807118" y="1189960"/>
                  </a:lnTo>
                  <a:lnTo>
                    <a:pt x="2845228" y="1164256"/>
                  </a:lnTo>
                  <a:lnTo>
                    <a:pt x="2870932" y="1126146"/>
                  </a:lnTo>
                  <a:lnTo>
                    <a:pt x="2880360" y="1079500"/>
                  </a:lnTo>
                  <a:lnTo>
                    <a:pt x="2880360" y="119888"/>
                  </a:lnTo>
                  <a:lnTo>
                    <a:pt x="2870932" y="73241"/>
                  </a:lnTo>
                  <a:lnTo>
                    <a:pt x="2845228" y="35131"/>
                  </a:lnTo>
                  <a:lnTo>
                    <a:pt x="2807118" y="9427"/>
                  </a:lnTo>
                  <a:lnTo>
                    <a:pt x="2760472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729228" y="7324343"/>
              <a:ext cx="2880360" cy="1199515"/>
            </a:xfrm>
            <a:custGeom>
              <a:avLst/>
              <a:gdLst/>
              <a:ahLst/>
              <a:cxnLst/>
              <a:rect l="l" t="t" r="r" b="b"/>
              <a:pathLst>
                <a:path w="2880359" h="1199515">
                  <a:moveTo>
                    <a:pt x="0" y="119888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lnTo>
                    <a:pt x="2760472" y="0"/>
                  </a:lnTo>
                  <a:lnTo>
                    <a:pt x="2807118" y="9427"/>
                  </a:lnTo>
                  <a:lnTo>
                    <a:pt x="2845228" y="35131"/>
                  </a:lnTo>
                  <a:lnTo>
                    <a:pt x="2870932" y="73241"/>
                  </a:lnTo>
                  <a:lnTo>
                    <a:pt x="2880360" y="119888"/>
                  </a:lnTo>
                  <a:lnTo>
                    <a:pt x="2880360" y="1079500"/>
                  </a:lnTo>
                  <a:lnTo>
                    <a:pt x="2870932" y="1126146"/>
                  </a:lnTo>
                  <a:lnTo>
                    <a:pt x="2845228" y="1164256"/>
                  </a:lnTo>
                  <a:lnTo>
                    <a:pt x="2807118" y="1189960"/>
                  </a:lnTo>
                  <a:lnTo>
                    <a:pt x="2760472" y="1199388"/>
                  </a:lnTo>
                  <a:lnTo>
                    <a:pt x="119887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8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931035" y="3548380"/>
            <a:ext cx="1146175" cy="464820"/>
          </a:xfrm>
          <a:prstGeom prst="rect">
            <a:avLst/>
          </a:prstGeom>
        </p:spPr>
        <p:txBody>
          <a:bodyPr vert="horz" wrap="square" lIns="0" tIns="21989" rIns="0" bIns="0" rtlCol="0">
            <a:spAutoFit/>
          </a:bodyPr>
          <a:lstStyle/>
          <a:p>
            <a:pPr marL="12700" marR="5080" indent="24130" algn="ctr" fontAlgn="auto">
              <a:lnSpc>
                <a:spcPct val="100000"/>
              </a:lnSpc>
              <a:spcBef>
                <a:spcPts val="0"/>
              </a:spcBef>
            </a:pPr>
            <a:r>
              <a:rPr sz="1060" b="1" spc="-10" dirty="0">
                <a:latin typeface="Calibri" panose="020F0502020204030204"/>
                <a:cs typeface="Calibri" panose="020F0502020204030204"/>
              </a:rPr>
              <a:t>Результаты воспитания</a:t>
            </a:r>
            <a:endParaRPr sz="1060">
              <a:latin typeface="Calibri" panose="020F0502020204030204"/>
              <a:cs typeface="Calibri" panose="020F0502020204030204"/>
            </a:endParaRPr>
          </a:p>
          <a:p>
            <a:pPr marL="102235" algn="ctr" fontAlgn="auto">
              <a:lnSpc>
                <a:spcPct val="100000"/>
              </a:lnSpc>
              <a:spcBef>
                <a:spcPts val="0"/>
              </a:spcBef>
            </a:pPr>
            <a:r>
              <a:rPr sz="770" dirty="0">
                <a:latin typeface="Calibri" panose="020F0502020204030204"/>
                <a:cs typeface="Calibri" panose="020F0502020204030204"/>
              </a:rPr>
              <a:t>5</a:t>
            </a:r>
            <a:r>
              <a:rPr sz="770" spc="-10" dirty="0">
                <a:latin typeface="Calibri" panose="020F0502020204030204"/>
                <a:cs typeface="Calibri" panose="020F0502020204030204"/>
              </a:rPr>
              <a:t> показателей</a:t>
            </a:r>
            <a:endParaRPr sz="77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607316" y="2654210"/>
            <a:ext cx="1609210" cy="2168417"/>
            <a:chOff x="3341878" y="5518149"/>
            <a:chExt cx="3345815" cy="4508500"/>
          </a:xfrm>
          <a:solidFill>
            <a:schemeClr val="bg1">
              <a:lumMod val="85000"/>
            </a:schemeClr>
          </a:solidFill>
        </p:grpSpPr>
        <p:sp>
          <p:nvSpPr>
            <p:cNvPr id="18" name="object 18"/>
            <p:cNvSpPr/>
            <p:nvPr/>
          </p:nvSpPr>
          <p:spPr>
            <a:xfrm>
              <a:off x="3348228" y="5524499"/>
              <a:ext cx="381000" cy="3898900"/>
            </a:xfrm>
            <a:custGeom>
              <a:avLst/>
              <a:gdLst/>
              <a:ahLst/>
              <a:cxnLst/>
              <a:rect l="l" t="t" r="r" b="b"/>
              <a:pathLst>
                <a:path w="381000" h="3898900">
                  <a:moveTo>
                    <a:pt x="0" y="0"/>
                  </a:moveTo>
                  <a:lnTo>
                    <a:pt x="0" y="3898836"/>
                  </a:lnTo>
                  <a:lnTo>
                    <a:pt x="381000" y="3898836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729228" y="8823959"/>
              <a:ext cx="2955290" cy="1199515"/>
            </a:xfrm>
            <a:custGeom>
              <a:avLst/>
              <a:gdLst/>
              <a:ahLst/>
              <a:cxnLst/>
              <a:rect l="l" t="t" r="r" b="b"/>
              <a:pathLst>
                <a:path w="2955290" h="1199515">
                  <a:moveTo>
                    <a:pt x="2835148" y="0"/>
                  </a:moveTo>
                  <a:lnTo>
                    <a:pt x="119887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449"/>
                  </a:lnTo>
                  <a:lnTo>
                    <a:pt x="9427" y="1126135"/>
                  </a:lnTo>
                  <a:lnTo>
                    <a:pt x="35131" y="1164259"/>
                  </a:lnTo>
                  <a:lnTo>
                    <a:pt x="73241" y="1189963"/>
                  </a:lnTo>
                  <a:lnTo>
                    <a:pt x="119887" y="1199388"/>
                  </a:lnTo>
                  <a:lnTo>
                    <a:pt x="2835148" y="1199388"/>
                  </a:lnTo>
                  <a:lnTo>
                    <a:pt x="2881794" y="1189963"/>
                  </a:lnTo>
                  <a:lnTo>
                    <a:pt x="2919904" y="1164259"/>
                  </a:lnTo>
                  <a:lnTo>
                    <a:pt x="2945608" y="1126135"/>
                  </a:lnTo>
                  <a:lnTo>
                    <a:pt x="2955036" y="1079449"/>
                  </a:lnTo>
                  <a:lnTo>
                    <a:pt x="2955036" y="119887"/>
                  </a:lnTo>
                  <a:lnTo>
                    <a:pt x="2945608" y="73241"/>
                  </a:lnTo>
                  <a:lnTo>
                    <a:pt x="2919904" y="35131"/>
                  </a:lnTo>
                  <a:lnTo>
                    <a:pt x="2881794" y="9427"/>
                  </a:lnTo>
                  <a:lnTo>
                    <a:pt x="2835148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729228" y="8823959"/>
              <a:ext cx="2955290" cy="1199515"/>
            </a:xfrm>
            <a:custGeom>
              <a:avLst/>
              <a:gdLst/>
              <a:ahLst/>
              <a:cxnLst/>
              <a:rect l="l" t="t" r="r" b="b"/>
              <a:pathLst>
                <a:path w="2955290" h="1199515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lnTo>
                    <a:pt x="2835148" y="0"/>
                  </a:lnTo>
                  <a:lnTo>
                    <a:pt x="2881794" y="9427"/>
                  </a:lnTo>
                  <a:lnTo>
                    <a:pt x="2919904" y="35131"/>
                  </a:lnTo>
                  <a:lnTo>
                    <a:pt x="2945608" y="73241"/>
                  </a:lnTo>
                  <a:lnTo>
                    <a:pt x="2955036" y="119887"/>
                  </a:lnTo>
                  <a:lnTo>
                    <a:pt x="2955036" y="1079449"/>
                  </a:lnTo>
                  <a:lnTo>
                    <a:pt x="2945608" y="1126135"/>
                  </a:lnTo>
                  <a:lnTo>
                    <a:pt x="2919904" y="1164259"/>
                  </a:lnTo>
                  <a:lnTo>
                    <a:pt x="2881794" y="1189963"/>
                  </a:lnTo>
                  <a:lnTo>
                    <a:pt x="2835148" y="1199388"/>
                  </a:lnTo>
                  <a:lnTo>
                    <a:pt x="119887" y="1199388"/>
                  </a:lnTo>
                  <a:lnTo>
                    <a:pt x="73241" y="1189963"/>
                  </a:lnTo>
                  <a:lnTo>
                    <a:pt x="35131" y="1164259"/>
                  </a:lnTo>
                  <a:lnTo>
                    <a:pt x="9427" y="1126135"/>
                  </a:lnTo>
                  <a:lnTo>
                    <a:pt x="0" y="1079449"/>
                  </a:lnTo>
                  <a:lnTo>
                    <a:pt x="0" y="119887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931174" y="4274293"/>
            <a:ext cx="1146512" cy="464820"/>
          </a:xfrm>
          <a:prstGeom prst="rect">
            <a:avLst/>
          </a:prstGeom>
        </p:spPr>
        <p:txBody>
          <a:bodyPr vert="horz" wrap="square" lIns="0" tIns="21989" rIns="0" bIns="0" rtlCol="0">
            <a:spAutoFit/>
          </a:bodyPr>
          <a:lstStyle/>
          <a:p>
            <a:pPr marL="12700" marR="5080"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060" b="1" spc="-10" dirty="0">
                <a:latin typeface="Calibri" panose="020F0502020204030204"/>
                <a:cs typeface="Calibri" panose="020F0502020204030204"/>
              </a:rPr>
              <a:t>Профессиональное самоопределение</a:t>
            </a:r>
            <a:endParaRPr sz="1060">
              <a:latin typeface="Calibri" panose="020F0502020204030204"/>
              <a:cs typeface="Calibri" panose="020F0502020204030204"/>
            </a:endParaRPr>
          </a:p>
          <a:p>
            <a:pPr marL="635"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770" dirty="0">
                <a:latin typeface="Calibri" panose="020F0502020204030204"/>
                <a:cs typeface="Calibri" panose="020F0502020204030204"/>
              </a:rPr>
              <a:t>8</a:t>
            </a:r>
            <a:r>
              <a:rPr sz="770" spc="-10" dirty="0">
                <a:latin typeface="Calibri" panose="020F0502020204030204"/>
                <a:cs typeface="Calibri" panose="020F0502020204030204"/>
              </a:rPr>
              <a:t> показателей</a:t>
            </a:r>
            <a:endParaRPr sz="77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object 23"/>
          <p:cNvSpPr txBox="1"/>
          <p:nvPr>
            <p:custDataLst>
              <p:tags r:id="rId2"/>
            </p:custDataLst>
          </p:nvPr>
        </p:nvSpPr>
        <p:spPr>
          <a:xfrm>
            <a:off x="3869690" y="2007870"/>
            <a:ext cx="1454785" cy="585470"/>
          </a:xfrm>
          <a:prstGeom prst="rect">
            <a:avLst/>
          </a:prstGeom>
        </p:spPr>
        <p:txBody>
          <a:bodyPr vert="horz" wrap="square" lIns="0" tIns="32373" rIns="0" bIns="0" rtlCol="0">
            <a:spAutoFit/>
          </a:bodyPr>
          <a:lstStyle/>
          <a:p>
            <a:pPr marL="12700" marR="5080" indent="38100" algn="ctr" fontAlgn="auto">
              <a:lnSpc>
                <a:spcPct val="100000"/>
              </a:lnSpc>
              <a:spcBef>
                <a:spcPts val="0"/>
              </a:spcBef>
            </a:pPr>
            <a:r>
              <a:rPr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потенциал</a:t>
            </a:r>
          </a:p>
        </p:txBody>
      </p:sp>
      <p:grpSp>
        <p:nvGrpSpPr>
          <p:cNvPr id="24" name="object 24"/>
          <p:cNvGrpSpPr/>
          <p:nvPr>
            <p:custDataLst>
              <p:tags r:id="rId3"/>
            </p:custDataLst>
          </p:nvPr>
        </p:nvGrpSpPr>
        <p:grpSpPr>
          <a:xfrm>
            <a:off x="3739572" y="2654210"/>
            <a:ext cx="1586609" cy="725962"/>
            <a:chOff x="7775193" y="5518149"/>
            <a:chExt cx="3298825" cy="1509395"/>
          </a:xfrm>
          <a:solidFill>
            <a:schemeClr val="bg1">
              <a:lumMod val="85000"/>
            </a:schemeClr>
          </a:solidFill>
        </p:grpSpPr>
        <p:sp>
          <p:nvSpPr>
            <p:cNvPr id="25" name="object 25"/>
            <p:cNvSpPr/>
            <p:nvPr>
              <p:custDataLst>
                <p:tags r:id="rId28"/>
              </p:custDataLst>
            </p:nvPr>
          </p:nvSpPr>
          <p:spPr>
            <a:xfrm>
              <a:off x="7781543" y="5524499"/>
              <a:ext cx="403860" cy="899794"/>
            </a:xfrm>
            <a:custGeom>
              <a:avLst/>
              <a:gdLst/>
              <a:ahLst/>
              <a:cxnLst/>
              <a:rect l="l" t="t" r="r" b="b"/>
              <a:pathLst>
                <a:path w="403859" h="899795">
                  <a:moveTo>
                    <a:pt x="0" y="0"/>
                  </a:moveTo>
                  <a:lnTo>
                    <a:pt x="0" y="899795"/>
                  </a:lnTo>
                  <a:lnTo>
                    <a:pt x="403605" y="899795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26" name="object 26"/>
            <p:cNvSpPr/>
            <p:nvPr>
              <p:custDataLst>
                <p:tags r:id="rId29"/>
              </p:custDataLst>
            </p:nvPr>
          </p:nvSpPr>
          <p:spPr>
            <a:xfrm>
              <a:off x="8185403" y="5824727"/>
              <a:ext cx="2885440" cy="1199515"/>
            </a:xfrm>
            <a:custGeom>
              <a:avLst/>
              <a:gdLst/>
              <a:ahLst/>
              <a:cxnLst/>
              <a:rect l="l" t="t" r="r" b="b"/>
              <a:pathLst>
                <a:path w="2885440" h="1199515">
                  <a:moveTo>
                    <a:pt x="27650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765044" y="1199388"/>
                  </a:lnTo>
                  <a:lnTo>
                    <a:pt x="2811690" y="1189960"/>
                  </a:lnTo>
                  <a:lnTo>
                    <a:pt x="2849800" y="1164256"/>
                  </a:lnTo>
                  <a:lnTo>
                    <a:pt x="2875504" y="1126146"/>
                  </a:lnTo>
                  <a:lnTo>
                    <a:pt x="2884931" y="1079500"/>
                  </a:lnTo>
                  <a:lnTo>
                    <a:pt x="2884931" y="119887"/>
                  </a:lnTo>
                  <a:lnTo>
                    <a:pt x="2875504" y="73241"/>
                  </a:lnTo>
                  <a:lnTo>
                    <a:pt x="2849800" y="35131"/>
                  </a:lnTo>
                  <a:lnTo>
                    <a:pt x="2811690" y="9427"/>
                  </a:lnTo>
                  <a:lnTo>
                    <a:pt x="2765044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27" name="object 27"/>
            <p:cNvSpPr/>
            <p:nvPr>
              <p:custDataLst>
                <p:tags r:id="rId30"/>
              </p:custDataLst>
            </p:nvPr>
          </p:nvSpPr>
          <p:spPr>
            <a:xfrm>
              <a:off x="8185403" y="5824727"/>
              <a:ext cx="2885440" cy="1199515"/>
            </a:xfrm>
            <a:custGeom>
              <a:avLst/>
              <a:gdLst/>
              <a:ahLst/>
              <a:cxnLst/>
              <a:rect l="l" t="t" r="r" b="b"/>
              <a:pathLst>
                <a:path w="2885440" h="1199515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765044" y="0"/>
                  </a:lnTo>
                  <a:lnTo>
                    <a:pt x="2811690" y="9427"/>
                  </a:lnTo>
                  <a:lnTo>
                    <a:pt x="2849800" y="35131"/>
                  </a:lnTo>
                  <a:lnTo>
                    <a:pt x="2875504" y="73241"/>
                  </a:lnTo>
                  <a:lnTo>
                    <a:pt x="2884931" y="119887"/>
                  </a:lnTo>
                  <a:lnTo>
                    <a:pt x="2884931" y="1079500"/>
                  </a:lnTo>
                  <a:lnTo>
                    <a:pt x="2875504" y="1126146"/>
                  </a:lnTo>
                  <a:lnTo>
                    <a:pt x="2849800" y="1164256"/>
                  </a:lnTo>
                  <a:lnTo>
                    <a:pt x="2811690" y="1189960"/>
                  </a:lnTo>
                  <a:lnTo>
                    <a:pt x="276504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128665" y="2815467"/>
            <a:ext cx="1004191" cy="497205"/>
          </a:xfrm>
          <a:prstGeom prst="rect">
            <a:avLst/>
          </a:prstGeom>
        </p:spPr>
        <p:txBody>
          <a:bodyPr vert="horz" wrap="square" lIns="0" tIns="23211" rIns="0" bIns="0" rtlCol="0">
            <a:spAutoFit/>
          </a:bodyPr>
          <a:lstStyle/>
          <a:p>
            <a:pPr marL="12700" marR="5080"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10" dirty="0">
                <a:latin typeface="Calibri" panose="020F0502020204030204"/>
                <a:cs typeface="Calibri" panose="020F0502020204030204"/>
              </a:rPr>
              <a:t>Компетентность учителей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865" dirty="0">
                <a:latin typeface="Calibri" panose="020F0502020204030204"/>
                <a:cs typeface="Calibri" panose="020F0502020204030204"/>
              </a:rPr>
              <a:t>7</a:t>
            </a:r>
            <a:r>
              <a:rPr sz="865" spc="-10" dirty="0">
                <a:latin typeface="Calibri" panose="020F0502020204030204"/>
                <a:cs typeface="Calibri" panose="020F0502020204030204"/>
              </a:rPr>
              <a:t> показателей</a:t>
            </a:r>
            <a:endParaRPr sz="865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29" name="object 29"/>
          <p:cNvGrpSpPr/>
          <p:nvPr>
            <p:custDataLst>
              <p:tags r:id="rId4"/>
            </p:custDataLst>
          </p:nvPr>
        </p:nvGrpSpPr>
        <p:grpSpPr>
          <a:xfrm>
            <a:off x="3739572" y="2654210"/>
            <a:ext cx="1582944" cy="1447342"/>
            <a:chOff x="7775193" y="5518149"/>
            <a:chExt cx="3291204" cy="3009265"/>
          </a:xfrm>
          <a:solidFill>
            <a:schemeClr val="bg1">
              <a:lumMod val="85000"/>
            </a:schemeClr>
          </a:solidFill>
        </p:grpSpPr>
        <p:sp>
          <p:nvSpPr>
            <p:cNvPr id="30" name="object 30"/>
            <p:cNvSpPr/>
            <p:nvPr>
              <p:custDataLst>
                <p:tags r:id="rId25"/>
              </p:custDataLst>
            </p:nvPr>
          </p:nvSpPr>
          <p:spPr>
            <a:xfrm>
              <a:off x="7781543" y="5524499"/>
              <a:ext cx="403860" cy="2399665"/>
            </a:xfrm>
            <a:custGeom>
              <a:avLst/>
              <a:gdLst/>
              <a:ahLst/>
              <a:cxnLst/>
              <a:rect l="l" t="t" r="r" b="b"/>
              <a:pathLst>
                <a:path w="403859" h="2399665">
                  <a:moveTo>
                    <a:pt x="0" y="0"/>
                  </a:moveTo>
                  <a:lnTo>
                    <a:pt x="0" y="2399284"/>
                  </a:lnTo>
                  <a:lnTo>
                    <a:pt x="403605" y="2399284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31" name="object 31"/>
            <p:cNvSpPr/>
            <p:nvPr>
              <p:custDataLst>
                <p:tags r:id="rId26"/>
              </p:custDataLst>
            </p:nvPr>
          </p:nvSpPr>
          <p:spPr>
            <a:xfrm>
              <a:off x="8185403" y="7324343"/>
              <a:ext cx="2877820" cy="1199515"/>
            </a:xfrm>
            <a:custGeom>
              <a:avLst/>
              <a:gdLst/>
              <a:ahLst/>
              <a:cxnLst/>
              <a:rect l="l" t="t" r="r" b="b"/>
              <a:pathLst>
                <a:path w="2877820" h="1199515">
                  <a:moveTo>
                    <a:pt x="275742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8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757424" y="1199388"/>
                  </a:lnTo>
                  <a:lnTo>
                    <a:pt x="2804070" y="1189960"/>
                  </a:lnTo>
                  <a:lnTo>
                    <a:pt x="2842180" y="1164256"/>
                  </a:lnTo>
                  <a:lnTo>
                    <a:pt x="2867884" y="1126146"/>
                  </a:lnTo>
                  <a:lnTo>
                    <a:pt x="2877312" y="1079500"/>
                  </a:lnTo>
                  <a:lnTo>
                    <a:pt x="2877312" y="119888"/>
                  </a:lnTo>
                  <a:lnTo>
                    <a:pt x="2867884" y="73241"/>
                  </a:lnTo>
                  <a:lnTo>
                    <a:pt x="2842180" y="35131"/>
                  </a:lnTo>
                  <a:lnTo>
                    <a:pt x="2804070" y="9427"/>
                  </a:lnTo>
                  <a:lnTo>
                    <a:pt x="2757424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32" name="object 32"/>
            <p:cNvSpPr/>
            <p:nvPr>
              <p:custDataLst>
                <p:tags r:id="rId27"/>
              </p:custDataLst>
            </p:nvPr>
          </p:nvSpPr>
          <p:spPr>
            <a:xfrm>
              <a:off x="8185403" y="7324343"/>
              <a:ext cx="2877820" cy="1199515"/>
            </a:xfrm>
            <a:custGeom>
              <a:avLst/>
              <a:gdLst/>
              <a:ahLst/>
              <a:cxnLst/>
              <a:rect l="l" t="t" r="r" b="b"/>
              <a:pathLst>
                <a:path w="2877820" h="1199515">
                  <a:moveTo>
                    <a:pt x="0" y="119888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757424" y="0"/>
                  </a:lnTo>
                  <a:lnTo>
                    <a:pt x="2804070" y="9427"/>
                  </a:lnTo>
                  <a:lnTo>
                    <a:pt x="2842180" y="35131"/>
                  </a:lnTo>
                  <a:lnTo>
                    <a:pt x="2867884" y="73241"/>
                  </a:lnTo>
                  <a:lnTo>
                    <a:pt x="2877312" y="119888"/>
                  </a:lnTo>
                  <a:lnTo>
                    <a:pt x="2877312" y="1079500"/>
                  </a:lnTo>
                  <a:lnTo>
                    <a:pt x="2867884" y="1126146"/>
                  </a:lnTo>
                  <a:lnTo>
                    <a:pt x="2842180" y="1164256"/>
                  </a:lnTo>
                  <a:lnTo>
                    <a:pt x="2804070" y="1189960"/>
                  </a:lnTo>
                  <a:lnTo>
                    <a:pt x="275742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8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167514" y="3543506"/>
            <a:ext cx="922035" cy="481965"/>
          </a:xfrm>
          <a:prstGeom prst="rect">
            <a:avLst/>
          </a:prstGeom>
        </p:spPr>
        <p:txBody>
          <a:bodyPr vert="horz" wrap="square" lIns="0" tIns="23211" rIns="0" bIns="0" rtlCol="0">
            <a:spAutoFit/>
          </a:bodyPr>
          <a:lstStyle/>
          <a:p>
            <a:pPr marL="12700" marR="5080"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10" dirty="0">
                <a:latin typeface="Calibri" panose="020F0502020204030204"/>
                <a:cs typeface="Calibri" panose="020F0502020204030204"/>
              </a:rPr>
              <a:t>Квалификация учителей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770" dirty="0">
                <a:latin typeface="Calibri" panose="020F0502020204030204"/>
                <a:cs typeface="Calibri" panose="020F0502020204030204"/>
              </a:rPr>
              <a:t>2</a:t>
            </a:r>
            <a:r>
              <a:rPr sz="770" spc="-10" dirty="0">
                <a:latin typeface="Calibri" panose="020F0502020204030204"/>
                <a:cs typeface="Calibri" panose="020F0502020204030204"/>
              </a:rPr>
              <a:t> показателя</a:t>
            </a:r>
            <a:endParaRPr sz="77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4" name="object 34"/>
          <p:cNvGrpSpPr/>
          <p:nvPr>
            <p:custDataLst>
              <p:tags r:id="rId5"/>
            </p:custDataLst>
          </p:nvPr>
        </p:nvGrpSpPr>
        <p:grpSpPr>
          <a:xfrm>
            <a:off x="3739572" y="2654210"/>
            <a:ext cx="1565230" cy="2168417"/>
            <a:chOff x="7775193" y="5518149"/>
            <a:chExt cx="3254375" cy="4508500"/>
          </a:xfrm>
          <a:solidFill>
            <a:schemeClr val="bg1">
              <a:lumMod val="85000"/>
            </a:schemeClr>
          </a:solidFill>
        </p:grpSpPr>
        <p:sp>
          <p:nvSpPr>
            <p:cNvPr id="35" name="object 35"/>
            <p:cNvSpPr/>
            <p:nvPr>
              <p:custDataLst>
                <p:tags r:id="rId22"/>
              </p:custDataLst>
            </p:nvPr>
          </p:nvSpPr>
          <p:spPr>
            <a:xfrm>
              <a:off x="7781543" y="5524499"/>
              <a:ext cx="403860" cy="3898900"/>
            </a:xfrm>
            <a:custGeom>
              <a:avLst/>
              <a:gdLst/>
              <a:ahLst/>
              <a:cxnLst/>
              <a:rect l="l" t="t" r="r" b="b"/>
              <a:pathLst>
                <a:path w="403859" h="3898900">
                  <a:moveTo>
                    <a:pt x="0" y="0"/>
                  </a:moveTo>
                  <a:lnTo>
                    <a:pt x="0" y="3898836"/>
                  </a:lnTo>
                  <a:lnTo>
                    <a:pt x="403605" y="3898836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36" name="object 36"/>
            <p:cNvSpPr/>
            <p:nvPr>
              <p:custDataLst>
                <p:tags r:id="rId23"/>
              </p:custDataLst>
            </p:nvPr>
          </p:nvSpPr>
          <p:spPr>
            <a:xfrm>
              <a:off x="8185403" y="8823959"/>
              <a:ext cx="2840990" cy="1199515"/>
            </a:xfrm>
            <a:custGeom>
              <a:avLst/>
              <a:gdLst/>
              <a:ahLst/>
              <a:cxnLst/>
              <a:rect l="l" t="t" r="r" b="b"/>
              <a:pathLst>
                <a:path w="2840990" h="1199515">
                  <a:moveTo>
                    <a:pt x="2720848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449"/>
                  </a:lnTo>
                  <a:lnTo>
                    <a:pt x="9427" y="1126135"/>
                  </a:lnTo>
                  <a:lnTo>
                    <a:pt x="35131" y="1164259"/>
                  </a:lnTo>
                  <a:lnTo>
                    <a:pt x="73241" y="1189963"/>
                  </a:lnTo>
                  <a:lnTo>
                    <a:pt x="119888" y="1199388"/>
                  </a:lnTo>
                  <a:lnTo>
                    <a:pt x="2720848" y="1199388"/>
                  </a:lnTo>
                  <a:lnTo>
                    <a:pt x="2767494" y="1189963"/>
                  </a:lnTo>
                  <a:lnTo>
                    <a:pt x="2805604" y="1164259"/>
                  </a:lnTo>
                  <a:lnTo>
                    <a:pt x="2831308" y="1126135"/>
                  </a:lnTo>
                  <a:lnTo>
                    <a:pt x="2840736" y="1079449"/>
                  </a:lnTo>
                  <a:lnTo>
                    <a:pt x="2840736" y="119887"/>
                  </a:lnTo>
                  <a:lnTo>
                    <a:pt x="2831308" y="73241"/>
                  </a:lnTo>
                  <a:lnTo>
                    <a:pt x="2805604" y="35131"/>
                  </a:lnTo>
                  <a:lnTo>
                    <a:pt x="2767494" y="9427"/>
                  </a:lnTo>
                  <a:lnTo>
                    <a:pt x="2720848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37" name="object 37"/>
            <p:cNvSpPr/>
            <p:nvPr>
              <p:custDataLst>
                <p:tags r:id="rId24"/>
              </p:custDataLst>
            </p:nvPr>
          </p:nvSpPr>
          <p:spPr>
            <a:xfrm>
              <a:off x="8185403" y="8823959"/>
              <a:ext cx="2840990" cy="1199515"/>
            </a:xfrm>
            <a:custGeom>
              <a:avLst/>
              <a:gdLst/>
              <a:ahLst/>
              <a:cxnLst/>
              <a:rect l="l" t="t" r="r" b="b"/>
              <a:pathLst>
                <a:path w="2840990" h="1199515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720848" y="0"/>
                  </a:lnTo>
                  <a:lnTo>
                    <a:pt x="2767494" y="9427"/>
                  </a:lnTo>
                  <a:lnTo>
                    <a:pt x="2805604" y="35131"/>
                  </a:lnTo>
                  <a:lnTo>
                    <a:pt x="2831308" y="73241"/>
                  </a:lnTo>
                  <a:lnTo>
                    <a:pt x="2840736" y="119887"/>
                  </a:lnTo>
                  <a:lnTo>
                    <a:pt x="2840736" y="1079449"/>
                  </a:lnTo>
                  <a:lnTo>
                    <a:pt x="2831308" y="1126135"/>
                  </a:lnTo>
                  <a:lnTo>
                    <a:pt x="2805604" y="1164259"/>
                  </a:lnTo>
                  <a:lnTo>
                    <a:pt x="2767494" y="1189963"/>
                  </a:lnTo>
                  <a:lnTo>
                    <a:pt x="2720848" y="1199388"/>
                  </a:lnTo>
                  <a:lnTo>
                    <a:pt x="119888" y="1199388"/>
                  </a:lnTo>
                  <a:lnTo>
                    <a:pt x="73241" y="1189963"/>
                  </a:lnTo>
                  <a:lnTo>
                    <a:pt x="35131" y="1164259"/>
                  </a:lnTo>
                  <a:lnTo>
                    <a:pt x="9427" y="1126135"/>
                  </a:lnTo>
                  <a:lnTo>
                    <a:pt x="0" y="1079449"/>
                  </a:lnTo>
                  <a:lnTo>
                    <a:pt x="0" y="119887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38" name="object 38"/>
          <p:cNvSpPr txBox="1"/>
          <p:nvPr>
            <p:custDataLst>
              <p:tags r:id="rId6"/>
            </p:custDataLst>
          </p:nvPr>
        </p:nvSpPr>
        <p:spPr>
          <a:xfrm>
            <a:off x="4114739" y="4264618"/>
            <a:ext cx="1011521" cy="465455"/>
          </a:xfrm>
          <a:prstGeom prst="rect">
            <a:avLst/>
          </a:prstGeom>
        </p:spPr>
        <p:txBody>
          <a:bodyPr vert="horz" wrap="square" lIns="0" tIns="6413" rIns="0" bIns="0" rtlCol="0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10" dirty="0">
                <a:latin typeface="Calibri" panose="020F0502020204030204"/>
                <a:cs typeface="Calibri" panose="020F0502020204030204"/>
              </a:rPr>
              <a:t>Обеспеченность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10" dirty="0">
                <a:latin typeface="Calibri" panose="020F0502020204030204"/>
                <a:cs typeface="Calibri" panose="020F0502020204030204"/>
              </a:rPr>
              <a:t>учителями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770" dirty="0">
                <a:latin typeface="Calibri" panose="020F0502020204030204"/>
                <a:cs typeface="Calibri" panose="020F0502020204030204"/>
              </a:rPr>
              <a:t>2</a:t>
            </a:r>
            <a:r>
              <a:rPr sz="770" spc="-10" dirty="0">
                <a:latin typeface="Calibri" panose="020F0502020204030204"/>
                <a:cs typeface="Calibri" panose="020F0502020204030204"/>
              </a:rPr>
              <a:t> показателя</a:t>
            </a:r>
            <a:endParaRPr sz="77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0" name="object 40"/>
          <p:cNvSpPr txBox="1"/>
          <p:nvPr>
            <p:custDataLst>
              <p:tags r:id="rId7"/>
            </p:custDataLst>
          </p:nvPr>
        </p:nvSpPr>
        <p:spPr>
          <a:xfrm>
            <a:off x="5642610" y="2056765"/>
            <a:ext cx="2217420" cy="585470"/>
          </a:xfrm>
          <a:prstGeom prst="rect">
            <a:avLst/>
          </a:prstGeom>
        </p:spPr>
        <p:txBody>
          <a:bodyPr vert="horz" wrap="square" lIns="0" tIns="32373" rIns="0" bIns="0" rtlCol="0">
            <a:spAutoFit/>
          </a:bodyPr>
          <a:lstStyle/>
          <a:p>
            <a:pPr marL="1175385" marR="5080" indent="-1163320" algn="ctr" fontAlgn="auto">
              <a:lnSpc>
                <a:spcPct val="100000"/>
              </a:lnSpc>
              <a:spcBef>
                <a:spcPts val="0"/>
              </a:spcBef>
            </a:pPr>
            <a:r>
              <a:rPr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</a:t>
            </a:r>
            <a:r>
              <a:rPr lang="ru-RU"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sz="1800" b="1" spc="-10" dirty="0">
              <a:solidFill>
                <a:srgbClr val="1374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75385" marR="5080" indent="-1163320" algn="ctr" fontAlgn="auto">
              <a:lnSpc>
                <a:spcPct val="100000"/>
              </a:lnSpc>
              <a:spcBef>
                <a:spcPts val="0"/>
              </a:spcBef>
            </a:pPr>
            <a:r>
              <a:rPr sz="1800" b="1" spc="-10" dirty="0">
                <a:solidFill>
                  <a:srgbClr val="1374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среда</a:t>
            </a:r>
          </a:p>
        </p:txBody>
      </p:sp>
      <p:grpSp>
        <p:nvGrpSpPr>
          <p:cNvPr id="41" name="object 41"/>
          <p:cNvGrpSpPr/>
          <p:nvPr>
            <p:custDataLst>
              <p:tags r:id="rId8"/>
            </p:custDataLst>
          </p:nvPr>
        </p:nvGrpSpPr>
        <p:grpSpPr>
          <a:xfrm>
            <a:off x="5970782" y="2654210"/>
            <a:ext cx="1551182" cy="725962"/>
            <a:chOff x="12414250" y="5518149"/>
            <a:chExt cx="3225165" cy="1509395"/>
          </a:xfrm>
          <a:solidFill>
            <a:schemeClr val="bg1">
              <a:lumMod val="85000"/>
            </a:schemeClr>
          </a:solidFill>
        </p:grpSpPr>
        <p:sp>
          <p:nvSpPr>
            <p:cNvPr id="42" name="object 42"/>
            <p:cNvSpPr/>
            <p:nvPr>
              <p:custDataLst>
                <p:tags r:id="rId19"/>
              </p:custDataLst>
            </p:nvPr>
          </p:nvSpPr>
          <p:spPr>
            <a:xfrm>
              <a:off x="12420600" y="5524499"/>
              <a:ext cx="407670" cy="899794"/>
            </a:xfrm>
            <a:custGeom>
              <a:avLst/>
              <a:gdLst/>
              <a:ahLst/>
              <a:cxnLst/>
              <a:rect l="l" t="t" r="r" b="b"/>
              <a:pathLst>
                <a:path w="407670" h="899795">
                  <a:moveTo>
                    <a:pt x="0" y="0"/>
                  </a:moveTo>
                  <a:lnTo>
                    <a:pt x="0" y="899795"/>
                  </a:lnTo>
                  <a:lnTo>
                    <a:pt x="407161" y="899795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43" name="object 43"/>
            <p:cNvSpPr/>
            <p:nvPr>
              <p:custDataLst>
                <p:tags r:id="rId20"/>
              </p:custDataLst>
            </p:nvPr>
          </p:nvSpPr>
          <p:spPr>
            <a:xfrm>
              <a:off x="12827508" y="5824727"/>
              <a:ext cx="2809240" cy="1199515"/>
            </a:xfrm>
            <a:custGeom>
              <a:avLst/>
              <a:gdLst/>
              <a:ahLst/>
              <a:cxnLst/>
              <a:rect l="l" t="t" r="r" b="b"/>
              <a:pathLst>
                <a:path w="2809240" h="1199515">
                  <a:moveTo>
                    <a:pt x="26888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688844" y="1199388"/>
                  </a:lnTo>
                  <a:lnTo>
                    <a:pt x="2735490" y="1189960"/>
                  </a:lnTo>
                  <a:lnTo>
                    <a:pt x="2773600" y="1164256"/>
                  </a:lnTo>
                  <a:lnTo>
                    <a:pt x="2799304" y="1126146"/>
                  </a:lnTo>
                  <a:lnTo>
                    <a:pt x="2808732" y="1079500"/>
                  </a:lnTo>
                  <a:lnTo>
                    <a:pt x="2808732" y="119887"/>
                  </a:lnTo>
                  <a:lnTo>
                    <a:pt x="2799304" y="73241"/>
                  </a:lnTo>
                  <a:lnTo>
                    <a:pt x="2773600" y="35131"/>
                  </a:lnTo>
                  <a:lnTo>
                    <a:pt x="2735490" y="9427"/>
                  </a:lnTo>
                  <a:lnTo>
                    <a:pt x="2688844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44" name="object 44"/>
            <p:cNvSpPr/>
            <p:nvPr>
              <p:custDataLst>
                <p:tags r:id="rId21"/>
              </p:custDataLst>
            </p:nvPr>
          </p:nvSpPr>
          <p:spPr>
            <a:xfrm>
              <a:off x="12827508" y="5824727"/>
              <a:ext cx="2809240" cy="1199515"/>
            </a:xfrm>
            <a:custGeom>
              <a:avLst/>
              <a:gdLst/>
              <a:ahLst/>
              <a:cxnLst/>
              <a:rect l="l" t="t" r="r" b="b"/>
              <a:pathLst>
                <a:path w="2809240" h="1199515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688844" y="0"/>
                  </a:lnTo>
                  <a:lnTo>
                    <a:pt x="2735490" y="9427"/>
                  </a:lnTo>
                  <a:lnTo>
                    <a:pt x="2773600" y="35131"/>
                  </a:lnTo>
                  <a:lnTo>
                    <a:pt x="2799304" y="73241"/>
                  </a:lnTo>
                  <a:lnTo>
                    <a:pt x="2808732" y="119887"/>
                  </a:lnTo>
                  <a:lnTo>
                    <a:pt x="2808732" y="1079500"/>
                  </a:lnTo>
                  <a:lnTo>
                    <a:pt x="2799304" y="1126146"/>
                  </a:lnTo>
                  <a:lnTo>
                    <a:pt x="2773600" y="1164256"/>
                  </a:lnTo>
                  <a:lnTo>
                    <a:pt x="2735490" y="1189960"/>
                  </a:lnTo>
                  <a:lnTo>
                    <a:pt x="268884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539151" y="2827314"/>
            <a:ext cx="613265" cy="374650"/>
          </a:xfrm>
          <a:prstGeom prst="rect">
            <a:avLst/>
          </a:prstGeom>
        </p:spPr>
        <p:txBody>
          <a:bodyPr vert="horz" wrap="square" lIns="0" tIns="71466" rIns="0" bIns="0" rtlCol="0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20" dirty="0">
                <a:latin typeface="Calibri" panose="020F0502020204030204"/>
                <a:cs typeface="Calibri" panose="020F0502020204030204"/>
              </a:rPr>
              <a:t>ЭИОС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865" dirty="0">
                <a:latin typeface="Calibri" panose="020F0502020204030204"/>
                <a:cs typeface="Calibri" panose="020F0502020204030204"/>
              </a:rPr>
              <a:t>2</a:t>
            </a:r>
            <a:r>
              <a:rPr sz="865" spc="-10" dirty="0">
                <a:latin typeface="Calibri" panose="020F0502020204030204"/>
                <a:cs typeface="Calibri" panose="020F0502020204030204"/>
              </a:rPr>
              <a:t> показателя</a:t>
            </a:r>
            <a:endParaRPr sz="865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46" name="object 46"/>
          <p:cNvGrpSpPr/>
          <p:nvPr>
            <p:custDataLst>
              <p:tags r:id="rId9"/>
            </p:custDataLst>
          </p:nvPr>
        </p:nvGrpSpPr>
        <p:grpSpPr>
          <a:xfrm>
            <a:off x="5970782" y="2654210"/>
            <a:ext cx="1551182" cy="1447342"/>
            <a:chOff x="12414250" y="5518149"/>
            <a:chExt cx="3225165" cy="3009265"/>
          </a:xfrm>
          <a:solidFill>
            <a:schemeClr val="bg1">
              <a:lumMod val="85000"/>
            </a:schemeClr>
          </a:solidFill>
        </p:grpSpPr>
        <p:sp>
          <p:nvSpPr>
            <p:cNvPr id="47" name="object 47"/>
            <p:cNvSpPr/>
            <p:nvPr>
              <p:custDataLst>
                <p:tags r:id="rId16"/>
              </p:custDataLst>
            </p:nvPr>
          </p:nvSpPr>
          <p:spPr>
            <a:xfrm>
              <a:off x="12420600" y="5524499"/>
              <a:ext cx="407670" cy="2399665"/>
            </a:xfrm>
            <a:custGeom>
              <a:avLst/>
              <a:gdLst/>
              <a:ahLst/>
              <a:cxnLst/>
              <a:rect l="l" t="t" r="r" b="b"/>
              <a:pathLst>
                <a:path w="407670" h="2399665">
                  <a:moveTo>
                    <a:pt x="0" y="0"/>
                  </a:moveTo>
                  <a:lnTo>
                    <a:pt x="0" y="2399284"/>
                  </a:lnTo>
                  <a:lnTo>
                    <a:pt x="407161" y="2399284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48" name="object 48"/>
            <p:cNvSpPr/>
            <p:nvPr>
              <p:custDataLst>
                <p:tags r:id="rId17"/>
              </p:custDataLst>
            </p:nvPr>
          </p:nvSpPr>
          <p:spPr>
            <a:xfrm>
              <a:off x="12827508" y="7324343"/>
              <a:ext cx="2809240" cy="1199515"/>
            </a:xfrm>
            <a:custGeom>
              <a:avLst/>
              <a:gdLst/>
              <a:ahLst/>
              <a:cxnLst/>
              <a:rect l="l" t="t" r="r" b="b"/>
              <a:pathLst>
                <a:path w="2809240" h="1199515">
                  <a:moveTo>
                    <a:pt x="26888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8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688844" y="1199388"/>
                  </a:lnTo>
                  <a:lnTo>
                    <a:pt x="2735490" y="1189960"/>
                  </a:lnTo>
                  <a:lnTo>
                    <a:pt x="2773600" y="1164256"/>
                  </a:lnTo>
                  <a:lnTo>
                    <a:pt x="2799304" y="1126146"/>
                  </a:lnTo>
                  <a:lnTo>
                    <a:pt x="2808732" y="1079500"/>
                  </a:lnTo>
                  <a:lnTo>
                    <a:pt x="2808732" y="119888"/>
                  </a:lnTo>
                  <a:lnTo>
                    <a:pt x="2799304" y="73241"/>
                  </a:lnTo>
                  <a:lnTo>
                    <a:pt x="2773600" y="35131"/>
                  </a:lnTo>
                  <a:lnTo>
                    <a:pt x="2735490" y="9427"/>
                  </a:lnTo>
                  <a:lnTo>
                    <a:pt x="2688844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49" name="object 49"/>
            <p:cNvSpPr/>
            <p:nvPr>
              <p:custDataLst>
                <p:tags r:id="rId18"/>
              </p:custDataLst>
            </p:nvPr>
          </p:nvSpPr>
          <p:spPr>
            <a:xfrm>
              <a:off x="12827508" y="7324343"/>
              <a:ext cx="2809240" cy="1199515"/>
            </a:xfrm>
            <a:custGeom>
              <a:avLst/>
              <a:gdLst/>
              <a:ahLst/>
              <a:cxnLst/>
              <a:rect l="l" t="t" r="r" b="b"/>
              <a:pathLst>
                <a:path w="2809240" h="1199515">
                  <a:moveTo>
                    <a:pt x="0" y="119888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688844" y="0"/>
                  </a:lnTo>
                  <a:lnTo>
                    <a:pt x="2735490" y="9427"/>
                  </a:lnTo>
                  <a:lnTo>
                    <a:pt x="2773600" y="35131"/>
                  </a:lnTo>
                  <a:lnTo>
                    <a:pt x="2799304" y="73241"/>
                  </a:lnTo>
                  <a:lnTo>
                    <a:pt x="2808732" y="119888"/>
                  </a:lnTo>
                  <a:lnTo>
                    <a:pt x="2808732" y="1079500"/>
                  </a:lnTo>
                  <a:lnTo>
                    <a:pt x="2799304" y="1126146"/>
                  </a:lnTo>
                  <a:lnTo>
                    <a:pt x="2773600" y="1164256"/>
                  </a:lnTo>
                  <a:lnTo>
                    <a:pt x="2735490" y="1189960"/>
                  </a:lnTo>
                  <a:lnTo>
                    <a:pt x="268884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8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6511290" y="3638550"/>
            <a:ext cx="750570" cy="374650"/>
          </a:xfrm>
          <a:prstGeom prst="rect">
            <a:avLst/>
          </a:prstGeom>
        </p:spPr>
        <p:txBody>
          <a:bodyPr vert="horz" wrap="square" lIns="0" tIns="71466" rIns="0" bIns="0" rtlCol="0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25" dirty="0">
                <a:latin typeface="Calibri" panose="020F0502020204030204"/>
                <a:cs typeface="Calibri" panose="020F0502020204030204"/>
              </a:rPr>
              <a:t>МТО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865" dirty="0">
                <a:latin typeface="Calibri" panose="020F0502020204030204"/>
                <a:cs typeface="Calibri" panose="020F0502020204030204"/>
              </a:rPr>
              <a:t>2</a:t>
            </a:r>
            <a:r>
              <a:rPr lang="ru-RU" sz="865" dirty="0">
                <a:latin typeface="Calibri" panose="020F0502020204030204"/>
                <a:cs typeface="Calibri" panose="020F0502020204030204"/>
              </a:rPr>
              <a:t>6</a:t>
            </a:r>
            <a:r>
              <a:rPr sz="865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865" spc="-10" dirty="0">
                <a:latin typeface="Calibri" panose="020F0502020204030204"/>
                <a:cs typeface="Calibri" panose="020F0502020204030204"/>
              </a:rPr>
              <a:t>показател</a:t>
            </a:r>
            <a:r>
              <a:rPr lang="ru-RU" sz="865" spc="-10" dirty="0">
                <a:latin typeface="Calibri" panose="020F0502020204030204"/>
                <a:cs typeface="Calibri" panose="020F0502020204030204"/>
              </a:rPr>
              <a:t>ей</a:t>
            </a:r>
          </a:p>
        </p:txBody>
      </p:sp>
      <p:grpSp>
        <p:nvGrpSpPr>
          <p:cNvPr id="51" name="object 51"/>
          <p:cNvGrpSpPr/>
          <p:nvPr>
            <p:custDataLst>
              <p:tags r:id="rId10"/>
            </p:custDataLst>
          </p:nvPr>
        </p:nvGrpSpPr>
        <p:grpSpPr>
          <a:xfrm>
            <a:off x="5970782" y="2654210"/>
            <a:ext cx="1551182" cy="2168417"/>
            <a:chOff x="12414250" y="5518149"/>
            <a:chExt cx="3225165" cy="4508500"/>
          </a:xfrm>
          <a:solidFill>
            <a:schemeClr val="bg1">
              <a:lumMod val="85000"/>
            </a:schemeClr>
          </a:solidFill>
        </p:grpSpPr>
        <p:sp>
          <p:nvSpPr>
            <p:cNvPr id="52" name="object 52"/>
            <p:cNvSpPr/>
            <p:nvPr>
              <p:custDataLst>
                <p:tags r:id="rId13"/>
              </p:custDataLst>
            </p:nvPr>
          </p:nvSpPr>
          <p:spPr>
            <a:xfrm>
              <a:off x="12420600" y="5524499"/>
              <a:ext cx="407670" cy="3898900"/>
            </a:xfrm>
            <a:custGeom>
              <a:avLst/>
              <a:gdLst/>
              <a:ahLst/>
              <a:cxnLst/>
              <a:rect l="l" t="t" r="r" b="b"/>
              <a:pathLst>
                <a:path w="407670" h="3898900">
                  <a:moveTo>
                    <a:pt x="0" y="0"/>
                  </a:moveTo>
                  <a:lnTo>
                    <a:pt x="0" y="3898836"/>
                  </a:lnTo>
                  <a:lnTo>
                    <a:pt x="407161" y="3898836"/>
                  </a:lnTo>
                </a:path>
              </a:pathLst>
            </a:custGeom>
            <a:grpFill/>
            <a:ln w="1270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53" name="object 53"/>
            <p:cNvSpPr/>
            <p:nvPr>
              <p:custDataLst>
                <p:tags r:id="rId14"/>
              </p:custDataLst>
            </p:nvPr>
          </p:nvSpPr>
          <p:spPr>
            <a:xfrm>
              <a:off x="12827508" y="8823959"/>
              <a:ext cx="2809240" cy="1199515"/>
            </a:xfrm>
            <a:custGeom>
              <a:avLst/>
              <a:gdLst/>
              <a:ahLst/>
              <a:cxnLst/>
              <a:rect l="l" t="t" r="r" b="b"/>
              <a:pathLst>
                <a:path w="2809240" h="1199515">
                  <a:moveTo>
                    <a:pt x="26888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449"/>
                  </a:lnTo>
                  <a:lnTo>
                    <a:pt x="9427" y="1126135"/>
                  </a:lnTo>
                  <a:lnTo>
                    <a:pt x="35131" y="1164259"/>
                  </a:lnTo>
                  <a:lnTo>
                    <a:pt x="73241" y="1189963"/>
                  </a:lnTo>
                  <a:lnTo>
                    <a:pt x="119888" y="1199388"/>
                  </a:lnTo>
                  <a:lnTo>
                    <a:pt x="2688844" y="1199388"/>
                  </a:lnTo>
                  <a:lnTo>
                    <a:pt x="2735490" y="1189963"/>
                  </a:lnTo>
                  <a:lnTo>
                    <a:pt x="2773600" y="1164259"/>
                  </a:lnTo>
                  <a:lnTo>
                    <a:pt x="2799304" y="1126135"/>
                  </a:lnTo>
                  <a:lnTo>
                    <a:pt x="2808732" y="1079449"/>
                  </a:lnTo>
                  <a:lnTo>
                    <a:pt x="2808732" y="119887"/>
                  </a:lnTo>
                  <a:lnTo>
                    <a:pt x="2799304" y="73241"/>
                  </a:lnTo>
                  <a:lnTo>
                    <a:pt x="2773600" y="35131"/>
                  </a:lnTo>
                  <a:lnTo>
                    <a:pt x="2735490" y="9427"/>
                  </a:lnTo>
                  <a:lnTo>
                    <a:pt x="2688844" y="0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  <p:sp>
          <p:nvSpPr>
            <p:cNvPr id="54" name="object 54"/>
            <p:cNvSpPr/>
            <p:nvPr>
              <p:custDataLst>
                <p:tags r:id="rId15"/>
              </p:custDataLst>
            </p:nvPr>
          </p:nvSpPr>
          <p:spPr>
            <a:xfrm>
              <a:off x="12827508" y="8823959"/>
              <a:ext cx="2809240" cy="1199515"/>
            </a:xfrm>
            <a:custGeom>
              <a:avLst/>
              <a:gdLst/>
              <a:ahLst/>
              <a:cxnLst/>
              <a:rect l="l" t="t" r="r" b="b"/>
              <a:pathLst>
                <a:path w="2809240" h="1199515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688844" y="0"/>
                  </a:lnTo>
                  <a:lnTo>
                    <a:pt x="2735490" y="9427"/>
                  </a:lnTo>
                  <a:lnTo>
                    <a:pt x="2773600" y="35131"/>
                  </a:lnTo>
                  <a:lnTo>
                    <a:pt x="2799304" y="73241"/>
                  </a:lnTo>
                  <a:lnTo>
                    <a:pt x="2808732" y="119887"/>
                  </a:lnTo>
                  <a:lnTo>
                    <a:pt x="2808732" y="1079449"/>
                  </a:lnTo>
                  <a:lnTo>
                    <a:pt x="2799304" y="1126135"/>
                  </a:lnTo>
                  <a:lnTo>
                    <a:pt x="2773600" y="1164259"/>
                  </a:lnTo>
                  <a:lnTo>
                    <a:pt x="2735490" y="1189963"/>
                  </a:lnTo>
                  <a:lnTo>
                    <a:pt x="2688844" y="1199388"/>
                  </a:lnTo>
                  <a:lnTo>
                    <a:pt x="119888" y="1199388"/>
                  </a:lnTo>
                  <a:lnTo>
                    <a:pt x="73241" y="1189963"/>
                  </a:lnTo>
                  <a:lnTo>
                    <a:pt x="35131" y="1164259"/>
                  </a:lnTo>
                  <a:lnTo>
                    <a:pt x="9427" y="1126135"/>
                  </a:lnTo>
                  <a:lnTo>
                    <a:pt x="0" y="1079449"/>
                  </a:lnTo>
                  <a:lnTo>
                    <a:pt x="0" y="119887"/>
                  </a:lnTo>
                  <a:close/>
                </a:path>
              </a:pathLst>
            </a:custGeom>
            <a:grpFill/>
            <a:ln w="6350">
              <a:solidFill>
                <a:schemeClr val="bg2">
                  <a:lumMod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650"/>
            </a:p>
          </p:txBody>
        </p:sp>
      </p:grpSp>
      <p:sp>
        <p:nvSpPr>
          <p:cNvPr id="55" name="object 55"/>
          <p:cNvSpPr txBox="1"/>
          <p:nvPr>
            <p:custDataLst>
              <p:tags r:id="rId11"/>
            </p:custDataLst>
          </p:nvPr>
        </p:nvSpPr>
        <p:spPr>
          <a:xfrm>
            <a:off x="6307528" y="4257838"/>
            <a:ext cx="1076879" cy="480695"/>
          </a:xfrm>
          <a:prstGeom prst="rect">
            <a:avLst/>
          </a:prstGeom>
        </p:spPr>
        <p:txBody>
          <a:bodyPr vert="horz" wrap="square" lIns="0" tIns="6413" rIns="0" bIns="0" rtlCol="0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10" dirty="0">
                <a:latin typeface="Calibri" panose="020F0502020204030204"/>
                <a:cs typeface="Calibri" panose="020F0502020204030204"/>
              </a:rPr>
              <a:t>Психологический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1105" b="1" spc="-10" dirty="0">
                <a:latin typeface="Calibri" panose="020F0502020204030204"/>
                <a:cs typeface="Calibri" panose="020F0502020204030204"/>
              </a:rPr>
              <a:t>климат</a:t>
            </a:r>
            <a:endParaRPr sz="1105">
              <a:latin typeface="Calibri" panose="020F0502020204030204"/>
              <a:cs typeface="Calibri" panose="020F0502020204030204"/>
            </a:endParaRPr>
          </a:p>
          <a:p>
            <a:pPr indent="0" algn="ctr" fontAlgn="auto">
              <a:lnSpc>
                <a:spcPct val="100000"/>
              </a:lnSpc>
              <a:spcBef>
                <a:spcPts val="0"/>
              </a:spcBef>
            </a:pPr>
            <a:r>
              <a:rPr sz="865" dirty="0">
                <a:latin typeface="Calibri" panose="020F0502020204030204"/>
                <a:cs typeface="Calibri" panose="020F0502020204030204"/>
              </a:rPr>
              <a:t>3</a:t>
            </a:r>
            <a:r>
              <a:rPr sz="865" spc="-10" dirty="0">
                <a:latin typeface="Calibri" panose="020F0502020204030204"/>
                <a:cs typeface="Calibri" panose="020F0502020204030204"/>
              </a:rPr>
              <a:t> показателя</a:t>
            </a:r>
            <a:endParaRPr sz="865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56" name="Текстовое поле 55"/>
          <p:cNvSpPr txBox="1"/>
          <p:nvPr>
            <p:custDataLst>
              <p:tags r:id="rId12"/>
            </p:custDataLst>
          </p:nvPr>
        </p:nvSpPr>
        <p:spPr>
          <a:xfrm>
            <a:off x="3547110" y="1688465"/>
            <a:ext cx="20116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4557395" algn="l"/>
              </a:tabLst>
            </a:pPr>
            <a:r>
              <a:rPr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9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критериев</a:t>
            </a:r>
            <a:endParaRPr lang="ru-RU" alt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53415" y="92710"/>
            <a:ext cx="556196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4. 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Содержательная подготовка к ГИА 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8" name="Изображение 5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729615" y="87855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bject 7"/>
          <p:cNvSpPr txBox="1"/>
          <p:nvPr/>
        </p:nvSpPr>
        <p:spPr>
          <a:xfrm>
            <a:off x="729615" y="960755"/>
            <a:ext cx="8225155" cy="5016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fontAlgn="auto">
              <a:lnSpc>
                <a:spcPct val="100000"/>
              </a:lnSpc>
              <a:spcBef>
                <a:spcPts val="0"/>
              </a:spcBef>
            </a:pPr>
            <a:r>
              <a:rPr sz="1600" b="1" spc="16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lang="ru-RU" sz="1600" b="1" spc="16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sz="16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algn="l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учет критериев и показателей индекса оценки качества общего образования</a:t>
            </a:r>
            <a:endParaRPr lang="ru-RU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8607" y="32957"/>
            <a:ext cx="245745" cy="255270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75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26</a:t>
            </a:r>
            <a:endParaRPr sz="1575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3090" y="144145"/>
            <a:ext cx="7510145" cy="545465"/>
          </a:xfrm>
          <a:prstGeom prst="rect">
            <a:avLst/>
          </a:prstGeom>
        </p:spPr>
        <p:txBody>
          <a:bodyPr vert="horz" wrap="square" lIns="0" tIns="177031" rIns="0" bIns="0" rtlCol="0">
            <a:spAutoFit/>
          </a:bodyPr>
          <a:lstStyle/>
          <a:p>
            <a:pPr marL="61595" indent="0" algn="l" fontAlgn="auto">
              <a:lnSpc>
                <a:spcPct val="100000"/>
              </a:lnSpc>
              <a:spcBef>
                <a:spcPts val="0"/>
              </a:spcBef>
            </a:pPr>
            <a:r>
              <a:rPr sz="2400" dirty="0">
                <a:solidFill>
                  <a:schemeClr val="bg2">
                    <a:lumMod val="50000"/>
                  </a:schemeClr>
                </a:solidFill>
              </a:rPr>
              <a:t>Итоговое</a:t>
            </a:r>
            <a:r>
              <a:rPr sz="2400" spc="-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2400" dirty="0">
                <a:solidFill>
                  <a:schemeClr val="bg2">
                    <a:lumMod val="50000"/>
                  </a:schemeClr>
                </a:solidFill>
              </a:rPr>
              <a:t>сочинение</a:t>
            </a:r>
            <a:r>
              <a:rPr sz="2400" spc="-10" dirty="0">
                <a:solidFill>
                  <a:schemeClr val="bg2">
                    <a:lumMod val="50000"/>
                  </a:schemeClr>
                </a:solidFill>
              </a:rPr>
              <a:t> (изложение)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3615" y="2406650"/>
            <a:ext cx="2553970" cy="2247900"/>
          </a:xfrm>
          <a:prstGeom prst="rect">
            <a:avLst/>
          </a:prstGeom>
        </p:spPr>
        <p:txBody>
          <a:bodyPr vert="horz" wrap="square" lIns="0" tIns="12430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получившие</a:t>
            </a:r>
            <a:r>
              <a:rPr spc="-13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«незачет»</a:t>
            </a:r>
            <a:endParaRPr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не явившиеся</a:t>
            </a:r>
            <a:r>
              <a:rPr spc="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по</a:t>
            </a:r>
            <a:endParaRPr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уважительным</a:t>
            </a:r>
            <a:r>
              <a:rPr spc="-5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причинам</a:t>
            </a:r>
            <a:endParaRPr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не</a:t>
            </a:r>
            <a:r>
              <a:rPr spc="-5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завершившие</a:t>
            </a:r>
            <a:endParaRPr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 marR="50800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выполнение</a:t>
            </a:r>
            <a:r>
              <a:rPr spc="-5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8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ИС-</a:t>
            </a:r>
            <a:r>
              <a:rPr spc="-3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11</a:t>
            </a:r>
            <a:r>
              <a:rPr spc="-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по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уважительным</a:t>
            </a:r>
            <a:r>
              <a:rPr spc="-5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причинам</a:t>
            </a:r>
            <a:endParaRPr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удаленные</a:t>
            </a:r>
            <a:r>
              <a:rPr spc="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за</a:t>
            </a:r>
            <a:r>
              <a:rPr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нарушение</a:t>
            </a:r>
            <a:endParaRPr>
              <a:solidFill>
                <a:schemeClr val="bg2">
                  <a:lumMod val="25000"/>
                </a:schemeClr>
              </a:solidFill>
              <a:latin typeface="Tahoma" panose="020B0604030504040204"/>
              <a:cs typeface="Tahoma" panose="020B0604030504040204"/>
            </a:endParaRP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установленного</a:t>
            </a:r>
            <a:r>
              <a:rPr spc="-8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порядка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2963" y="2045970"/>
            <a:ext cx="1824514" cy="24384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30956" rIns="0" bIns="0" rtlCol="0">
            <a:spAutoFit/>
          </a:bodyPr>
          <a:lstStyle/>
          <a:p>
            <a:pPr marL="292735" algn="l">
              <a:lnSpc>
                <a:spcPct val="100000"/>
              </a:lnSpc>
              <a:spcBef>
                <a:spcPts val="325"/>
              </a:spcBef>
            </a:pPr>
            <a:r>
              <a:rPr sz="139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УЧАСТНИКИ</a:t>
            </a:r>
            <a:endParaRPr sz="139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91369" y="1101692"/>
            <a:ext cx="2756059" cy="2863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необходимо: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455545" y="875665"/>
            <a:ext cx="1343025" cy="840105"/>
            <a:chOff x="2764535" y="1167383"/>
            <a:chExt cx="2299970" cy="1120140"/>
          </a:xfrm>
        </p:grpSpPr>
        <p:pic>
          <p:nvPicPr>
            <p:cNvPr id="10" name="object 10"/>
            <p:cNvPicPr/>
            <p:nvPr/>
          </p:nvPicPr>
          <p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2777489" y="1180337"/>
              <a:ext cx="2273808" cy="1094232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</p:pic>
        <p:sp>
          <p:nvSpPr>
            <p:cNvPr id="11" name="object 11"/>
            <p:cNvSpPr/>
            <p:nvPr/>
          </p:nvSpPr>
          <p:spPr>
            <a:xfrm>
              <a:off x="2777489" y="1180337"/>
              <a:ext cx="2273935" cy="1094740"/>
            </a:xfrm>
            <a:custGeom>
              <a:avLst/>
              <a:gdLst/>
              <a:ahLst/>
              <a:cxnLst/>
              <a:rect l="l" t="t" r="r" b="b"/>
              <a:pathLst>
                <a:path w="2273935" h="1094739">
                  <a:moveTo>
                    <a:pt x="0" y="182372"/>
                  </a:moveTo>
                  <a:lnTo>
                    <a:pt x="6515" y="133893"/>
                  </a:lnTo>
                  <a:lnTo>
                    <a:pt x="24901" y="90329"/>
                  </a:lnTo>
                  <a:lnTo>
                    <a:pt x="53419" y="53419"/>
                  </a:lnTo>
                  <a:lnTo>
                    <a:pt x="90329" y="24901"/>
                  </a:lnTo>
                  <a:lnTo>
                    <a:pt x="133893" y="6515"/>
                  </a:lnTo>
                  <a:lnTo>
                    <a:pt x="182372" y="0"/>
                  </a:lnTo>
                  <a:lnTo>
                    <a:pt x="2091436" y="0"/>
                  </a:lnTo>
                  <a:lnTo>
                    <a:pt x="2139914" y="6515"/>
                  </a:lnTo>
                  <a:lnTo>
                    <a:pt x="2183478" y="24901"/>
                  </a:lnTo>
                  <a:lnTo>
                    <a:pt x="2220388" y="53419"/>
                  </a:lnTo>
                  <a:lnTo>
                    <a:pt x="2248906" y="90329"/>
                  </a:lnTo>
                  <a:lnTo>
                    <a:pt x="2267292" y="133893"/>
                  </a:lnTo>
                  <a:lnTo>
                    <a:pt x="2273808" y="182372"/>
                  </a:lnTo>
                  <a:lnTo>
                    <a:pt x="2273808" y="911860"/>
                  </a:lnTo>
                  <a:lnTo>
                    <a:pt x="2267292" y="960338"/>
                  </a:lnTo>
                  <a:lnTo>
                    <a:pt x="2248906" y="1003902"/>
                  </a:lnTo>
                  <a:lnTo>
                    <a:pt x="2220388" y="1040812"/>
                  </a:lnTo>
                  <a:lnTo>
                    <a:pt x="2183478" y="1069330"/>
                  </a:lnTo>
                  <a:lnTo>
                    <a:pt x="2139914" y="1087716"/>
                  </a:lnTo>
                  <a:lnTo>
                    <a:pt x="2091436" y="1094232"/>
                  </a:lnTo>
                  <a:lnTo>
                    <a:pt x="182372" y="1094232"/>
                  </a:lnTo>
                  <a:lnTo>
                    <a:pt x="133893" y="1087716"/>
                  </a:lnTo>
                  <a:lnTo>
                    <a:pt x="90329" y="1069330"/>
                  </a:lnTo>
                  <a:lnTo>
                    <a:pt x="53419" y="1040812"/>
                  </a:lnTo>
                  <a:lnTo>
                    <a:pt x="24901" y="1003902"/>
                  </a:lnTo>
                  <a:lnTo>
                    <a:pt x="6515" y="960338"/>
                  </a:lnTo>
                  <a:lnTo>
                    <a:pt x="0" y="911860"/>
                  </a:lnTo>
                  <a:lnTo>
                    <a:pt x="0" y="182372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14974" y="1075372"/>
            <a:ext cx="823436" cy="424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7625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8</a:t>
            </a:r>
            <a:r>
              <a:rPr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апреля</a:t>
            </a:r>
            <a:endParaRPr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</a:pPr>
            <a:r>
              <a:rPr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2026</a:t>
            </a:r>
            <a:r>
              <a:rPr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года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82930" y="869315"/>
            <a:ext cx="1499870" cy="840105"/>
            <a:chOff x="332231" y="1158239"/>
            <a:chExt cx="2299970" cy="1120140"/>
          </a:xfrm>
        </p:grpSpPr>
        <p:pic>
          <p:nvPicPr>
            <p:cNvPr id="14" name="object 14"/>
            <p:cNvPicPr/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345185" y="1171193"/>
              <a:ext cx="2273808" cy="1094231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</p:pic>
        <p:sp>
          <p:nvSpPr>
            <p:cNvPr id="15" name="object 15"/>
            <p:cNvSpPr/>
            <p:nvPr/>
          </p:nvSpPr>
          <p:spPr>
            <a:xfrm>
              <a:off x="345185" y="1171193"/>
              <a:ext cx="2273935" cy="1094740"/>
            </a:xfrm>
            <a:custGeom>
              <a:avLst/>
              <a:gdLst/>
              <a:ahLst/>
              <a:cxnLst/>
              <a:rect l="l" t="t" r="r" b="b"/>
              <a:pathLst>
                <a:path w="2273935" h="1094739">
                  <a:moveTo>
                    <a:pt x="0" y="182371"/>
                  </a:moveTo>
                  <a:lnTo>
                    <a:pt x="6514" y="133893"/>
                  </a:lnTo>
                  <a:lnTo>
                    <a:pt x="24898" y="90329"/>
                  </a:lnTo>
                  <a:lnTo>
                    <a:pt x="53414" y="53419"/>
                  </a:lnTo>
                  <a:lnTo>
                    <a:pt x="90324" y="24901"/>
                  </a:lnTo>
                  <a:lnTo>
                    <a:pt x="133889" y="6515"/>
                  </a:lnTo>
                  <a:lnTo>
                    <a:pt x="182372" y="0"/>
                  </a:lnTo>
                  <a:lnTo>
                    <a:pt x="2091436" y="0"/>
                  </a:lnTo>
                  <a:lnTo>
                    <a:pt x="2139914" y="6515"/>
                  </a:lnTo>
                  <a:lnTo>
                    <a:pt x="2183478" y="24901"/>
                  </a:lnTo>
                  <a:lnTo>
                    <a:pt x="2220388" y="53419"/>
                  </a:lnTo>
                  <a:lnTo>
                    <a:pt x="2248906" y="90329"/>
                  </a:lnTo>
                  <a:lnTo>
                    <a:pt x="2267292" y="133893"/>
                  </a:lnTo>
                  <a:lnTo>
                    <a:pt x="2273808" y="182371"/>
                  </a:lnTo>
                  <a:lnTo>
                    <a:pt x="2273808" y="911859"/>
                  </a:lnTo>
                  <a:lnTo>
                    <a:pt x="2267292" y="960338"/>
                  </a:lnTo>
                  <a:lnTo>
                    <a:pt x="2248906" y="1003902"/>
                  </a:lnTo>
                  <a:lnTo>
                    <a:pt x="2220388" y="1040812"/>
                  </a:lnTo>
                  <a:lnTo>
                    <a:pt x="2183478" y="1069330"/>
                  </a:lnTo>
                  <a:lnTo>
                    <a:pt x="2139914" y="1087716"/>
                  </a:lnTo>
                  <a:lnTo>
                    <a:pt x="2091436" y="1094231"/>
                  </a:lnTo>
                  <a:lnTo>
                    <a:pt x="182372" y="1094231"/>
                  </a:lnTo>
                  <a:lnTo>
                    <a:pt x="133889" y="1087716"/>
                  </a:lnTo>
                  <a:lnTo>
                    <a:pt x="90324" y="1069330"/>
                  </a:lnTo>
                  <a:lnTo>
                    <a:pt x="53414" y="1040812"/>
                  </a:lnTo>
                  <a:lnTo>
                    <a:pt x="24898" y="1003902"/>
                  </a:lnTo>
                  <a:lnTo>
                    <a:pt x="6514" y="960338"/>
                  </a:lnTo>
                  <a:lnTo>
                    <a:pt x="0" y="911859"/>
                  </a:lnTo>
                  <a:lnTo>
                    <a:pt x="0" y="182371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75208" y="1068800"/>
            <a:ext cx="914876" cy="42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lumMod val="50000"/>
                  </a:schemeClr>
                </a:solidFill>
              </a14:hiddenFill>
            </a:ext>
          </a:extLst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</a:t>
            </a:r>
            <a:r>
              <a:rPr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февраля</a:t>
            </a:r>
            <a:endParaRPr>
              <a:latin typeface="Arial" panose="020B0604020202020204"/>
              <a:cs typeface="Arial" panose="020B0604020202020204"/>
            </a:endParaRPr>
          </a:p>
          <a:p>
            <a:pPr marL="74930">
              <a:lnSpc>
                <a:spcPct val="100000"/>
              </a:lnSpc>
            </a:pPr>
            <a:r>
              <a:rPr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2026</a:t>
            </a:r>
            <a:r>
              <a:rPr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года</a:t>
            </a:r>
            <a:endParaRPr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81278" y="1791080"/>
            <a:ext cx="3577590" cy="3153728"/>
            <a:chOff x="332231" y="2388107"/>
            <a:chExt cx="4770120" cy="4204970"/>
          </a:xfrm>
        </p:grpSpPr>
        <p:sp>
          <p:nvSpPr>
            <p:cNvPr id="18" name="object 18"/>
            <p:cNvSpPr/>
            <p:nvPr/>
          </p:nvSpPr>
          <p:spPr>
            <a:xfrm>
              <a:off x="345185" y="2401061"/>
              <a:ext cx="4744720" cy="4178935"/>
            </a:xfrm>
            <a:custGeom>
              <a:avLst/>
              <a:gdLst/>
              <a:ahLst/>
              <a:cxnLst/>
              <a:rect l="l" t="t" r="r" b="b"/>
              <a:pathLst>
                <a:path w="4744720" h="4178934">
                  <a:moveTo>
                    <a:pt x="0" y="331088"/>
                  </a:moveTo>
                  <a:lnTo>
                    <a:pt x="3590" y="282157"/>
                  </a:lnTo>
                  <a:lnTo>
                    <a:pt x="14019" y="235457"/>
                  </a:lnTo>
                  <a:lnTo>
                    <a:pt x="30775" y="191499"/>
                  </a:lnTo>
                  <a:lnTo>
                    <a:pt x="53345" y="150796"/>
                  </a:lnTo>
                  <a:lnTo>
                    <a:pt x="81218" y="113860"/>
                  </a:lnTo>
                  <a:lnTo>
                    <a:pt x="113881" y="81202"/>
                  </a:lnTo>
                  <a:lnTo>
                    <a:pt x="150823" y="53334"/>
                  </a:lnTo>
                  <a:lnTo>
                    <a:pt x="191530" y="30768"/>
                  </a:lnTo>
                  <a:lnTo>
                    <a:pt x="235491" y="14015"/>
                  </a:lnTo>
                  <a:lnTo>
                    <a:pt x="282194" y="3589"/>
                  </a:lnTo>
                  <a:lnTo>
                    <a:pt x="331127" y="0"/>
                  </a:lnTo>
                  <a:lnTo>
                    <a:pt x="4413123" y="0"/>
                  </a:lnTo>
                  <a:lnTo>
                    <a:pt x="4462054" y="3589"/>
                  </a:lnTo>
                  <a:lnTo>
                    <a:pt x="4508754" y="14015"/>
                  </a:lnTo>
                  <a:lnTo>
                    <a:pt x="4552712" y="30768"/>
                  </a:lnTo>
                  <a:lnTo>
                    <a:pt x="4593415" y="53334"/>
                  </a:lnTo>
                  <a:lnTo>
                    <a:pt x="4630351" y="81202"/>
                  </a:lnTo>
                  <a:lnTo>
                    <a:pt x="4663009" y="113860"/>
                  </a:lnTo>
                  <a:lnTo>
                    <a:pt x="4690877" y="150796"/>
                  </a:lnTo>
                  <a:lnTo>
                    <a:pt x="4713443" y="191499"/>
                  </a:lnTo>
                  <a:lnTo>
                    <a:pt x="4730196" y="235457"/>
                  </a:lnTo>
                  <a:lnTo>
                    <a:pt x="4740622" y="282157"/>
                  </a:lnTo>
                  <a:lnTo>
                    <a:pt x="4744212" y="331088"/>
                  </a:lnTo>
                  <a:lnTo>
                    <a:pt x="4744212" y="3847680"/>
                  </a:lnTo>
                  <a:lnTo>
                    <a:pt x="4740622" y="3896613"/>
                  </a:lnTo>
                  <a:lnTo>
                    <a:pt x="4730196" y="3943316"/>
                  </a:lnTo>
                  <a:lnTo>
                    <a:pt x="4713443" y="3987277"/>
                  </a:lnTo>
                  <a:lnTo>
                    <a:pt x="4690877" y="4027984"/>
                  </a:lnTo>
                  <a:lnTo>
                    <a:pt x="4663009" y="4064926"/>
                  </a:lnTo>
                  <a:lnTo>
                    <a:pt x="4630351" y="4097589"/>
                  </a:lnTo>
                  <a:lnTo>
                    <a:pt x="4593415" y="4125462"/>
                  </a:lnTo>
                  <a:lnTo>
                    <a:pt x="4552712" y="4148032"/>
                  </a:lnTo>
                  <a:lnTo>
                    <a:pt x="4508754" y="4164788"/>
                  </a:lnTo>
                  <a:lnTo>
                    <a:pt x="4462054" y="4175217"/>
                  </a:lnTo>
                  <a:lnTo>
                    <a:pt x="4413123" y="4178808"/>
                  </a:lnTo>
                  <a:lnTo>
                    <a:pt x="331127" y="4178808"/>
                  </a:lnTo>
                  <a:lnTo>
                    <a:pt x="282194" y="4175217"/>
                  </a:lnTo>
                  <a:lnTo>
                    <a:pt x="235491" y="4164788"/>
                  </a:lnTo>
                  <a:lnTo>
                    <a:pt x="191530" y="4148032"/>
                  </a:lnTo>
                  <a:lnTo>
                    <a:pt x="150823" y="4125462"/>
                  </a:lnTo>
                  <a:lnTo>
                    <a:pt x="113881" y="4097589"/>
                  </a:lnTo>
                  <a:lnTo>
                    <a:pt x="81218" y="4064926"/>
                  </a:lnTo>
                  <a:lnTo>
                    <a:pt x="53345" y="4027984"/>
                  </a:lnTo>
                  <a:lnTo>
                    <a:pt x="30775" y="3987277"/>
                  </a:lnTo>
                  <a:lnTo>
                    <a:pt x="14019" y="3943316"/>
                  </a:lnTo>
                  <a:lnTo>
                    <a:pt x="3590" y="3896613"/>
                  </a:lnTo>
                  <a:lnTo>
                    <a:pt x="0" y="3847680"/>
                  </a:lnTo>
                  <a:lnTo>
                    <a:pt x="0" y="331088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  <p:sp>
          <p:nvSpPr>
            <p:cNvPr id="19" name="object 19"/>
            <p:cNvSpPr/>
            <p:nvPr/>
          </p:nvSpPr>
          <p:spPr>
            <a:xfrm>
              <a:off x="461772" y="3514343"/>
              <a:ext cx="212090" cy="2385060"/>
            </a:xfrm>
            <a:custGeom>
              <a:avLst/>
              <a:gdLst/>
              <a:ahLst/>
              <a:cxnLst/>
              <a:rect l="l" t="t" r="r" b="b"/>
              <a:pathLst>
                <a:path w="212090" h="2385060">
                  <a:moveTo>
                    <a:pt x="202692" y="652272"/>
                  </a:moveTo>
                  <a:lnTo>
                    <a:pt x="101346" y="515112"/>
                  </a:lnTo>
                  <a:lnTo>
                    <a:pt x="0" y="515112"/>
                  </a:lnTo>
                  <a:lnTo>
                    <a:pt x="101346" y="652272"/>
                  </a:lnTo>
                  <a:lnTo>
                    <a:pt x="0" y="789432"/>
                  </a:lnTo>
                  <a:lnTo>
                    <a:pt x="101346" y="789432"/>
                  </a:lnTo>
                  <a:lnTo>
                    <a:pt x="202692" y="652272"/>
                  </a:lnTo>
                  <a:close/>
                </a:path>
                <a:path w="212090" h="2385060">
                  <a:moveTo>
                    <a:pt x="202692" y="137922"/>
                  </a:moveTo>
                  <a:lnTo>
                    <a:pt x="101346" y="0"/>
                  </a:lnTo>
                  <a:lnTo>
                    <a:pt x="0" y="0"/>
                  </a:lnTo>
                  <a:lnTo>
                    <a:pt x="101346" y="137922"/>
                  </a:lnTo>
                  <a:lnTo>
                    <a:pt x="0" y="275844"/>
                  </a:lnTo>
                  <a:lnTo>
                    <a:pt x="101346" y="275844"/>
                  </a:lnTo>
                  <a:lnTo>
                    <a:pt x="202692" y="137922"/>
                  </a:lnTo>
                  <a:close/>
                </a:path>
                <a:path w="212090" h="2385060">
                  <a:moveTo>
                    <a:pt x="211836" y="2247138"/>
                  </a:moveTo>
                  <a:lnTo>
                    <a:pt x="109728" y="2109216"/>
                  </a:lnTo>
                  <a:lnTo>
                    <a:pt x="7620" y="2109216"/>
                  </a:lnTo>
                  <a:lnTo>
                    <a:pt x="109728" y="2247138"/>
                  </a:lnTo>
                  <a:lnTo>
                    <a:pt x="7620" y="2385060"/>
                  </a:lnTo>
                  <a:lnTo>
                    <a:pt x="109728" y="2385060"/>
                  </a:lnTo>
                  <a:lnTo>
                    <a:pt x="211836" y="2247138"/>
                  </a:lnTo>
                  <a:close/>
                </a:path>
                <a:path w="212090" h="2385060">
                  <a:moveTo>
                    <a:pt x="211836" y="1373124"/>
                  </a:moveTo>
                  <a:lnTo>
                    <a:pt x="109728" y="1235964"/>
                  </a:lnTo>
                  <a:lnTo>
                    <a:pt x="7620" y="1235964"/>
                  </a:lnTo>
                  <a:lnTo>
                    <a:pt x="109728" y="1373124"/>
                  </a:lnTo>
                  <a:lnTo>
                    <a:pt x="7620" y="1510284"/>
                  </a:lnTo>
                  <a:lnTo>
                    <a:pt x="109728" y="1510284"/>
                  </a:lnTo>
                  <a:lnTo>
                    <a:pt x="211836" y="1373124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2">
                  <a:lumMod val="2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 sz="1015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524375" y="2049145"/>
            <a:ext cx="4218305" cy="24384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30956" rIns="0" bIns="0" rtlCol="0">
            <a:spAutoFit/>
          </a:bodyPr>
          <a:lstStyle/>
          <a:p>
            <a:pPr marL="268605" algn="l">
              <a:lnSpc>
                <a:spcPct val="100000"/>
              </a:lnSpc>
              <a:spcBef>
                <a:spcPts val="325"/>
              </a:spcBef>
            </a:pPr>
            <a:r>
              <a:rPr sz="139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ОФОРМЛЕНИЕ</a:t>
            </a:r>
            <a:r>
              <a:rPr sz="1390" b="1" spc="6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9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lang="ru-RU" sz="139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9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ПЕДСОВЕТА</a:t>
            </a:r>
            <a:endParaRPr sz="139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24565" y="1790509"/>
            <a:ext cx="4217670" cy="3134201"/>
          </a:xfrm>
          <a:custGeom>
            <a:avLst/>
            <a:gdLst/>
            <a:ahLst/>
            <a:cxnLst/>
            <a:rect l="l" t="t" r="r" b="b"/>
            <a:pathLst>
              <a:path w="5623559" h="4178934">
                <a:moveTo>
                  <a:pt x="0" y="331088"/>
                </a:moveTo>
                <a:lnTo>
                  <a:pt x="3589" y="282157"/>
                </a:lnTo>
                <a:lnTo>
                  <a:pt x="14015" y="235457"/>
                </a:lnTo>
                <a:lnTo>
                  <a:pt x="30768" y="191499"/>
                </a:lnTo>
                <a:lnTo>
                  <a:pt x="53334" y="150796"/>
                </a:lnTo>
                <a:lnTo>
                  <a:pt x="81202" y="113860"/>
                </a:lnTo>
                <a:lnTo>
                  <a:pt x="113860" y="81202"/>
                </a:lnTo>
                <a:lnTo>
                  <a:pt x="150796" y="53334"/>
                </a:lnTo>
                <a:lnTo>
                  <a:pt x="191499" y="30768"/>
                </a:lnTo>
                <a:lnTo>
                  <a:pt x="235457" y="14015"/>
                </a:lnTo>
                <a:lnTo>
                  <a:pt x="282157" y="3589"/>
                </a:lnTo>
                <a:lnTo>
                  <a:pt x="331088" y="0"/>
                </a:lnTo>
                <a:lnTo>
                  <a:pt x="5292471" y="0"/>
                </a:lnTo>
                <a:lnTo>
                  <a:pt x="5341402" y="3589"/>
                </a:lnTo>
                <a:lnTo>
                  <a:pt x="5388102" y="14015"/>
                </a:lnTo>
                <a:lnTo>
                  <a:pt x="5432060" y="30768"/>
                </a:lnTo>
                <a:lnTo>
                  <a:pt x="5472763" y="53334"/>
                </a:lnTo>
                <a:lnTo>
                  <a:pt x="5509699" y="81202"/>
                </a:lnTo>
                <a:lnTo>
                  <a:pt x="5542357" y="113860"/>
                </a:lnTo>
                <a:lnTo>
                  <a:pt x="5570225" y="150796"/>
                </a:lnTo>
                <a:lnTo>
                  <a:pt x="5592791" y="191499"/>
                </a:lnTo>
                <a:lnTo>
                  <a:pt x="5609544" y="235457"/>
                </a:lnTo>
                <a:lnTo>
                  <a:pt x="5619970" y="282157"/>
                </a:lnTo>
                <a:lnTo>
                  <a:pt x="5623560" y="331088"/>
                </a:lnTo>
                <a:lnTo>
                  <a:pt x="5623560" y="3847680"/>
                </a:lnTo>
                <a:lnTo>
                  <a:pt x="5619970" y="3896613"/>
                </a:lnTo>
                <a:lnTo>
                  <a:pt x="5609544" y="3943316"/>
                </a:lnTo>
                <a:lnTo>
                  <a:pt x="5592791" y="3987277"/>
                </a:lnTo>
                <a:lnTo>
                  <a:pt x="5570225" y="4027984"/>
                </a:lnTo>
                <a:lnTo>
                  <a:pt x="5542357" y="4064926"/>
                </a:lnTo>
                <a:lnTo>
                  <a:pt x="5509699" y="4097589"/>
                </a:lnTo>
                <a:lnTo>
                  <a:pt x="5472763" y="4125462"/>
                </a:lnTo>
                <a:lnTo>
                  <a:pt x="5432060" y="4148032"/>
                </a:lnTo>
                <a:lnTo>
                  <a:pt x="5388102" y="4164788"/>
                </a:lnTo>
                <a:lnTo>
                  <a:pt x="5341402" y="4175217"/>
                </a:lnTo>
                <a:lnTo>
                  <a:pt x="5292471" y="4178807"/>
                </a:lnTo>
                <a:lnTo>
                  <a:pt x="331088" y="4178807"/>
                </a:lnTo>
                <a:lnTo>
                  <a:pt x="282157" y="4175217"/>
                </a:lnTo>
                <a:lnTo>
                  <a:pt x="235457" y="4164788"/>
                </a:lnTo>
                <a:lnTo>
                  <a:pt x="191499" y="4148032"/>
                </a:lnTo>
                <a:lnTo>
                  <a:pt x="150796" y="4125462"/>
                </a:lnTo>
                <a:lnTo>
                  <a:pt x="113860" y="4097589"/>
                </a:lnTo>
                <a:lnTo>
                  <a:pt x="81202" y="4064926"/>
                </a:lnTo>
                <a:lnTo>
                  <a:pt x="53334" y="4027984"/>
                </a:lnTo>
                <a:lnTo>
                  <a:pt x="30768" y="3987277"/>
                </a:lnTo>
                <a:lnTo>
                  <a:pt x="14015" y="3943316"/>
                </a:lnTo>
                <a:lnTo>
                  <a:pt x="3589" y="3896613"/>
                </a:lnTo>
                <a:lnTo>
                  <a:pt x="0" y="3847680"/>
                </a:lnTo>
                <a:lnTo>
                  <a:pt x="0" y="331088"/>
                </a:lnTo>
                <a:close/>
              </a:path>
            </a:pathLst>
          </a:custGeom>
          <a:ln w="25907">
            <a:solidFill>
              <a:schemeClr val="bg2">
                <a:lumMod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15"/>
          </a:p>
        </p:txBody>
      </p:sp>
      <p:sp>
        <p:nvSpPr>
          <p:cNvPr id="22" name="object 22"/>
          <p:cNvSpPr txBox="1"/>
          <p:nvPr/>
        </p:nvSpPr>
        <p:spPr>
          <a:xfrm>
            <a:off x="4860195" y="2595911"/>
            <a:ext cx="2204085" cy="424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дата</a:t>
            </a:r>
            <a:r>
              <a:rPr spc="-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и</a:t>
            </a:r>
            <a:r>
              <a:rPr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номер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решения </a:t>
            </a:r>
            <a:r>
              <a:rPr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педагогического</a:t>
            </a:r>
            <a:r>
              <a:rPr spc="-1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совета </a:t>
            </a:r>
            <a:r>
              <a:rPr spc="8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ОО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833556" y="3227889"/>
            <a:ext cx="2301716" cy="2171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ФИО</a:t>
            </a:r>
            <a:r>
              <a:rPr spc="-10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участника</a:t>
            </a:r>
            <a:r>
              <a:rPr spc="-6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(участников)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860290" y="3651885"/>
            <a:ext cx="3723005" cy="632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указать</a:t>
            </a:r>
            <a:r>
              <a:rPr spc="-2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пункт</a:t>
            </a:r>
            <a:r>
              <a:rPr spc="-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30</a:t>
            </a:r>
            <a:r>
              <a:rPr spc="-5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Порядка</a:t>
            </a:r>
            <a:r>
              <a:rPr spc="-4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проведения</a:t>
            </a:r>
            <a:r>
              <a:rPr spc="-4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5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ГИА-</a:t>
            </a:r>
            <a:r>
              <a:rPr spc="-2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11;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пункты</a:t>
            </a:r>
            <a:r>
              <a:rPr spc="-7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10.1,</a:t>
            </a:r>
            <a:r>
              <a:rPr spc="-7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10.2,</a:t>
            </a:r>
            <a:r>
              <a:rPr spc="-7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10.3</a:t>
            </a:r>
            <a:r>
              <a:rPr spc="-7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Порядка</a:t>
            </a:r>
            <a:r>
              <a:rPr spc="-6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проведения </a:t>
            </a:r>
            <a:r>
              <a:rPr spc="-3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итогового</a:t>
            </a:r>
            <a:r>
              <a:rPr spc="-6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сочинения</a:t>
            </a:r>
            <a:r>
              <a:rPr spc="-75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 </a:t>
            </a:r>
            <a:r>
              <a:rPr spc="-10" dirty="0">
                <a:solidFill>
                  <a:schemeClr val="bg2">
                    <a:lumMod val="25000"/>
                  </a:schemeClr>
                </a:solidFill>
                <a:latin typeface="Tahoma" panose="020B0604030504040204"/>
                <a:cs typeface="Tahoma" panose="020B0604030504040204"/>
              </a:rPr>
              <a:t>(изложения)</a:t>
            </a:r>
          </a:p>
        </p:txBody>
      </p:sp>
      <p:sp>
        <p:nvSpPr>
          <p:cNvPr id="25" name="object 25"/>
          <p:cNvSpPr/>
          <p:nvPr/>
        </p:nvSpPr>
        <p:spPr>
          <a:xfrm>
            <a:off x="4638294" y="2681477"/>
            <a:ext cx="162401" cy="1240154"/>
          </a:xfrm>
          <a:custGeom>
            <a:avLst/>
            <a:gdLst/>
            <a:ahLst/>
            <a:cxnLst/>
            <a:rect l="l" t="t" r="r" b="b"/>
            <a:pathLst>
              <a:path w="216535" h="1653539">
                <a:moveTo>
                  <a:pt x="202692" y="895350"/>
                </a:moveTo>
                <a:lnTo>
                  <a:pt x="101346" y="757428"/>
                </a:lnTo>
                <a:lnTo>
                  <a:pt x="0" y="757428"/>
                </a:lnTo>
                <a:lnTo>
                  <a:pt x="101346" y="895350"/>
                </a:lnTo>
                <a:lnTo>
                  <a:pt x="0" y="1033272"/>
                </a:lnTo>
                <a:lnTo>
                  <a:pt x="101346" y="1033272"/>
                </a:lnTo>
                <a:lnTo>
                  <a:pt x="202692" y="895350"/>
                </a:lnTo>
                <a:close/>
              </a:path>
              <a:path w="216535" h="1653539">
                <a:moveTo>
                  <a:pt x="202692" y="137160"/>
                </a:moveTo>
                <a:lnTo>
                  <a:pt x="101346" y="0"/>
                </a:lnTo>
                <a:lnTo>
                  <a:pt x="0" y="0"/>
                </a:lnTo>
                <a:lnTo>
                  <a:pt x="101346" y="137160"/>
                </a:lnTo>
                <a:lnTo>
                  <a:pt x="0" y="274320"/>
                </a:lnTo>
                <a:lnTo>
                  <a:pt x="101346" y="274320"/>
                </a:lnTo>
                <a:lnTo>
                  <a:pt x="202692" y="137160"/>
                </a:lnTo>
                <a:close/>
              </a:path>
              <a:path w="216535" h="1653539">
                <a:moveTo>
                  <a:pt x="216408" y="1515618"/>
                </a:moveTo>
                <a:lnTo>
                  <a:pt x="115062" y="1377696"/>
                </a:lnTo>
                <a:lnTo>
                  <a:pt x="13716" y="1377696"/>
                </a:lnTo>
                <a:lnTo>
                  <a:pt x="115062" y="1515618"/>
                </a:lnTo>
                <a:lnTo>
                  <a:pt x="13716" y="1653540"/>
                </a:lnTo>
                <a:lnTo>
                  <a:pt x="115062" y="1653540"/>
                </a:lnTo>
                <a:lnTo>
                  <a:pt x="216408" y="1515618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015"/>
          </a:p>
        </p:txBody>
      </p:sp>
      <p:sp>
        <p:nvSpPr>
          <p:cNvPr id="26" name="object 26"/>
          <p:cNvSpPr txBox="1"/>
          <p:nvPr/>
        </p:nvSpPr>
        <p:spPr>
          <a:xfrm>
            <a:off x="4729480" y="4753610"/>
            <a:ext cx="3790950" cy="2324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2476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260"/>
              </a:spcBef>
            </a:pPr>
            <a:r>
              <a:rPr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КОНТРОЛЬ</a:t>
            </a:r>
            <a:r>
              <a:rPr spc="-45"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lang="ru-RU"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внесения</a:t>
            </a:r>
            <a:r>
              <a:rPr spc="-30"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в</a:t>
            </a:r>
            <a:r>
              <a:rPr spc="-45"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РИС</a:t>
            </a:r>
            <a:r>
              <a:rPr spc="-40"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 </a:t>
            </a:r>
            <a:r>
              <a:rPr spc="-25" dirty="0">
                <a:solidFill>
                  <a:srgbClr val="C00000"/>
                </a:solidFill>
                <a:latin typeface="Arial Black" panose="020B0A04020102020204"/>
                <a:cs typeface="Arial Black" panose="020B0A04020102020204"/>
              </a:rPr>
              <a:t>ГИА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8"/>
          <p:cNvSpPr txBox="1"/>
          <p:nvPr/>
        </p:nvSpPr>
        <p:spPr>
          <a:xfrm>
            <a:off x="770342" y="68693"/>
            <a:ext cx="7516315" cy="62420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Задача 5. ТЕХНОЛОГИЧЕСКАЯ ПОДГОТОВКА</a:t>
            </a:r>
          </a:p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РАСПИСАНИЕ ЕГЭ В 2026 ГОДУ</a:t>
            </a:r>
            <a:endParaRPr lang="ru-RU" sz="2000" b="1" dirty="0">
              <a:solidFill>
                <a:srgbClr val="4A452A"/>
              </a:solidFill>
              <a:cs typeface="Times New Roman" panose="020206030504050203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0342" y="741295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70342" y="859785"/>
          <a:ext cx="5509688" cy="1461378"/>
        </p:xfrm>
        <a:graphic>
          <a:graphicData uri="http://schemas.openxmlformats.org/drawingml/2006/table">
            <a:tbl>
              <a:tblPr firstRow="1" bandRow="1"/>
              <a:tblGrid>
                <a:gridCol w="2459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0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54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Период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ЕГЭ </a:t>
                      </a:r>
                      <a:r>
                        <a:rPr lang="ru-RU" sz="1400" b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- </a:t>
                      </a:r>
                      <a:r>
                        <a:rPr lang="ru-RU" sz="1400" b="1" kern="1200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2026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A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643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Досрочный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с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20 марта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по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20 апреля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5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Основной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c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1 по 19 июня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i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резерв - с 22 июня по 25 июня</a:t>
                      </a:r>
                      <a:endParaRPr lang="ru-RU" sz="1400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24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Дополнительный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с 4 по 25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charset="0"/>
                          <a:cs typeface="Times New Roman" panose="02020603050405020304" charset="0"/>
                        </a:rPr>
                        <a:t>сентября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charset="0"/>
                      </a:endParaRPr>
                    </a:p>
                  </a:txBody>
                  <a:tcPr marL="6321" marR="6321" marT="63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70342" y="2393330"/>
            <a:ext cx="8313273" cy="2627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Основной период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1 июня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(</a:t>
            </a: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понедельник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) 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история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, литература, химия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4 июня (четверг)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русский язык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8 июня (понедельник)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ЕГЭ по математике базового уровня, ЕГЭ по математике профильного уровня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11 июня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(четверг)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обществознание, физика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15 июня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(понедельник)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биология, география, иностранные языки (английский, испанский, китайский, немецкий, французский) (письменная часть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18 июня </a:t>
            </a:r>
            <a:r>
              <a:rPr lang="ru-RU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(четверг)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иностранные языки (английский, испанский, китайский, немецкий, французский) (устная часть), информатика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19 июня </a:t>
            </a:r>
            <a:r>
              <a:rPr lang="ru-RU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(пятница) 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charset="0"/>
              </a:rPr>
              <a:t>- иностранные языки (английский, испанский, китайский, немецкий, французский) (устная часть), информатика.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56467" y="1121119"/>
            <a:ext cx="2117725" cy="1198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пересдачи: </a:t>
            </a:r>
          </a:p>
          <a:p>
            <a:endParaRPr lang="ru-RU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июля 2026 года</a:t>
            </a:r>
          </a:p>
          <a:p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июля 2026 года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8"/>
          <p:cNvSpPr txBox="1"/>
          <p:nvPr/>
        </p:nvSpPr>
        <p:spPr>
          <a:xfrm>
            <a:off x="725805" y="152400"/>
            <a:ext cx="5398770" cy="62420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ВНЕСЕНИЕ СВЕДЕНИЙ В РИС. </a:t>
            </a:r>
          </a:p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ИСПРАВЛЕНИЕ ОШИБОК</a:t>
            </a:r>
            <a:endParaRPr lang="ru-RU" sz="2000" b="1" dirty="0">
              <a:solidFill>
                <a:srgbClr val="4A452A"/>
              </a:solidFill>
              <a:cs typeface="Times New Roman" panose="020206030504050203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5985" y="837533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85631" y="2697481"/>
          <a:ext cx="4215468" cy="1047736"/>
        </p:xfrm>
        <a:graphic>
          <a:graphicData uri="http://schemas.openxmlformats.org/drawingml/2006/table">
            <a:tbl>
              <a:tblPr/>
              <a:tblGrid>
                <a:gridCol w="4215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8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Муниципальное бюджетное общеобразовательное учреждение 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&lt;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Базарно-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Матакская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средняя общеобразовательная школа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&gt;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Алькеевского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муниципального района Республики Татарстан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8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Муниципальное бюджетное  общеобразовательное учреждение 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``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Юхмачинская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средняя общеобразовательная школа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``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Алькеевского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муниципального района Республики Татарстан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11813" y="1301728"/>
            <a:ext cx="326676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Единообразное написание наименований общеобразовательных организаций </a:t>
            </a:r>
          </a:p>
          <a:p>
            <a:pPr algn="ctr"/>
            <a:r>
              <a:rPr lang="ru-RU" sz="1400" dirty="0" smtClean="0"/>
              <a:t>в РИС ГИА-11 и ГИА-9:</a:t>
            </a:r>
          </a:p>
          <a:p>
            <a:pPr algn="ctr"/>
            <a:endParaRPr lang="ru-RU" sz="1400" dirty="0"/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/>
              <a:t>полное и краткое название </a:t>
            </a:r>
          </a:p>
          <a:p>
            <a:pPr algn="ctr">
              <a:spcBef>
                <a:spcPts val="600"/>
              </a:spcBef>
            </a:pPr>
            <a:r>
              <a:rPr lang="ru-RU" sz="1400" dirty="0" smtClean="0"/>
              <a:t>по Уставу</a:t>
            </a:r>
          </a:p>
          <a:p>
            <a:pPr algn="ctr">
              <a:spcBef>
                <a:spcPts val="600"/>
              </a:spcBef>
            </a:pPr>
            <a:endParaRPr lang="ru-RU" sz="1400" dirty="0" smtClean="0"/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/>
              <a:t>"кавычки" </a:t>
            </a:r>
            <a:endParaRPr lang="ru-RU" sz="1400" dirty="0" smtClean="0"/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/>
              <a:t>Заглавные буквы</a:t>
            </a:r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/>
              <a:t>пробелы (количество знаков)</a:t>
            </a:r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400" dirty="0" smtClean="0"/>
              <a:t>отсутствие ошибок</a:t>
            </a: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585630" y="3876503"/>
          <a:ext cx="4215469" cy="962196"/>
        </p:xfrm>
        <a:graphic>
          <a:graphicData uri="http://schemas.openxmlformats.org/drawingml/2006/table">
            <a:tbl>
              <a:tblPr/>
              <a:tblGrid>
                <a:gridCol w="4215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7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МБОУ "Средняя общеобразовательная школа №120 с углубленным изучением отдельных предметов" Московского района г. Казани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МБОУ 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`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Гимназия № 122 имени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Ж.А.</a:t>
                      </a:r>
                      <a:r>
                        <a:rPr lang="ru-RU" sz="8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Зайцевой</a:t>
                      </a:r>
                      <a:r>
                        <a:rPr lang="ru-RU" sz="8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`</a:t>
                      </a:r>
                      <a:r>
                        <a:rPr lang="ru-RU" sz="8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Московского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района г. Казани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Частное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общеобразо</a:t>
                      </a:r>
                      <a:r>
                        <a:rPr lang="ru-RU" sz="800" b="0" i="0" u="none" strike="noStrike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вт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ельное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учреждение средняя общеобразовательная школа </a:t>
                      </a:r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`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Елена-Сервис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`</a:t>
                      </a:r>
                    </a:p>
                  </a:txBody>
                  <a:tcPr marL="2743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175759" y="1176522"/>
            <a:ext cx="4701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0000"/>
                </a:solidFill>
              </a:rPr>
              <a:t>Муниципальное бюджетное общеобразовательное учреждение - </a:t>
            </a:r>
            <a:r>
              <a:rPr lang="ru-RU" sz="1200" dirty="0" err="1">
                <a:solidFill>
                  <a:srgbClr val="000000"/>
                </a:solidFill>
              </a:rPr>
              <a:t>Тюлячинская</a:t>
            </a:r>
            <a:r>
              <a:rPr lang="ru-RU" sz="1200" dirty="0">
                <a:solidFill>
                  <a:srgbClr val="000000"/>
                </a:solidFill>
              </a:rPr>
              <a:t> средняя общеобразовательная школа Тюлячинского муниципального района Республики Татарстан</a:t>
            </a:r>
            <a:r>
              <a:rPr lang="ru-RU" sz="1200" dirty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75758" y="1840150"/>
            <a:ext cx="4701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Муниципальное бюджетное общеобразовательное учреждение "Средняя общеобразовательная школа № 1 города Азнакаево" Азнакаевского муниципального района Республики Татарстан</a:t>
            </a:r>
            <a:r>
              <a:rPr lang="ru-RU" sz="1200" dirty="0"/>
              <a:t>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8"/>
          <p:cNvSpPr txBox="1"/>
          <p:nvPr/>
        </p:nvSpPr>
        <p:spPr>
          <a:xfrm>
            <a:off x="696891" y="152154"/>
            <a:ext cx="7516315" cy="31691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ЕГЭ В 10 КЛАССЕ</a:t>
            </a:r>
            <a:endParaRPr lang="ru-RU" sz="2000" b="1" dirty="0">
              <a:solidFill>
                <a:srgbClr val="4A452A"/>
              </a:solidFill>
              <a:cs typeface="Times New Roman" panose="020206030504050203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891" y="63988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5164" y="924654"/>
            <a:ext cx="8309756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dirty="0" smtClean="0"/>
              <a:t>Для </a:t>
            </a:r>
            <a:r>
              <a:rPr lang="ru-RU" dirty="0"/>
              <a:t>прохождения ЕГЭ по предмету по окончании 10-го класса обучающемуся необходимо: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/>
              <a:t>до </a:t>
            </a:r>
            <a:r>
              <a:rPr lang="ru-RU" dirty="0"/>
              <a:t>1 февраля подать заявление об участии в ЕГЭ по указанному предмету в организацию, в которой он осваивает программы среднего общего образования;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/>
              <a:t>завершить </a:t>
            </a:r>
            <a:r>
              <a:rPr lang="ru-RU" dirty="0"/>
              <a:t>обучение в 10-м классе, получив годовые отметки не ниже удовлетворительных по всем предметам учебного плана;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u="sng" dirty="0" smtClean="0"/>
              <a:t>завершить </a:t>
            </a:r>
            <a:r>
              <a:rPr lang="ru-RU" u="sng" dirty="0"/>
              <a:t>освоение программы за курс средней школы (10 - 11 класс) по предмету по индивидуальному учебному плану до конца учебного года</a:t>
            </a:r>
            <a:r>
              <a:rPr lang="ru-RU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ru-RU" dirty="0"/>
              <a:t>При соблюдении данных условий педсовет принимает решение о допуске </a:t>
            </a:r>
            <a:r>
              <a:rPr lang="ru-RU" dirty="0" smtClean="0"/>
              <a:t>обучающегося </a:t>
            </a:r>
            <a:r>
              <a:rPr lang="ru-RU" dirty="0"/>
              <a:t>к ЕГЭ по предмету по окончании 10-го класса.</a:t>
            </a:r>
          </a:p>
          <a:p>
            <a:pPr algn="just">
              <a:spcAft>
                <a:spcPts val="600"/>
              </a:spcAft>
            </a:pPr>
            <a:r>
              <a:rPr lang="ru-RU" dirty="0"/>
              <a:t>В случае получения </a:t>
            </a:r>
            <a:r>
              <a:rPr lang="ru-RU" dirty="0" smtClean="0"/>
              <a:t>удовлетворительного </a:t>
            </a:r>
            <a:r>
              <a:rPr lang="ru-RU" dirty="0"/>
              <a:t>результата ЕГЭ (не ниже минимальных установленных баллов) по предмету в 10-м классе, он лишается права повторно участвовать в ЕГЭ по данному учебному предмету в 11-м классе для увеличения полученных баллов</a:t>
            </a:r>
            <a:r>
              <a:rPr lang="ru-RU" dirty="0" smtClean="0"/>
              <a:t>.</a:t>
            </a:r>
          </a:p>
          <a:p>
            <a:pPr algn="just">
              <a:spcAft>
                <a:spcPts val="600"/>
              </a:spcAft>
            </a:pPr>
            <a:endParaRPr lang="ru-RU" dirty="0"/>
          </a:p>
          <a:p>
            <a:pPr algn="ctr">
              <a:spcAft>
                <a:spcPts val="600"/>
              </a:spcAft>
            </a:pPr>
            <a:r>
              <a:rPr lang="ru-RU" b="1" dirty="0" smtClean="0">
                <a:solidFill>
                  <a:srgbClr val="C00000"/>
                </a:solidFill>
              </a:rPr>
              <a:t>НЕ ДОПУСКАЕТСЯ </a:t>
            </a:r>
            <a:r>
              <a:rPr lang="ru-RU" b="1" dirty="0">
                <a:solidFill>
                  <a:srgbClr val="C00000"/>
                </a:solidFill>
              </a:rPr>
              <a:t>в 10 классе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285750" indent="-285750" algn="ctr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ГИА одновременно по двум обязательным предметам (русский язык и математика)</a:t>
            </a:r>
          </a:p>
          <a:p>
            <a:pPr marL="285750" indent="-285750" algn="ctr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</a:rPr>
              <a:t>Итоговое сочинение (изложение)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0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058" y="138210"/>
            <a:ext cx="8198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218565" eaLnBrk="0" hangingPunct="0">
              <a:defRPr/>
            </a:pPr>
            <a:r>
              <a:rPr lang="ru-RU" sz="2000" b="1" dirty="0">
                <a:solidFill>
                  <a:srgbClr val="EEECE1">
                    <a:lumMod val="25000"/>
                  </a:srgbClr>
                </a:solidFill>
                <a:cs typeface="Times New Roman" panose="02020603050405020304" charset="0"/>
              </a:rPr>
              <a:t>ЗОНЫ ОТВЕТСТВЕННОСТИ </a:t>
            </a:r>
          </a:p>
        </p:txBody>
      </p:sp>
      <p:sp>
        <p:nvSpPr>
          <p:cNvPr id="11" name="Slide Number Placeholder 1"/>
          <p:cNvSpPr txBox="1"/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Slide Number Placeholder 1"/>
          <p:cNvSpPr txBox="1"/>
          <p:nvPr/>
        </p:nvSpPr>
        <p:spPr>
          <a:xfrm>
            <a:off x="6961064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5683" y="606298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1195" y="857250"/>
          <a:ext cx="8199120" cy="398399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552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3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745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Председатель ГЭК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И.Г.Хадиуллин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Министр образования и науки Республики Татарстан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Заместитель председателя ГЭК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М.З.Закирова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Заместитель министра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Надзор, общественное наблюдение, </a:t>
                      </a:r>
                    </a:p>
                    <a:p>
                      <a:r>
                        <a:rPr lang="ru-RU" sz="1200" dirty="0" smtClean="0"/>
                        <a:t>онлайн</a:t>
                      </a:r>
                      <a:r>
                        <a:rPr lang="ru-RU" sz="1200" baseline="0" dirty="0" smtClean="0"/>
                        <a:t> наблюдение в </a:t>
                      </a:r>
                      <a:r>
                        <a:rPr lang="ru-RU" sz="1200" dirty="0" smtClean="0"/>
                        <a:t>ситуационном центре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Р.Г.Музипов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Заместитель министра – руководитель Департамента надзора и контроля в сфере</a:t>
                      </a:r>
                      <a:r>
                        <a:rPr lang="ru-RU" sz="1200" baseline="0" dirty="0" smtClean="0"/>
                        <a:t> образования</a:t>
                      </a:r>
                      <a:endParaRPr lang="ru-RU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475">
                <a:tc rowSpan="2">
                  <a:txBody>
                    <a:bodyPr/>
                    <a:lstStyle/>
                    <a:p>
                      <a:r>
                        <a:rPr lang="ru-RU" sz="1200" dirty="0" smtClean="0"/>
                        <a:t>Вопросы ГИА-11 и ГИА-9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Т.Г.Алексеева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Начальник Управления общего образования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Л.И.Саубанова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Начальник отдела общего образования и итоговой аттестации обучающихся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8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 smtClean="0">
                          <a:sym typeface="+mn-ea"/>
                        </a:rPr>
                        <a:t>Координация работы предметных комиссий</a:t>
                      </a:r>
                      <a:endParaRPr lang="ru-RU" altLang="en-US" sz="12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 err="1" smtClean="0">
                          <a:sym typeface="+mn-ea"/>
                        </a:rPr>
                        <a:t>Т.М.Лустина</a:t>
                      </a:r>
                      <a:endParaRPr lang="ru-RU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altLang="zh-CN" sz="1200" dirty="0"/>
                        <a:t>Специалисты отдела общего образования и итоговой аттестации обучающихся</a:t>
                      </a:r>
                      <a:endParaRPr lang="ru-RU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74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Ответственный секретарь ГЭК, </a:t>
                      </a:r>
                    </a:p>
                    <a:p>
                      <a:r>
                        <a:rPr lang="ru-RU" sz="1200" dirty="0" smtClean="0"/>
                        <a:t>вопросы ЕГЭ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Д.Ф.Аюпова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Вопросы ОГЭ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Г.К.Афанасьева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63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Секретарь конфликтной комиссии 11 класс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Ч.В.Афанасьева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87581" y="1097542"/>
            <a:ext cx="7521307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503" y="162406"/>
            <a:ext cx="5256584" cy="39751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0" marR="0" lvl="0" indent="0" algn="l" defTabSz="1218565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uLnTx/>
                <a:uFillTx/>
                <a:latin typeface="Arial" panose="020B0604020202020204"/>
                <a:ea typeface="+mn-ea"/>
                <a:cs typeface="Times New Roman" panose="02020603050405020304" charset="0"/>
              </a:rPr>
              <a:t>ОФОРМЛЕНИЕ ХОДАТАЙСТВА В ГЭК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uLnTx/>
              <a:uFillTx/>
              <a:latin typeface="Arial" panose="020B0604020202020204"/>
              <a:ea typeface="+mn-ea"/>
              <a:cs typeface="Times New Roman" panose="0202060305040502030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9592" y="69954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4314" y="2814298"/>
            <a:ext cx="4862130" cy="2291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u="sng" dirty="0" smtClean="0"/>
              <a:t>Ходатайство из ГБОУ подается в отдел образования муниципальному координатору ЕГЭ /ОГЭ</a:t>
            </a:r>
            <a:endParaRPr lang="ru-RU" sz="1300" u="sng" dirty="0" smtClean="0">
              <a:hlinkClick r:id="rId3"/>
            </a:endParaRPr>
          </a:p>
          <a:p>
            <a:endParaRPr lang="ru-RU" sz="1300" dirty="0" smtClean="0"/>
          </a:p>
          <a:p>
            <a:r>
              <a:rPr lang="ru-RU" sz="1300" dirty="0" smtClean="0"/>
              <a:t>Электронный документооборот и электронная почта</a:t>
            </a:r>
            <a:endParaRPr lang="en-US" sz="1300" dirty="0" smtClean="0">
              <a:hlinkClick r:id="rId3"/>
            </a:endParaRPr>
          </a:p>
          <a:p>
            <a:endParaRPr lang="en-US" sz="1300" dirty="0">
              <a:hlinkClick r:id="rId3"/>
            </a:endParaRPr>
          </a:p>
          <a:p>
            <a:r>
              <a:rPr lang="en-US" altLang="ru-RU" sz="1300" u="sng" dirty="0" smtClean="0">
                <a:solidFill>
                  <a:srgbClr val="0F28C0"/>
                </a:solidFill>
              </a:rPr>
              <a:t>Dinara.Ayupova@tatar.ru</a:t>
            </a:r>
            <a:r>
              <a:rPr lang="ru-RU" altLang="en-US" sz="1300" dirty="0" smtClean="0"/>
              <a:t> </a:t>
            </a:r>
            <a:r>
              <a:rPr lang="ru-RU" sz="1300" dirty="0" smtClean="0"/>
              <a:t>– после 1 февраля</a:t>
            </a:r>
            <a:endParaRPr lang="en-US" sz="1300" dirty="0" smtClean="0"/>
          </a:p>
          <a:p>
            <a:endParaRPr lang="en-US" sz="1300" dirty="0"/>
          </a:p>
          <a:p>
            <a:r>
              <a:rPr lang="en-US" sz="1300" dirty="0" smtClean="0">
                <a:solidFill>
                  <a:srgbClr val="0F28C0"/>
                </a:solidFill>
                <a:hlinkClick r:id="rId4"/>
              </a:rPr>
              <a:t>Gyuzel.Afanaseva@tatar.ru</a:t>
            </a:r>
            <a:r>
              <a:rPr lang="ru-RU" sz="1300" dirty="0" smtClean="0"/>
              <a:t> – после 1 марта</a:t>
            </a:r>
          </a:p>
          <a:p>
            <a:endParaRPr lang="ru-RU" sz="1300" dirty="0"/>
          </a:p>
          <a:p>
            <a:r>
              <a:rPr lang="ru-RU" sz="1300" dirty="0" smtClean="0"/>
              <a:t>Нарочно – </a:t>
            </a:r>
            <a:r>
              <a:rPr lang="ru-RU" sz="1300" dirty="0"/>
              <a:t>документы по ОВЗ</a:t>
            </a:r>
          </a:p>
          <a:p>
            <a:r>
              <a:rPr lang="en-US" sz="1300" b="1" dirty="0" smtClean="0"/>
              <a:t>FTP-</a:t>
            </a:r>
            <a:r>
              <a:rPr lang="ru-RU" sz="1300" b="1" dirty="0" smtClean="0"/>
              <a:t>сервер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94760" y="733831"/>
            <a:ext cx="5204460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ЦЕЛИ: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Изменение перечня предметов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Перенос даты экзамена по уважительной причине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Повторный допуск к экзамену, завершенному досрочно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Изменение формы экзамена + заключение ПМПК / 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                                        копия справки об инвалидности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/>
              <a:t>Изменение ППЭ</a:t>
            </a: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УКАЗАНИЕ НА </a:t>
            </a:r>
            <a:r>
              <a:rPr lang="ru-RU" b="1" dirty="0" smtClean="0">
                <a:solidFill>
                  <a:srgbClr val="C00000"/>
                </a:solidFill>
              </a:rPr>
              <a:t>ГИА-9</a:t>
            </a:r>
            <a:r>
              <a:rPr lang="ru-RU" dirty="0" smtClean="0">
                <a:solidFill>
                  <a:srgbClr val="C00000"/>
                </a:solidFill>
              </a:rPr>
              <a:t> либо </a:t>
            </a:r>
            <a:r>
              <a:rPr lang="ru-RU" b="1" dirty="0" smtClean="0">
                <a:solidFill>
                  <a:srgbClr val="C00000"/>
                </a:solidFill>
              </a:rPr>
              <a:t>ГИА-11</a:t>
            </a:r>
            <a:r>
              <a:rPr lang="ru-RU" dirty="0" smtClean="0">
                <a:solidFill>
                  <a:srgbClr val="C00000"/>
                </a:solidFill>
              </a:rPr>
              <a:t> ОБЯЗАТЕЛЬНО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487" y="870859"/>
            <a:ext cx="2512308" cy="3886879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8"/>
          <p:cNvSpPr txBox="1"/>
          <p:nvPr/>
        </p:nvSpPr>
        <p:spPr>
          <a:xfrm>
            <a:off x="696891" y="152154"/>
            <a:ext cx="7516315" cy="31691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«ГОРЯЧАЯ ЛИНИЯ»</a:t>
            </a:r>
            <a:endParaRPr lang="ru-RU" sz="2000" b="1" dirty="0">
              <a:solidFill>
                <a:srgbClr val="4A452A"/>
              </a:solidFill>
              <a:cs typeface="Times New Roman" panose="0202060305040502030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891" y="65512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6595" y="791845"/>
            <a:ext cx="8321040" cy="4169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/>
              <a:t>Телефоны </a:t>
            </a:r>
            <a:r>
              <a:rPr lang="ru-RU" sz="1400" dirty="0" err="1" smtClean="0"/>
              <a:t>Рособрнадзора</a:t>
            </a:r>
            <a:r>
              <a:rPr lang="ru-RU" sz="1400" dirty="0" smtClean="0"/>
              <a:t>:</a:t>
            </a:r>
          </a:p>
          <a:p>
            <a:pPr lvl="0" algn="ctr"/>
            <a:r>
              <a:rPr lang="ru-RU" sz="1400" dirty="0" smtClean="0"/>
              <a:t>для справок: +7(495)198-92-38</a:t>
            </a:r>
          </a:p>
          <a:p>
            <a:pPr lvl="0" algn="ctr"/>
            <a:r>
              <a:rPr lang="ru-RU" sz="1600" b="1" dirty="0" smtClean="0">
                <a:solidFill>
                  <a:srgbClr val="C00000"/>
                </a:solidFill>
              </a:rPr>
              <a:t>телефон «доверия» ЕГЭ: +7(495)198-93-38</a:t>
            </a:r>
          </a:p>
          <a:p>
            <a:pPr lvl="0" algn="ctr"/>
            <a:endParaRPr lang="ru-RU" sz="1400" dirty="0"/>
          </a:p>
          <a:p>
            <a:pPr lvl="0" algn="ctr"/>
            <a:r>
              <a:rPr lang="ru-RU" sz="1400" dirty="0" smtClean="0"/>
              <a:t>Приказ </a:t>
            </a:r>
            <a:r>
              <a:rPr lang="ru-RU" sz="1400" dirty="0"/>
              <a:t>Министерства образования и науки Республики Татарстан от </a:t>
            </a:r>
            <a:r>
              <a:rPr lang="ru-RU" sz="1400" dirty="0" smtClean="0"/>
              <a:t>19.11.2025 </a:t>
            </a:r>
            <a:r>
              <a:rPr lang="ru-RU" sz="1400" dirty="0"/>
              <a:t>№ </a:t>
            </a:r>
            <a:r>
              <a:rPr lang="ru-RU" sz="1400" dirty="0" smtClean="0"/>
              <a:t>под-1863/25 </a:t>
            </a:r>
            <a:r>
              <a:rPr lang="ru-RU" sz="1400" dirty="0"/>
              <a:t>«Об информировании ….»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ru-RU" sz="1400" dirty="0"/>
          </a:p>
          <a:p>
            <a:pPr lvl="0" algn="just">
              <a:spcAft>
                <a:spcPts val="600"/>
              </a:spcAft>
            </a:pPr>
            <a:r>
              <a:rPr lang="ru-RU" sz="1400" dirty="0"/>
              <a:t>список номеров телефонов «горячей линии» на период подготовки и проведения ГИА в 2025/2026 учебном году: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+7(843</a:t>
            </a:r>
            <a:r>
              <a:rPr lang="ru-RU" sz="1400" b="1" dirty="0">
                <a:solidFill>
                  <a:srgbClr val="C00000"/>
                </a:solidFill>
              </a:rPr>
              <a:t>) </a:t>
            </a:r>
            <a:r>
              <a:rPr lang="en-US" altLang="ru-RU" sz="1400" b="1" dirty="0">
                <a:solidFill>
                  <a:srgbClr val="C00000"/>
                </a:solidFill>
              </a:rPr>
              <a:t>222-78-64</a:t>
            </a:r>
            <a:r>
              <a:rPr lang="ru-RU" sz="1400" b="1" dirty="0">
                <a:solidFill>
                  <a:srgbClr val="C00000"/>
                </a:solidFill>
              </a:rPr>
              <a:t> </a:t>
            </a:r>
            <a:r>
              <a:rPr lang="ru-RU" sz="1400" dirty="0"/>
              <a:t>- отдел общего образования и итоговой аттестации обучающихся Министерства образования и науки Республики Татарстан (ЕГЭ);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+7(843</a:t>
            </a:r>
            <a:r>
              <a:rPr lang="ru-RU" sz="1400" b="1" dirty="0">
                <a:solidFill>
                  <a:srgbClr val="C00000"/>
                </a:solidFill>
              </a:rPr>
              <a:t>) 294-78-61 </a:t>
            </a:r>
            <a:r>
              <a:rPr lang="ru-RU" sz="1400" dirty="0"/>
              <a:t>- отдел общего образования и итоговой аттестации обучающихся Министерства образования и науки Республики Татарстан (ОГЭ, ГВЭ);  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C00000"/>
                </a:solidFill>
              </a:rPr>
              <a:t>+7(843</a:t>
            </a:r>
            <a:r>
              <a:rPr lang="ru-RU" sz="1400" b="1" dirty="0">
                <a:solidFill>
                  <a:srgbClr val="C00000"/>
                </a:solidFill>
              </a:rPr>
              <a:t>) 237-74-36 </a:t>
            </a:r>
            <a:r>
              <a:rPr lang="ru-RU" sz="1400" dirty="0"/>
              <a:t>- Департамент надзора и контроля в сфере образования Министерства образования и науки Республики Татарстан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ru-RU" sz="1400" dirty="0"/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b="1" dirty="0"/>
              <a:t>телефон муниципальной «горячей линии» по вопросам организации и проведения </a:t>
            </a:r>
            <a:r>
              <a:rPr lang="ru-RU" sz="1400" b="1" dirty="0" smtClean="0"/>
              <a:t>ГИА</a:t>
            </a:r>
            <a:endParaRPr lang="ru-RU" sz="1400" b="1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36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9615" y="100047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1" name="object 8"/>
          <p:cNvSpPr txBox="1"/>
          <p:nvPr/>
        </p:nvSpPr>
        <p:spPr>
          <a:xfrm>
            <a:off x="729615" y="208915"/>
            <a:ext cx="6038215" cy="62420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4A452A"/>
                </a:solidFill>
                <a:cs typeface="Times New Roman" panose="02020603050405020304" charset="0"/>
              </a:rPr>
              <a:t>Задача 5. ТЕХНОЛОГИЧЕСКАЯ ПОДГОТОВКА</a:t>
            </a:r>
          </a:p>
          <a:p>
            <a:pPr lvl="0" defTabSz="914400">
              <a:spcBef>
                <a:spcPct val="0"/>
              </a:spcBef>
              <a:defRPr/>
            </a:pPr>
            <a:r>
              <a:rPr lang="ru-RU" sz="2000" b="1" dirty="0">
                <a:solidFill>
                  <a:srgbClr val="4A452A"/>
                </a:solidFill>
                <a:cs typeface="Times New Roman" panose="02020603050405020304" charset="0"/>
              </a:rPr>
              <a:t>Педагогические работники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15" y="1304925"/>
            <a:ext cx="8288655" cy="3355340"/>
          </a:xfrm>
          <a:prstGeom prst="rect">
            <a:avLst/>
          </a:prstGeom>
        </p:spPr>
      </p:pic>
      <p:cxnSp>
        <p:nvCxnSpPr>
          <p:cNvPr id="5" name="Прямое соединение 4"/>
          <p:cNvCxnSpPr/>
          <p:nvPr/>
        </p:nvCxnSpPr>
        <p:spPr>
          <a:xfrm>
            <a:off x="3041650" y="2941320"/>
            <a:ext cx="5561965" cy="698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Прямое соединение 6"/>
          <p:cNvCxnSpPr/>
          <p:nvPr/>
        </p:nvCxnSpPr>
        <p:spPr>
          <a:xfrm>
            <a:off x="2602865" y="3092450"/>
            <a:ext cx="5424805" cy="1333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Прямое соединение 7"/>
          <p:cNvCxnSpPr/>
          <p:nvPr/>
        </p:nvCxnSpPr>
        <p:spPr>
          <a:xfrm>
            <a:off x="2602865" y="3295015"/>
            <a:ext cx="5973445" cy="9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/>
          <p:nvPr/>
        </p:nvSpPr>
        <p:spPr>
          <a:xfrm>
            <a:off x="755650" y="216535"/>
            <a:ext cx="6009005" cy="63119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Всероссийские тренировочные мероприятия в 2026 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650" y="1214755"/>
            <a:ext cx="381571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участников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7070" y="1855470"/>
          <a:ext cx="8286115" cy="2733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6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2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8645"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Дата</a:t>
                      </a:r>
                      <a:b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проведения</a:t>
                      </a:r>
                    </a:p>
                  </a:txBody>
                  <a:tcPr marL="4741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Применяемые технологии</a:t>
                      </a:r>
                    </a:p>
                  </a:txBody>
                  <a:tcPr marL="398249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ППЭ</a:t>
                      </a:r>
                    </a:p>
                  </a:txBody>
                  <a:tcPr marL="4741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Учебный предмет</a:t>
                      </a:r>
                    </a:p>
                  </a:txBody>
                  <a:tcPr marL="227571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4725"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января (среда)</a:t>
                      </a:r>
                    </a:p>
                  </a:txBody>
                  <a:tcPr marL="56893" marR="4741" marT="47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Технология передачи полного комплекта ЭМ по сети «Интернет», печати и сканирования ЭМ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аудиториях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ППЭ с использованием ОС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Линукс</a:t>
                      </a:r>
                    </a:p>
                  </a:txBody>
                  <a:tcPr marL="4741" marR="4741" marT="47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1 ППЭ, не менее 3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аудиторий</a:t>
                      </a:r>
                    </a:p>
                  </a:txBody>
                  <a:tcPr marL="4741" marR="4741" marT="4741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география, английский язык (письменная часть)</a:t>
                      </a:r>
                    </a:p>
                  </a:txBody>
                  <a:tcPr marL="56893" marR="4741" marT="4741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0305"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февраля (среда)</a:t>
                      </a:r>
                    </a:p>
                  </a:txBody>
                  <a:tcPr marL="56893" marR="4741" marT="4741" marB="0" anchor="ctr"/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Технологии передачи полного комплекта ЭМ по сети «Интернет», печати и сканирования ЭМ в аудиториях ППЭ, проведения КЕГЭ,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устного иностранного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языка с использованием ОС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Линукс</a:t>
                      </a:r>
                    </a:p>
                  </a:txBody>
                  <a:tcPr marL="4741" marR="4741" marT="4741" marB="0" anchor="ctr"/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1 ППЭ, не менее 5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аудиторий</a:t>
                      </a:r>
                    </a:p>
                  </a:txBody>
                  <a:tcPr marL="4741" marR="4741" marT="4741" marB="0" anchor="ctr"/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география, английский язык (письменная часть), английский язык (устная часть), информатика</a:t>
                      </a:r>
                    </a:p>
                  </a:txBody>
                  <a:tcPr marL="4741" marR="4741" marT="4741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063" y="227548"/>
            <a:ext cx="2016224" cy="6205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01" y="1069221"/>
            <a:ext cx="2163033" cy="65831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29615" y="87855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0832" y="1216614"/>
            <a:ext cx="849694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С участниками </a:t>
            </a:r>
          </a:p>
          <a:p>
            <a:pPr algn="l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(начало 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досрочного периода ЕГЭ – 20 марта 2026 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года)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03" y="176113"/>
            <a:ext cx="2016224" cy="6205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941" y="833001"/>
            <a:ext cx="2163033" cy="658314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21030" y="1987550"/>
          <a:ext cx="8496935" cy="2947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5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1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4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4960"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Дата</a:t>
                      </a:r>
                      <a:br>
                        <a:rPr lang="ru-RU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проведения</a:t>
                      </a:r>
                    </a:p>
                  </a:txBody>
                  <a:tcPr marL="4741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Применяемые технологии</a:t>
                      </a:r>
                    </a:p>
                  </a:txBody>
                  <a:tcPr marL="398249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Количество ППЭ</a:t>
                      </a:r>
                    </a:p>
                  </a:txBody>
                  <a:tcPr marL="4741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Учебный предмет</a:t>
                      </a:r>
                    </a:p>
                  </a:txBody>
                  <a:tcPr marL="227571" marR="4741" marT="4741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04 марта (среда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126953" marR="5290" marT="529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Технологии передачи полного комплекта ЭМ по сети «Интернет», печати и сканирования ЭМ в аудиториях ППЭ, проведения КЕГЭ,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устного иностранного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языка с использованием ОС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Линукс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 ОС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Windows</a:t>
                      </a:r>
                    </a:p>
                  </a:txBody>
                  <a:tcPr marL="5290" marR="5290" marT="529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все аудитории ППЭ основного периода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ЕГЭ</a:t>
                      </a:r>
                    </a:p>
                  </a:txBody>
                  <a:tcPr marL="5290" marR="5290" marT="529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русский язык, математика профильная, математика базовая, физика, химия, биология, история,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география, обществознание, литература, английский язык, немецкий язык, французский язык, испанский язык, китайский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язык (письменная и устная части), информатика</a:t>
                      </a:r>
                    </a:p>
                  </a:txBody>
                  <a:tcPr marL="5290" marR="5290" marT="529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67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Тестирование системы видеонаблюдения</a:t>
                      </a:r>
                    </a:p>
                  </a:txBody>
                  <a:tcPr marL="5290" marR="5290" marT="529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все аудитории ППЭ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досрочного периода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ЕГЭ</a:t>
                      </a:r>
                    </a:p>
                  </a:txBody>
                  <a:tcPr marL="5290" marR="5290" marT="529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625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14 мая (четверг)</a:t>
                      </a:r>
                    </a:p>
                  </a:txBody>
                  <a:tcPr marL="126953" marR="5290" marT="5290" marB="0" anchor="ctr"/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Технология передачи полного комплекта ЭМ по сети «Интернет», печати и сканирования ЭМ в аудиториях ППЭ проведения КЕГЭ,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устного иностранного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языка с использованием ОС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Линукс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/ ОС </a:t>
                      </a:r>
                      <a:r>
                        <a:rPr lang="ru-RU" sz="1100" kern="12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Windows</a:t>
                      </a:r>
                    </a:p>
                  </a:txBody>
                  <a:tcPr marL="5290" marR="5290" marT="5290" marB="0" anchor="ctr"/>
                </a:tc>
                <a:tc rowSpan="2"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все аудитории ППЭ основного периода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ЕГЭ</a:t>
                      </a:r>
                    </a:p>
                  </a:txBody>
                  <a:tcPr marL="5290" marR="5290" marT="5290" marB="0" anchor="ctr"/>
                </a:tc>
                <a:tc rowSpan="2"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обществознание, английский язык (устная часть), информатика</a:t>
                      </a:r>
                    </a:p>
                  </a:txBody>
                  <a:tcPr marL="5290" marR="5290" marT="529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eaLnBrk="1" fontAlgn="base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Тестирование системы видеонаблюдения</a:t>
                      </a:r>
                    </a:p>
                  </a:txBody>
                  <a:tcPr marL="5290" marR="5290" marT="529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/>
          <p:nvPr/>
        </p:nvSpPr>
        <p:spPr>
          <a:xfrm>
            <a:off x="621030" y="216535"/>
            <a:ext cx="6009005" cy="63119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Всероссийские тренировочные мероприятия в 2026 году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9615" y="87855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/>
          <p:nvPr/>
        </p:nvSpPr>
        <p:spPr>
          <a:xfrm>
            <a:off x="608965" y="182245"/>
            <a:ext cx="6306820" cy="51689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 ЕГЭ с доступом в ЛК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ViPNet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ЗСПД ГИА №21387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010" y="718085"/>
            <a:ext cx="511256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Доступ в ЛК отсутствует (3</a:t>
            </a:r>
            <a:r>
              <a:rPr lang="en-US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ППЭ)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491880" y="1137156"/>
          <a:ext cx="2870016" cy="3756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9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Аксубаевский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1201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Актанышский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1302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Century Gothic" panose="020B0502020202020204" pitchFamily="34" charset="0"/>
                        </a:rPr>
                        <a:t>Алькеевский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1501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Апастовский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1701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Century Gothic" panose="020B0502020202020204" pitchFamily="34" charset="0"/>
                        </a:rPr>
                        <a:t>Атнинский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1901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Century Gothic" panose="020B0502020202020204" pitchFamily="34" charset="0"/>
                        </a:rPr>
                        <a:t>Балтасинский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2101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791">
                <a:tc rowSpan="4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г.Набережные</a:t>
                      </a:r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Челны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2601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2605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4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2607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2611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4791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Century Gothic" panose="020B0502020202020204" pitchFamily="34" charset="0"/>
                        </a:rPr>
                        <a:t>Зеленодольский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3001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4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3003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Кайбицкий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3101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Century Gothic" panose="020B0502020202020204" pitchFamily="34" charset="0"/>
                        </a:rPr>
                        <a:t>Кукморский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3305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Муслюмовский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3901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479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Новошешминский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4101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369516" y="1137156"/>
          <a:ext cx="2745105" cy="3756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9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1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Пестречинский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4301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Сармановский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4605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Тетюшский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4801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Тюлячинский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5001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>
                          <a:effectLst/>
                          <a:latin typeface="Century Gothic" panose="020B0502020202020204" pitchFamily="34" charset="0"/>
                        </a:rPr>
                        <a:t>Черемшанский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5101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1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Авиастроительный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5402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880">
                <a:tc rowSpan="5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err="1" smtClean="0">
                          <a:effectLst/>
                          <a:latin typeface="Century Gothic" panose="020B0502020202020204" pitchFamily="34" charset="0"/>
                        </a:rPr>
                        <a:t>Вахитовский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5513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1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5516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1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5527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1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5596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1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5598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188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Приволжский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5906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8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5939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1880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Советский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6001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1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6011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18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Century Gothic" panose="020B0502020202020204" pitchFamily="34" charset="0"/>
                        </a:rPr>
                        <a:t>6083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697865" y="1198245"/>
            <a:ext cx="2573655" cy="383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90000"/>
              </a:lnSpc>
            </a:pPr>
            <a:endParaRPr lang="ru-RU" sz="105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В 2025 году установлено 158 АРМ с </a:t>
            </a:r>
            <a:r>
              <a:rPr lang="ru-RU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ViPNet</a:t>
            </a:r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ЗСПД ГИА №21387</a:t>
            </a:r>
            <a: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в 79 ППЭ ЕГЭ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По состоянию на 23.01.2026 доступ в ЛК отсутствует </a:t>
            </a:r>
            <a:br>
              <a:rPr lang="ru-RU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у 3</a:t>
            </a:r>
            <a:r>
              <a:rPr lang="en-US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</a:t>
            </a:r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ППЭ ЕГЭ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sz="12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До начала досрочного периода ГИА 2026 ППЭ ЕГЭ необходимо получить доступ в ЛК </a:t>
            </a:r>
            <a:r>
              <a:rPr lang="ru-RU" sz="12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ViPNet</a:t>
            </a:r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ЗСПД ГИА №21387</a:t>
            </a: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sz="12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sz="1200" b="1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В 2026 году установка </a:t>
            </a:r>
            <a:r>
              <a:rPr lang="ru-RU" sz="12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ViPNet</a:t>
            </a:r>
            <a:r>
              <a:rPr lang="ru-RU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ЗСПД ГИА №</a:t>
            </a:r>
            <a:r>
              <a:rPr lang="ru-RU" sz="1200" b="1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21387 должна быть завершена </a:t>
            </a:r>
            <a:r>
              <a:rPr lang="ru-RU" sz="1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во всех ППЭ ЕГЭ</a:t>
            </a:r>
            <a:endParaRPr lang="ru-RU" sz="12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l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754" y="79015"/>
            <a:ext cx="2016224" cy="6205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9615" y="87855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8607" y="32957"/>
            <a:ext cx="245745" cy="255270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75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28</a:t>
            </a:r>
            <a:endParaRPr sz="1575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6120" y="1098550"/>
            <a:ext cx="4015105" cy="3600450"/>
          </a:xfrm>
          <a:prstGeom prst="rect">
            <a:avLst/>
          </a:prstGeom>
        </p:spPr>
        <p:txBody>
          <a:bodyPr vert="horz" wrap="square" lIns="0" tIns="8810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Наименование</a:t>
            </a:r>
            <a:r>
              <a:rPr sz="1200" spc="3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marR="5080" indent="-381635">
              <a:lnSpc>
                <a:spcPct val="100000"/>
              </a:lnSpc>
              <a:spcBef>
                <a:spcPts val="820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Название</a:t>
            </a:r>
            <a:r>
              <a:rPr sz="1200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(протокол/выписка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протокола)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</a:t>
            </a:r>
            <a:r>
              <a:rPr sz="1200" b="1" spc="3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педагогического</a:t>
            </a:r>
            <a:r>
              <a:rPr sz="12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Регистрационный</a:t>
            </a:r>
            <a:r>
              <a:rPr sz="1200" spc="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номер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протокола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marR="1016635" indent="-381635">
              <a:lnSpc>
                <a:spcPct val="100000"/>
              </a:lnSpc>
              <a:spcBef>
                <a:spcPts val="820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Состав</a:t>
            </a:r>
            <a:r>
              <a:rPr sz="1200" spc="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лиц,</a:t>
            </a:r>
            <a:r>
              <a:rPr sz="12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присутствовавших</a:t>
            </a:r>
            <a:r>
              <a:rPr sz="1200" spc="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педагогическом</a:t>
            </a:r>
            <a:r>
              <a:rPr sz="1200" spc="-6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совете,</a:t>
            </a:r>
            <a:r>
              <a:rPr sz="12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200" spc="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>
              <a:lnSpc>
                <a:spcPct val="100000"/>
              </a:lnSpc>
              <a:spcBef>
                <a:spcPts val="25"/>
              </a:spcBef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правомочность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(наличие</a:t>
            </a:r>
            <a:r>
              <a:rPr sz="12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кворума)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Список</a:t>
            </a:r>
            <a:r>
              <a:rPr sz="1200" spc="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лиц,</a:t>
            </a:r>
            <a:r>
              <a:rPr sz="1200" spc="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выступавших</a:t>
            </a:r>
            <a:r>
              <a:rPr sz="1200" spc="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>
              <a:lnSpc>
                <a:spcPct val="100000"/>
              </a:lnSpc>
              <a:spcBef>
                <a:spcPts val="30"/>
              </a:spcBef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педагогическом</a:t>
            </a: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совете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marR="381000" indent="-381635">
              <a:lnSpc>
                <a:spcPct val="101000"/>
              </a:lnSpc>
              <a:spcBef>
                <a:spcPts val="790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Информация</a:t>
            </a:r>
            <a:r>
              <a:rPr sz="12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рассмотрении</a:t>
            </a:r>
            <a:r>
              <a:rPr sz="12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повестки</a:t>
            </a:r>
            <a:r>
              <a:rPr sz="12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дня</a:t>
            </a:r>
            <a:r>
              <a:rPr sz="12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педагогического</a:t>
            </a:r>
            <a:r>
              <a:rPr sz="1200" spc="-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marR="807085" indent="-381635">
              <a:lnSpc>
                <a:spcPct val="101000"/>
              </a:lnSpc>
              <a:spcBef>
                <a:spcPts val="795"/>
              </a:spcBef>
              <a:tabLst>
                <a:tab pos="393700" algn="l"/>
              </a:tabLst>
            </a:pPr>
            <a:r>
              <a:rPr sz="12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Информация</a:t>
            </a:r>
            <a:r>
              <a:rPr sz="12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2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голосовании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(количество</a:t>
            </a:r>
            <a:r>
              <a:rPr sz="1200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проголосовавших</a:t>
            </a:r>
            <a:r>
              <a:rPr sz="1200" spc="-9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«за»,</a:t>
            </a:r>
            <a:endParaRPr sz="12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>
              <a:lnSpc>
                <a:spcPct val="100000"/>
              </a:lnSpc>
              <a:spcBef>
                <a:spcPts val="20"/>
              </a:spcBef>
            </a:pPr>
            <a:r>
              <a:rPr sz="1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«против»,</a:t>
            </a:r>
            <a:r>
              <a:rPr sz="1200" spc="-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«воздержались»)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6120" y="240348"/>
            <a:ext cx="6941185" cy="566420"/>
          </a:xfrm>
          <a:prstGeom prst="rect">
            <a:avLst/>
          </a:prstGeom>
        </p:spPr>
        <p:txBody>
          <a:bodyPr vert="horz" wrap="square" lIns="0" tIns="8096" rIns="0" bIns="0" rtlCol="0">
            <a:spAutoFit/>
          </a:bodyPr>
          <a:lstStyle/>
          <a:p>
            <a:pPr marL="12700" marR="5080" algn="l">
              <a:lnSpc>
                <a:spcPct val="101000"/>
              </a:lnSpc>
              <a:spcBef>
                <a:spcPts val="85"/>
              </a:spcBef>
            </a:pPr>
            <a:r>
              <a:rPr sz="1800" dirty="0">
                <a:solidFill>
                  <a:schemeClr val="bg2">
                    <a:lumMod val="50000"/>
                  </a:schemeClr>
                </a:solidFill>
              </a:rPr>
              <a:t>Оформление</a:t>
            </a:r>
            <a:r>
              <a:rPr sz="1800" spc="1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 dirty="0">
                <a:solidFill>
                  <a:schemeClr val="bg2">
                    <a:lumMod val="50000"/>
                  </a:schemeClr>
                </a:solidFill>
              </a:rPr>
              <a:t>протокола</a:t>
            </a:r>
            <a:r>
              <a:rPr sz="1800" spc="-15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 dirty="0">
                <a:solidFill>
                  <a:schemeClr val="bg2">
                    <a:lumMod val="50000"/>
                  </a:schemeClr>
                </a:solidFill>
              </a:rPr>
              <a:t>(выписки</a:t>
            </a:r>
            <a:r>
              <a:rPr sz="1800" spc="-5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 dirty="0">
                <a:solidFill>
                  <a:schemeClr val="bg2">
                    <a:lumMod val="50000"/>
                  </a:schemeClr>
                </a:solidFill>
              </a:rPr>
              <a:t>из</a:t>
            </a:r>
            <a:r>
              <a:rPr sz="1800" spc="-5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 spc="-10" dirty="0">
                <a:solidFill>
                  <a:schemeClr val="bg2">
                    <a:lumMod val="50000"/>
                  </a:schemeClr>
                </a:solidFill>
              </a:rPr>
              <a:t>протокола) </a:t>
            </a:r>
            <a:r>
              <a:rPr sz="1800" dirty="0">
                <a:solidFill>
                  <a:schemeClr val="bg2">
                    <a:lumMod val="50000"/>
                  </a:schemeClr>
                </a:solidFill>
              </a:rPr>
              <a:t>педагогического</a:t>
            </a:r>
            <a:r>
              <a:rPr sz="1800" spc="-35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 spc="-10" dirty="0">
                <a:solidFill>
                  <a:schemeClr val="bg2">
                    <a:lumMod val="50000"/>
                  </a:schemeClr>
                </a:solidFill>
              </a:rPr>
              <a:t>совета</a:t>
            </a:r>
            <a:r>
              <a:rPr lang="ru-RU" sz="1800" spc="-1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xfrm>
            <a:off x="4789170" y="1258570"/>
            <a:ext cx="3644616" cy="31200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20"/>
              </a:spcBef>
              <a:buNone/>
              <a:tabLst>
                <a:tab pos="393065" algn="l"/>
              </a:tabLst>
            </a:pPr>
            <a:r>
              <a:rPr sz="1400" b="0" spc="-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4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</a:t>
            </a:r>
            <a:r>
              <a:rPr sz="1400" spc="-3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принятом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решении</a:t>
            </a:r>
          </a:p>
          <a:p>
            <a:pPr marL="50800" indent="0">
              <a:lnSpc>
                <a:spcPct val="100000"/>
              </a:lnSpc>
              <a:spcBef>
                <a:spcPts val="25"/>
              </a:spcBef>
              <a:buNone/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(допустить/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sz="1400" spc="-3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допустить</a:t>
            </a:r>
            <a:r>
              <a:rPr lang="ru-RU"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обучающегося(щихся)</a:t>
            </a:r>
            <a:r>
              <a:rPr sz="1400" spc="-8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sz="14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класса(ов),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</a:t>
            </a:r>
            <a:r>
              <a:rPr sz="1400" spc="-2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списку(ам),</a:t>
            </a:r>
            <a:r>
              <a:rPr lang="ru-RU"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sz="1400" spc="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повторному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написанию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итогового</a:t>
            </a:r>
            <a:r>
              <a:rPr lang="ru-RU"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сочинения</a:t>
            </a:r>
            <a:r>
              <a:rPr sz="1400" spc="-3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(изложения)</a:t>
            </a:r>
          </a:p>
          <a:p>
            <a:pPr marL="0" indent="0">
              <a:lnSpc>
                <a:spcPct val="100000"/>
              </a:lnSpc>
              <a:spcBef>
                <a:spcPts val="820"/>
              </a:spcBef>
              <a:buNone/>
              <a:tabLst>
                <a:tab pos="393065" algn="l"/>
              </a:tabLst>
            </a:pPr>
            <a:r>
              <a:rPr sz="1400" b="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400" b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(выписка</a:t>
            </a:r>
            <a:r>
              <a:rPr sz="140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sz="1400" spc="-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протокола)</a:t>
            </a:r>
          </a:p>
          <a:p>
            <a:pPr marL="50800" indent="0">
              <a:lnSpc>
                <a:spcPct val="100000"/>
              </a:lnSpc>
              <a:spcBef>
                <a:spcPts val="25"/>
              </a:spcBef>
              <a:buNone/>
            </a:pP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педагогического</a:t>
            </a:r>
            <a:r>
              <a:rPr sz="1400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sz="1400" spc="-3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</a:t>
            </a:r>
            <a:r>
              <a:rPr lang="ru-RU" sz="1400" spc="-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подписан</a:t>
            </a:r>
            <a:r>
              <a:rPr sz="1400" spc="-4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</a:t>
            </a:r>
            <a:r>
              <a:rPr sz="1400" spc="4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400" spc="-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Положением</a:t>
            </a:r>
            <a:r>
              <a:rPr lang="ru-RU" sz="1400" spc="-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400" spc="-3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педагогическом</a:t>
            </a:r>
            <a:r>
              <a:rPr sz="1400" spc="-5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совете </a:t>
            </a:r>
            <a:r>
              <a:rPr sz="1400" spc="-3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</a:p>
          <a:p>
            <a:pPr marL="0" indent="0">
              <a:lnSpc>
                <a:spcPct val="100000"/>
              </a:lnSpc>
              <a:spcBef>
                <a:spcPts val="830"/>
              </a:spcBef>
              <a:buNone/>
              <a:tabLst>
                <a:tab pos="393065" algn="l"/>
              </a:tabLst>
            </a:pPr>
            <a:r>
              <a:rPr sz="1400" b="0" spc="-5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400" b="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</a:t>
            </a:r>
            <a:r>
              <a:rPr sz="1400" spc="15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sz="1400" spc="2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</a:t>
            </a:r>
            <a:r>
              <a:rPr sz="1400" spc="1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</a:t>
            </a:r>
            <a:r>
              <a:rPr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ГИА-</a:t>
            </a:r>
            <a:r>
              <a:rPr sz="1400" spc="-25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1400" spc="-25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30"/>
              </a:spcBef>
              <a:buNone/>
              <a:tabLst>
                <a:tab pos="393065" algn="l"/>
              </a:tabLst>
            </a:pPr>
            <a:r>
              <a:rPr sz="1400" b="0" spc="-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sz="14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400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Документ, </a:t>
            </a:r>
            <a:r>
              <a:rPr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подтверждающий</a:t>
            </a:r>
            <a:r>
              <a:rPr sz="1400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наличие</a:t>
            </a:r>
          </a:p>
          <a:p>
            <a:pPr marL="50800" indent="0">
              <a:lnSpc>
                <a:spcPct val="100000"/>
              </a:lnSpc>
              <a:spcBef>
                <a:spcPts val="15"/>
              </a:spcBef>
              <a:buNone/>
            </a:pPr>
            <a:r>
              <a:rPr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уважительной</a:t>
            </a:r>
            <a:r>
              <a:rPr sz="1400" spc="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3" y="1779662"/>
            <a:ext cx="8604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ru-RU" sz="3600" b="1" dirty="0">
                <a:solidFill>
                  <a:srgbClr val="878025"/>
                </a:solidFill>
                <a:latin typeface="Arial" panose="020B0604020202020204"/>
              </a:rPr>
              <a:t>Благодарю за внимание!</a:t>
            </a:r>
          </a:p>
          <a:p>
            <a:pPr algn="ctr" defTabSz="685800">
              <a:defRPr/>
            </a:pPr>
            <a:endParaRPr lang="ru-RU" sz="3600" b="1" dirty="0">
              <a:solidFill>
                <a:srgbClr val="878025"/>
              </a:solidFill>
              <a:latin typeface="Arial" panose="020B0604020202020204"/>
            </a:endParaRPr>
          </a:p>
          <a:p>
            <a:pPr algn="ctr" defTabSz="685800">
              <a:defRPr/>
            </a:pPr>
            <a:r>
              <a:rPr lang="ru-RU" sz="3600" b="1" dirty="0">
                <a:solidFill>
                  <a:srgbClr val="878025"/>
                </a:solidFill>
                <a:latin typeface="Arial" panose="020B0604020202020204"/>
              </a:rPr>
              <a:t>Игътибарыгыз өчен рәхмәт!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8607" y="32957"/>
            <a:ext cx="245745" cy="255270"/>
          </a:xfrm>
          <a:prstGeom prst="rect">
            <a:avLst/>
          </a:prstGeom>
        </p:spPr>
        <p:txBody>
          <a:bodyPr vert="horz" wrap="square" lIns="0" tIns="1285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75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29</a:t>
            </a:r>
            <a:endParaRPr sz="1575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9130" y="288290"/>
            <a:ext cx="6211570" cy="285750"/>
          </a:xfrm>
          <a:prstGeom prst="rect">
            <a:avLst/>
          </a:prstGeom>
        </p:spPr>
        <p:txBody>
          <a:bodyPr vert="horz" wrap="square" lIns="0" tIns="9048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solidFill>
                  <a:schemeClr val="bg2">
                    <a:lumMod val="25000"/>
                  </a:schemeClr>
                </a:solidFill>
              </a:rPr>
              <a:t>Повторный</a:t>
            </a:r>
            <a:r>
              <a:rPr sz="1800" spc="-5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 dirty="0">
                <a:solidFill>
                  <a:schemeClr val="bg2">
                    <a:lumMod val="25000"/>
                  </a:schemeClr>
                </a:solidFill>
              </a:rPr>
              <a:t>допуск</a:t>
            </a:r>
            <a:r>
              <a:rPr sz="1800" spc="-85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 dirty="0">
                <a:solidFill>
                  <a:schemeClr val="bg2">
                    <a:lumMod val="25000"/>
                  </a:schemeClr>
                </a:solidFill>
              </a:rPr>
              <a:t>к</a:t>
            </a:r>
            <a:r>
              <a:rPr sz="1800" spc="-8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 spc="-25" dirty="0">
                <a:solidFill>
                  <a:schemeClr val="bg2">
                    <a:lumMod val="25000"/>
                  </a:schemeClr>
                </a:solidFill>
              </a:rPr>
              <a:t>ИС-11: </a:t>
            </a:r>
            <a:r>
              <a:rPr sz="1800" dirty="0">
                <a:solidFill>
                  <a:schemeClr val="bg2">
                    <a:lumMod val="25000"/>
                  </a:schemeClr>
                </a:solidFill>
              </a:rPr>
              <a:t>ошибки</a:t>
            </a:r>
            <a:r>
              <a:rPr sz="1800" spc="-125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 dirty="0">
                <a:solidFill>
                  <a:schemeClr val="bg2">
                    <a:lumMod val="25000"/>
                  </a:schemeClr>
                </a:solidFill>
              </a:rPr>
              <a:t>прошлых</a:t>
            </a:r>
            <a:r>
              <a:rPr sz="1800" spc="-12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 spc="-25" dirty="0">
                <a:solidFill>
                  <a:schemeClr val="bg2">
                    <a:lumMod val="25000"/>
                  </a:schemeClr>
                </a:solidFill>
              </a:rPr>
              <a:t>лет</a:t>
            </a:r>
          </a:p>
        </p:txBody>
      </p:sp>
      <p:grpSp>
        <p:nvGrpSpPr>
          <p:cNvPr id="4" name="object 4"/>
          <p:cNvGrpSpPr/>
          <p:nvPr>
            <p:custDataLst>
              <p:tags r:id="rId1"/>
            </p:custDataLst>
          </p:nvPr>
        </p:nvGrpSpPr>
        <p:grpSpPr>
          <a:xfrm>
            <a:off x="5801995" y="1056640"/>
            <a:ext cx="3176236" cy="3971925"/>
            <a:chOff x="9558528" y="1585267"/>
            <a:chExt cx="2412492" cy="3751780"/>
          </a:xfrm>
        </p:grpSpPr>
        <p:pic>
          <p:nvPicPr>
            <p:cNvPr id="5" name="object 5"/>
            <p:cNvPicPr/>
            <p:nvPr>
              <p:custDataLst>
                <p:tags r:id="rId5"/>
              </p:custDataLst>
            </p:nvPr>
          </p:nvPicPr>
          <p:blipFill>
            <a:blip r:embed="rId8" cstate="print"/>
            <a:stretch>
              <a:fillRect/>
            </a:stretch>
          </p:blipFill>
          <p:spPr>
            <a:xfrm>
              <a:off x="9558528" y="2014727"/>
              <a:ext cx="2412492" cy="33223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>
              <p:custDataLst>
                <p:tags r:id="rId6"/>
              </p:custDataLst>
            </p:nvPr>
          </p:nvPicPr>
          <p:blipFill>
            <a:blip r:embed="rId9" cstate="print"/>
            <a:stretch>
              <a:fillRect/>
            </a:stretch>
          </p:blipFill>
          <p:spPr>
            <a:xfrm>
              <a:off x="9584573" y="1585267"/>
              <a:ext cx="2310268" cy="3675605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5836920" y="2571750"/>
            <a:ext cx="3041015" cy="1019810"/>
          </a:xfrm>
          <a:prstGeom prst="rect">
            <a:avLst/>
          </a:prstGeom>
        </p:spPr>
      </p:pic>
      <p:sp>
        <p:nvSpPr>
          <p:cNvPr id="20" name="object 20"/>
          <p:cNvSpPr txBox="1"/>
          <p:nvPr>
            <p:custDataLst>
              <p:tags r:id="rId3"/>
            </p:custDataLst>
          </p:nvPr>
        </p:nvSpPr>
        <p:spPr>
          <a:xfrm>
            <a:off x="659130" y="1285875"/>
            <a:ext cx="4972050" cy="2856230"/>
          </a:xfrm>
          <a:prstGeom prst="rect">
            <a:avLst/>
          </a:prstGeom>
        </p:spPr>
        <p:txBody>
          <a:bodyPr vert="horz" wrap="square" lIns="0" tIns="10953" rIns="0" bIns="0" rtlCol="0">
            <a:noAutofit/>
          </a:bodyPr>
          <a:lstStyle/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Указан</a:t>
            </a:r>
            <a:r>
              <a:rPr sz="1600" spc="-5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старый</a:t>
            </a:r>
            <a:r>
              <a:rPr lang="ru-RU"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Порядок</a:t>
            </a:r>
            <a:r>
              <a:rPr sz="1600" spc="-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проведения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 ГИА-</a:t>
            </a:r>
            <a:r>
              <a:rPr sz="1600" spc="-2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11</a:t>
            </a:r>
            <a:r>
              <a:rPr lang="ru-RU" sz="1600" spc="-2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</a:rPr>
              <a:t>;</a:t>
            </a:r>
          </a:p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endParaRPr lang="ru-RU" sz="1600" spc="-25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Нет</a:t>
            </a:r>
            <a:r>
              <a:rPr sz="1600" spc="-3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информации</a:t>
            </a:r>
            <a:r>
              <a:rPr lang="ru-RU"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о</a:t>
            </a:r>
            <a:r>
              <a:rPr sz="1600" spc="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голосовании</a:t>
            </a:r>
            <a:r>
              <a:rPr lang="ru-RU"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и о</a:t>
            </a:r>
            <a:r>
              <a:rPr sz="1600" spc="-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принятом</a:t>
            </a:r>
            <a:r>
              <a:rPr sz="1600" spc="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решении</a:t>
            </a:r>
            <a:r>
              <a:rPr lang="ru-RU"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;</a:t>
            </a:r>
          </a:p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endParaRPr lang="ru-RU" sz="1600" spc="-10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  <a:sym typeface="+mn-ea"/>
            </a:endParaRPr>
          </a:p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Одна</a:t>
            </a:r>
            <a:r>
              <a:rPr sz="1600" spc="-1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справка</a:t>
            </a:r>
            <a:r>
              <a:rPr sz="1600" spc="-1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на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spc="-2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всех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участников</a:t>
            </a:r>
          </a:p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endParaRPr sz="1600" spc="-10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  <a:sym typeface="+mn-ea"/>
            </a:endParaRPr>
          </a:p>
          <a:p>
            <a:pPr marL="285750" marR="34925" indent="-285750" algn="l">
              <a:lnSpc>
                <a:spcPct val="100000"/>
              </a:lnSpc>
              <a:spcBef>
                <a:spcPts val="115"/>
              </a:spcBef>
              <a:buFont typeface="Wingdings" panose="05000000000000000000" charset="0"/>
              <a:buChar char="ü"/>
            </a:pP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Скан-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копии</a:t>
            </a:r>
            <a:r>
              <a:rPr sz="1600" spc="6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справок</a:t>
            </a:r>
            <a:r>
              <a:rPr lang="ru-RU"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или иных документов, подтверждающих наличие уважительной причины, - </a:t>
            </a:r>
            <a:r>
              <a:rPr sz="160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низкого</a:t>
            </a:r>
            <a:r>
              <a:rPr sz="1600" spc="-25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 </a:t>
            </a:r>
            <a:r>
              <a:rPr sz="1600" spc="-10" dirty="0">
                <a:solidFill>
                  <a:schemeClr val="bg2">
                    <a:lumMod val="25000"/>
                  </a:schemeClr>
                </a:solidFill>
                <a:latin typeface="Arial" panose="020B0604020202020204"/>
                <a:cs typeface="Arial" panose="020B0604020202020204"/>
                <a:sym typeface="+mn-ea"/>
              </a:rPr>
              <a:t>качества</a:t>
            </a:r>
            <a:endParaRPr lang="ru-RU" sz="1600" spc="-10" dirty="0">
              <a:solidFill>
                <a:schemeClr val="bg2">
                  <a:lumMod val="25000"/>
                </a:schemeClr>
              </a:solidFill>
              <a:latin typeface="Arial" panose="020B0604020202020204"/>
              <a:cs typeface="Arial" panose="020B0604020202020204"/>
              <a:sym typeface="+mn-ea"/>
            </a:endParaRPr>
          </a:p>
        </p:txBody>
      </p:sp>
      <p:pic>
        <p:nvPicPr>
          <p:cNvPr id="23" name="object 19"/>
          <p:cNvPicPr/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5991860" y="1422400"/>
            <a:ext cx="2178050" cy="69278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59130" y="72297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89610" y="161925"/>
            <a:ext cx="657796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План-график проведения итогового сочинения (изложения)</a:t>
            </a:r>
            <a:r>
              <a:rPr lang="ru-RU"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2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обучающихся 11(12) классов 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17880" y="92935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Таблица 5"/>
          <p:cNvGraphicFramePr/>
          <p:nvPr>
            <p:custDataLst>
              <p:tags r:id="rId1"/>
            </p:custDataLst>
          </p:nvPr>
        </p:nvGraphicFramePr>
        <p:xfrm>
          <a:off x="689610" y="1108710"/>
          <a:ext cx="6216015" cy="3851275"/>
        </p:xfrm>
        <a:graphic>
          <a:graphicData uri="http://schemas.openxmlformats.org/drawingml/2006/table">
            <a:tbl>
              <a:tblPr/>
              <a:tblGrid>
                <a:gridCol w="6216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30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Проведение семинара-совещания в рамках подготовки и проведения итогового сочинения (изложения) в 2025-2026 учебном году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565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Проведение итогового сочинения (изложения)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330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Проверка и оценивание итогового сочинения (изложения) экспертными комиссиями по проверке и оцениванию итогового сочинения (изложения), сформированными на уровне МСУ/ОО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Прием проверенных оригиналов бланков итогового сочинения (изложения)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17955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Обработка проверенных бланков итогового сочинения (изложения):</a:t>
                      </a:r>
                    </a:p>
                    <a:p>
                      <a:pPr marL="186055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- сканирование проверенных оригиналов бланков итогового сочинения (изложения);</a:t>
                      </a:r>
                    </a:p>
                    <a:p>
                      <a:pPr marL="186055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- распознавание информации, внесённой в проверенные оригиналы бланков итогового сочинения (изложения);</a:t>
                      </a:r>
                    </a:p>
                    <a:p>
                      <a:pPr marL="186055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- сверка распознанной информации с оригинальной информацией, внесённой в проверенные оригиналы бланков итогового сочинения (изложения).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835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b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Региональная выборочная перепроверка итогового сочинения (изложения)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130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Передача сведений о результатах обработки итогового сочинения (изложения) на федеральный уровень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130">
                <a:tc>
                  <a:txBody>
                    <a:bodyPr/>
                    <a:lstStyle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Ознакомление</a:t>
                      </a:r>
                      <a:r>
                        <a:rPr sz="12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участников</a:t>
                      </a:r>
                      <a:r>
                        <a:rPr sz="12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итогового</a:t>
                      </a:r>
                      <a:r>
                        <a:rPr sz="12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сочинения</a:t>
                      </a:r>
                      <a:r>
                        <a:rPr sz="12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(</a:t>
                      </a: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изложения</a:t>
                      </a:r>
                      <a:r>
                        <a:rPr sz="12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) с </a:t>
                      </a: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полученными</a:t>
                      </a:r>
                      <a:r>
                        <a:rPr sz="1200" dirty="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sz="1200" dirty="0" err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результатами</a:t>
                      </a:r>
                      <a:endParaRPr sz="1200" dirty="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Текстовое поле 7"/>
          <p:cNvSpPr txBox="1"/>
          <p:nvPr/>
        </p:nvSpPr>
        <p:spPr>
          <a:xfrm>
            <a:off x="7267575" y="3414345"/>
            <a:ext cx="18021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работы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участников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с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некорректно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заполненными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полями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для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внесения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отметок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оценивания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итогового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сочинения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(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изложения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), </a:t>
            </a:r>
          </a:p>
          <a:p>
            <a:pPr marL="0" indent="0" defTabSz="266700">
              <a:spcBef>
                <a:spcPct val="0"/>
              </a:spcBef>
              <a:spcAft>
                <a:spcPct val="0"/>
              </a:spcAft>
            </a:pP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работы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участников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, 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получивших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 «</a:t>
            </a:r>
            <a:r>
              <a:rPr sz="1000" dirty="0" err="1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незачет</a:t>
            </a:r>
            <a:r>
              <a:rPr sz="1000" dirty="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7136765" y="3414345"/>
            <a:ext cx="130810" cy="1389671"/>
          </a:xfrm>
          <a:prstGeom prst="leftBrace">
            <a:avLst>
              <a:gd name="adj1" fmla="val 71428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 txBox="1"/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1"/>
          <p:cNvSpPr txBox="1"/>
          <p:nvPr/>
        </p:nvSpPr>
        <p:spPr>
          <a:xfrm>
            <a:off x="7010400" y="1408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92785" y="317500"/>
            <a:ext cx="6317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Итоговое сочинение (изложение) - это... 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680085" y="1015590"/>
            <a:ext cx="23590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/>
              <a:t>одно из условий допуска к ГИА по образовательной программе среднего общего образования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3219449" y="1048610"/>
            <a:ext cx="24745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b="1" dirty="0">
                <a:sym typeface="+mn-ea"/>
              </a:rPr>
              <a:t>оценка школы</a:t>
            </a:r>
            <a:r>
              <a:rPr lang="ru-RU" altLang="en-US" dirty="0">
                <a:sym typeface="+mn-ea"/>
              </a:rPr>
              <a:t>: </a:t>
            </a:r>
            <a:r>
              <a:rPr lang="ru-RU" altLang="en-US" dirty="0"/>
              <a:t>результат «зачет» или «незачет»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5772150" y="1023615"/>
            <a:ext cx="24745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/>
              <a:t>пункт 8 </a:t>
            </a:r>
            <a:r>
              <a:rPr lang="en-US" altLang="en-US" dirty="0" err="1"/>
              <a:t>Порядка</a:t>
            </a:r>
            <a:r>
              <a:rPr lang="en-US" altLang="ru-RU" dirty="0"/>
              <a:t> </a:t>
            </a:r>
            <a:r>
              <a:rPr lang="en-US" altLang="en-US" dirty="0" err="1"/>
              <a:t>проведения</a:t>
            </a:r>
            <a:r>
              <a:rPr lang="en-US" altLang="ru-RU" dirty="0"/>
              <a:t> </a:t>
            </a:r>
            <a:r>
              <a:rPr lang="ru-RU" altLang="en-US" dirty="0"/>
              <a:t>ГИА</a:t>
            </a:r>
            <a:r>
              <a:rPr lang="en-US" altLang="ru-RU" dirty="0"/>
              <a:t> </a:t>
            </a:r>
            <a:r>
              <a:rPr lang="en-US" altLang="en-US" dirty="0"/>
              <a:t>по</a:t>
            </a:r>
            <a:r>
              <a:rPr lang="en-US" altLang="ru-RU" dirty="0"/>
              <a:t> </a:t>
            </a:r>
            <a:r>
              <a:rPr lang="en-US" altLang="en-US" dirty="0" err="1"/>
              <a:t>образовательным</a:t>
            </a:r>
            <a:r>
              <a:rPr lang="en-US" altLang="ru-RU" dirty="0"/>
              <a:t> </a:t>
            </a:r>
            <a:r>
              <a:rPr lang="en-US" altLang="en-US" dirty="0" err="1"/>
              <a:t>программам</a:t>
            </a:r>
            <a:r>
              <a:rPr lang="en-US" altLang="ru-RU" dirty="0"/>
              <a:t> </a:t>
            </a:r>
            <a:r>
              <a:rPr lang="en-US" altLang="en-US" dirty="0" err="1"/>
              <a:t>среднего</a:t>
            </a:r>
            <a:r>
              <a:rPr lang="en-US" altLang="ru-RU" dirty="0"/>
              <a:t> </a:t>
            </a:r>
            <a:r>
              <a:rPr lang="en-US" altLang="en-US" dirty="0"/>
              <a:t>общего</a:t>
            </a:r>
            <a:r>
              <a:rPr lang="en-US" altLang="ru-RU" dirty="0"/>
              <a:t> </a:t>
            </a:r>
            <a:r>
              <a:rPr lang="en-US" altLang="en-US" dirty="0"/>
              <a:t>образования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680085" y="2625725"/>
            <a:ext cx="23177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/>
              <a:t>итоговое сочинение </a:t>
            </a:r>
            <a:r>
              <a:rPr lang="ru-RU" altLang="en-US" dirty="0" smtClean="0"/>
              <a:t>– как одна из форм </a:t>
            </a:r>
            <a:r>
              <a:rPr lang="ru-RU" altLang="en-US" dirty="0"/>
              <a:t>индивидуальных достижений абитуриента при зачислении в вуз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2997835" y="2626995"/>
            <a:ext cx="2774315" cy="112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 err="1"/>
              <a:t>оценка</a:t>
            </a:r>
            <a:r>
              <a:rPr lang="en-US" altLang="ru-RU" b="1" dirty="0"/>
              <a:t> </a:t>
            </a:r>
            <a:r>
              <a:rPr lang="en-US" altLang="en-US" b="1" dirty="0" err="1"/>
              <a:t>вуза</a:t>
            </a:r>
            <a:r>
              <a:rPr lang="en-US" altLang="ru-RU" dirty="0"/>
              <a:t>: </a:t>
            </a:r>
            <a:r>
              <a:rPr lang="en-US" altLang="en-US" dirty="0" err="1"/>
              <a:t>до</a:t>
            </a:r>
            <a:r>
              <a:rPr lang="en-US" altLang="ru-RU" dirty="0"/>
              <a:t> 10 </a:t>
            </a:r>
            <a:r>
              <a:rPr lang="en-US" altLang="en-US" dirty="0" err="1"/>
              <a:t>баллов</a:t>
            </a:r>
            <a:r>
              <a:rPr lang="en-US" altLang="ru-RU" dirty="0"/>
              <a:t> </a:t>
            </a:r>
            <a:r>
              <a:rPr lang="en-US" altLang="en-US" dirty="0"/>
              <a:t>к</a:t>
            </a:r>
            <a:r>
              <a:rPr lang="en-US" altLang="ru-RU" dirty="0"/>
              <a:t> </a:t>
            </a:r>
            <a:r>
              <a:rPr lang="en-US" altLang="en-US" dirty="0"/>
              <a:t>ЕГЭ</a:t>
            </a:r>
            <a:r>
              <a:rPr lang="en-US" altLang="ru-RU" dirty="0"/>
              <a:t>, </a:t>
            </a:r>
            <a:r>
              <a:rPr lang="en-US" altLang="en-US" dirty="0" err="1"/>
              <a:t>если</a:t>
            </a:r>
            <a:r>
              <a:rPr lang="en-US" altLang="ru-RU" dirty="0"/>
              <a:t> </a:t>
            </a:r>
            <a:r>
              <a:rPr lang="en-US" altLang="en-US" b="1" dirty="0" err="1">
                <a:solidFill>
                  <a:srgbClr val="C00000"/>
                </a:solidFill>
              </a:rPr>
              <a:t>вуз</a:t>
            </a:r>
            <a:r>
              <a:rPr lang="en-US" altLang="ru-RU" b="1" dirty="0">
                <a:solidFill>
                  <a:srgbClr val="C00000"/>
                </a:solidFill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</a:rPr>
              <a:t>такое</a:t>
            </a:r>
            <a:r>
              <a:rPr lang="ru-RU" altLang="en-US" b="1" dirty="0">
                <a:solidFill>
                  <a:srgbClr val="C00000"/>
                </a:solidFill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</a:rPr>
              <a:t>решение</a:t>
            </a:r>
            <a:r>
              <a:rPr lang="en-US" altLang="ru-RU" b="1" dirty="0">
                <a:solidFill>
                  <a:srgbClr val="C00000"/>
                </a:solidFill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</a:rPr>
              <a:t>принял</a:t>
            </a:r>
            <a:r>
              <a:rPr lang="ru-RU" altLang="en-US" dirty="0"/>
              <a:t> (у</a:t>
            </a:r>
            <a:r>
              <a:rPr lang="en-US" altLang="en-US" dirty="0" err="1"/>
              <a:t>чет</a:t>
            </a:r>
            <a:r>
              <a:rPr lang="en-US" altLang="ru-RU" dirty="0"/>
              <a:t> </a:t>
            </a:r>
            <a:r>
              <a:rPr lang="en-US" altLang="en-US" dirty="0" err="1"/>
              <a:t>результата</a:t>
            </a:r>
            <a:r>
              <a:rPr lang="en-US" altLang="ru-RU" dirty="0"/>
              <a:t> </a:t>
            </a:r>
            <a:r>
              <a:rPr lang="en-US" altLang="en-US" dirty="0" err="1"/>
              <a:t>сочинения</a:t>
            </a:r>
            <a:r>
              <a:rPr lang="en-US" altLang="ru-RU" dirty="0"/>
              <a:t> </a:t>
            </a:r>
            <a:r>
              <a:rPr lang="en-US" altLang="en-US" dirty="0"/>
              <a:t>в</a:t>
            </a:r>
            <a:r>
              <a:rPr lang="en-US" altLang="ru-RU" dirty="0"/>
              <a:t> </a:t>
            </a:r>
            <a:r>
              <a:rPr lang="en-US" altLang="en-US" dirty="0" err="1"/>
              <a:t>вузе</a:t>
            </a:r>
            <a:r>
              <a:rPr lang="en-US" altLang="ru-RU" dirty="0"/>
              <a:t> </a:t>
            </a:r>
            <a:r>
              <a:rPr lang="en-US" altLang="en-US" dirty="0" err="1"/>
              <a:t>осуществ</a:t>
            </a:r>
            <a:r>
              <a:rPr lang="ru-RU" altLang="en-US" dirty="0"/>
              <a:t>-</a:t>
            </a:r>
            <a:r>
              <a:rPr lang="en-US" altLang="en-US" dirty="0" err="1"/>
              <a:t>ляется</a:t>
            </a:r>
            <a:r>
              <a:rPr lang="ru-RU" altLang="en-US" dirty="0"/>
              <a:t> </a:t>
            </a:r>
            <a:r>
              <a:rPr lang="en-US" altLang="en-US" dirty="0"/>
              <a:t>по</a:t>
            </a:r>
            <a:r>
              <a:rPr lang="en-US" altLang="ru-RU" dirty="0"/>
              <a:t> </a:t>
            </a:r>
            <a:r>
              <a:rPr lang="en-US" altLang="en-US" dirty="0" err="1"/>
              <a:t>решению</a:t>
            </a:r>
            <a:r>
              <a:rPr lang="en-US" altLang="ru-RU" dirty="0"/>
              <a:t> </a:t>
            </a:r>
            <a:r>
              <a:rPr lang="en-US" altLang="en-US" dirty="0" err="1"/>
              <a:t>вуза</a:t>
            </a:r>
            <a:r>
              <a:rPr lang="ru-RU" altLang="en-US" dirty="0"/>
              <a:t>)</a:t>
            </a:r>
            <a:r>
              <a:rPr lang="en-US" altLang="ru-RU" dirty="0"/>
              <a:t>.</a:t>
            </a: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5694045" y="2626995"/>
            <a:ext cx="340169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dirty="0"/>
              <a:t>пп.9) п.55 </a:t>
            </a:r>
            <a:r>
              <a:rPr lang="en-US" altLang="en-US" dirty="0" err="1"/>
              <a:t>Порядка</a:t>
            </a:r>
            <a:r>
              <a:rPr lang="en-US" altLang="ru-RU" dirty="0"/>
              <a:t> </a:t>
            </a:r>
            <a:r>
              <a:rPr lang="en-US" altLang="en-US" dirty="0" err="1"/>
              <a:t>приема</a:t>
            </a:r>
            <a:r>
              <a:rPr lang="en-US" altLang="ru-RU" dirty="0"/>
              <a:t> </a:t>
            </a:r>
            <a:r>
              <a:rPr lang="en-US" altLang="en-US" dirty="0" err="1"/>
              <a:t>на</a:t>
            </a:r>
            <a:r>
              <a:rPr lang="en-US" altLang="ru-RU" dirty="0"/>
              <a:t> </a:t>
            </a:r>
            <a:r>
              <a:rPr lang="en-US" altLang="en-US" dirty="0" err="1"/>
              <a:t>обучение</a:t>
            </a:r>
            <a:r>
              <a:rPr lang="en-US" altLang="ru-RU" dirty="0"/>
              <a:t> </a:t>
            </a:r>
            <a:r>
              <a:rPr lang="en-US" altLang="en-US" dirty="0"/>
              <a:t>по</a:t>
            </a:r>
            <a:r>
              <a:rPr lang="en-US" altLang="ru-RU" dirty="0"/>
              <a:t> </a:t>
            </a:r>
            <a:r>
              <a:rPr lang="en-US" altLang="en-US" dirty="0" err="1"/>
              <a:t>образовательным</a:t>
            </a:r>
            <a:r>
              <a:rPr lang="en-US" altLang="ru-RU" dirty="0"/>
              <a:t> </a:t>
            </a:r>
            <a:r>
              <a:rPr lang="en-US" altLang="en-US" dirty="0" err="1"/>
              <a:t>программам</a:t>
            </a:r>
            <a:r>
              <a:rPr lang="en-US" altLang="ru-RU" dirty="0"/>
              <a:t> </a:t>
            </a:r>
            <a:r>
              <a:rPr lang="ru-RU" altLang="en-US" dirty="0"/>
              <a:t>ВО</a:t>
            </a:r>
            <a:r>
              <a:rPr lang="en-US" altLang="ru-RU" dirty="0"/>
              <a:t> - </a:t>
            </a:r>
            <a:r>
              <a:rPr lang="en-US" altLang="en-US" dirty="0" err="1"/>
              <a:t>программам</a:t>
            </a:r>
            <a:r>
              <a:rPr lang="en-US" altLang="ru-RU" dirty="0"/>
              <a:t> </a:t>
            </a:r>
            <a:r>
              <a:rPr lang="en-US" altLang="en-US" dirty="0" err="1"/>
              <a:t>бакалавриата</a:t>
            </a:r>
            <a:r>
              <a:rPr lang="en-US" altLang="ru-RU" dirty="0"/>
              <a:t>, </a:t>
            </a:r>
            <a:r>
              <a:rPr lang="en-US" altLang="en-US" dirty="0" err="1"/>
              <a:t>программам</a:t>
            </a:r>
            <a:r>
              <a:rPr lang="en-US" altLang="ru-RU" dirty="0"/>
              <a:t> </a:t>
            </a:r>
            <a:r>
              <a:rPr lang="en-US" altLang="en-US" dirty="0" err="1"/>
              <a:t>специалитета</a:t>
            </a:r>
            <a:r>
              <a:rPr lang="en-US" altLang="ru-RU" dirty="0"/>
              <a:t>, </a:t>
            </a:r>
            <a:r>
              <a:rPr lang="en-US" altLang="en-US" dirty="0" err="1"/>
              <a:t>программам</a:t>
            </a:r>
            <a:r>
              <a:rPr lang="en-US" altLang="ru-RU" dirty="0"/>
              <a:t> </a:t>
            </a:r>
            <a:r>
              <a:rPr lang="en-US" altLang="en-US" dirty="0" err="1"/>
              <a:t>магистратуры</a:t>
            </a:r>
            <a:r>
              <a:rPr lang="ru-RU" altLang="en-US" dirty="0"/>
              <a:t> - приказ </a:t>
            </a:r>
            <a:r>
              <a:rPr lang="en-US" altLang="en-US" dirty="0"/>
              <a:t>науки</a:t>
            </a:r>
            <a:r>
              <a:rPr lang="en-US" altLang="ru-RU" dirty="0"/>
              <a:t> </a:t>
            </a:r>
            <a:r>
              <a:rPr lang="en-US" altLang="en-US" dirty="0"/>
              <a:t>и</a:t>
            </a:r>
            <a:r>
              <a:rPr lang="en-US" altLang="ru-RU" dirty="0"/>
              <a:t> </a:t>
            </a:r>
            <a:r>
              <a:rPr lang="en-US" altLang="en-US" dirty="0" err="1"/>
              <a:t>высшего</a:t>
            </a:r>
            <a:r>
              <a:rPr lang="en-US" altLang="ru-RU" dirty="0"/>
              <a:t> </a:t>
            </a:r>
            <a:r>
              <a:rPr lang="en-US" altLang="en-US" dirty="0"/>
              <a:t>образования</a:t>
            </a:r>
            <a:r>
              <a:rPr lang="en-US" altLang="ru-RU" dirty="0"/>
              <a:t> </a:t>
            </a:r>
            <a:r>
              <a:rPr lang="en-US" altLang="en-US" dirty="0"/>
              <a:t>Р</a:t>
            </a:r>
            <a:r>
              <a:rPr lang="ru-RU" altLang="en-US" dirty="0"/>
              <a:t>Ф</a:t>
            </a:r>
            <a:r>
              <a:rPr lang="en-US" altLang="ru-RU" dirty="0"/>
              <a:t> </a:t>
            </a:r>
            <a:r>
              <a:rPr lang="en-US" altLang="en-US" dirty="0" err="1"/>
              <a:t>от</a:t>
            </a:r>
            <a:r>
              <a:rPr lang="en-US" altLang="ru-RU" dirty="0"/>
              <a:t> 27.11.2024 </a:t>
            </a:r>
            <a:r>
              <a:rPr lang="en-US" altLang="en-US" dirty="0"/>
              <a:t>№</a:t>
            </a:r>
            <a:r>
              <a:rPr lang="en-US" altLang="ru-RU" dirty="0"/>
              <a:t> 821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635" y="2041002"/>
            <a:ext cx="6317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Итоговое сочинение – это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</a:p>
        </p:txBody>
      </p:sp>
      <p:sp>
        <p:nvSpPr>
          <p:cNvPr id="2" name="object 7"/>
          <p:cNvSpPr txBox="1"/>
          <p:nvPr/>
        </p:nvSpPr>
        <p:spPr>
          <a:xfrm>
            <a:off x="762635" y="4163060"/>
            <a:ext cx="8333105" cy="7480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 indent="0" fontAlgn="auto">
              <a:lnSpc>
                <a:spcPct val="100000"/>
              </a:lnSpc>
              <a:spcBef>
                <a:spcPts val="0"/>
              </a:spcBef>
            </a:pPr>
            <a:r>
              <a:rPr sz="1600" b="1" spc="16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lang="ru-RU" sz="1600" b="1" spc="16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sz="16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indent="0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качественная подготовка, организация и проведение,</a:t>
            </a:r>
          </a:p>
          <a:p>
            <a:pPr marL="12700" indent="0" fontAlgn="auto">
              <a:lnSpc>
                <a:spcPct val="100000"/>
              </a:lnSpc>
              <a:spcBef>
                <a:spcPts val="0"/>
              </a:spcBef>
              <a:tabLst>
                <a:tab pos="299085" algn="l"/>
              </a:tabLst>
            </a:pPr>
            <a:r>
              <a:rPr sz="1600" spc="-34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▶</a:t>
            </a:r>
            <a:r>
              <a:rPr sz="16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	</a:t>
            </a:r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анализ полученных результатов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  <p:cxnSp>
        <p:nvCxnSpPr>
          <p:cNvPr id="4" name="Прямое соединение 3"/>
          <p:cNvCxnSpPr/>
          <p:nvPr/>
        </p:nvCxnSpPr>
        <p:spPr>
          <a:xfrm>
            <a:off x="714375" y="4065905"/>
            <a:ext cx="8236585" cy="1397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370" y="284282"/>
            <a:ext cx="763312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2. </a:t>
            </a:r>
            <a:r>
              <a:rPr lang="ru-RU" sz="2000" b="1" dirty="0" smtClean="0">
                <a:solidFill>
                  <a:srgbClr val="C00000"/>
                </a:solidFill>
              </a:rPr>
              <a:t>Подача заявления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9615" y="76361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53415" y="945515"/>
            <a:ext cx="77292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1200" dirty="0">
                <a:hlinkClick r:id="rId3"/>
              </a:rPr>
              <a:t>https://obrnadzor.gov.ru/news/rosobrnadzor-napominaet-o-srokah-podachi-zayavlenij-ob-uchastii-v-ege-2026</a:t>
            </a:r>
            <a:r>
              <a:rPr lang="en-US" altLang="ru-RU" sz="1200" dirty="0" smtClean="0">
                <a:hlinkClick r:id="rId3"/>
              </a:rPr>
              <a:t>/</a:t>
            </a:r>
            <a:r>
              <a:rPr lang="ru-RU" altLang="ru-RU" sz="1200" dirty="0" smtClean="0"/>
              <a:t> </a:t>
            </a:r>
            <a:r>
              <a:rPr lang="ru-RU" altLang="en-US" sz="1200" dirty="0" smtClean="0"/>
              <a:t> </a:t>
            </a:r>
            <a:endParaRPr lang="ru-RU" altLang="en-US" sz="1200" dirty="0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53415" y="1259840"/>
            <a:ext cx="83210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ru-RU" sz="1600" b="0" i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Разъяснения Рособрнадзора: </a:t>
            </a:r>
            <a:r>
              <a:rPr sz="1600" b="0" i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1 февраля 2026 года – это воскресенье, подать заявление можно будет </a:t>
            </a:r>
            <a:r>
              <a:rPr sz="1600" b="1" i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до 2 февраля включительно</a:t>
            </a:r>
          </a:p>
        </p:txBody>
      </p:sp>
      <p:graphicFrame>
        <p:nvGraphicFramePr>
          <p:cNvPr id="7" name="Таблица 6"/>
          <p:cNvGraphicFramePr/>
          <p:nvPr>
            <p:custDataLst>
              <p:tags r:id="rId1"/>
            </p:custDataLst>
          </p:nvPr>
        </p:nvGraphicFramePr>
        <p:xfrm>
          <a:off x="653415" y="1882140"/>
          <a:ext cx="8388350" cy="3001010"/>
        </p:xfrm>
        <a:graphic>
          <a:graphicData uri="http://schemas.openxmlformats.org/drawingml/2006/table">
            <a:tbl>
              <a:tblPr/>
              <a:tblGrid>
                <a:gridCol w="918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0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algn="l" fontAlgn="b"/>
                      <a:endParaRPr sz="12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Выпускники текущего года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Выпускники ТГ </a:t>
                      </a:r>
                    </a:p>
                    <a:p>
                      <a:pPr algn="ctr" fontAlgn="b"/>
                      <a:r>
                        <a:rPr lang="ru-RU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(ОВЗ, инвалиды)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altLang="en-US" sz="1200" b="1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Выпускники прошлых лет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39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место подачи заявления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подают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заявление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в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свою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школу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,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а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экстерны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–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в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школу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,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имеющую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государственную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аккредитацию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по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образовательным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программам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ru-RU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СОО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,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по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их</a:t>
                      </a:r>
                      <a:r>
                        <a:rPr lang="en-US" altLang="ru-RU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 </a:t>
                      </a:r>
                      <a:r>
                        <a:rPr lang="en-US" altLang="en-US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  <a:sym typeface="+mn-ea"/>
                        </a:rPr>
                        <a:t>выбору</a:t>
                      </a:r>
                      <a:endParaRPr lang="ru-RU" altLang="en-US" sz="10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  <a:sym typeface="+mn-ea"/>
                      </a:endParaRP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842" marR="9842" marT="9842" marB="0" anchor="b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7150" indent="-6985" algn="l" fontAlgn="b">
                        <a:buNone/>
                      </a:pP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Выпускники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прошлых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лет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подают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заявление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места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регистрации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сдачу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ЕГЭ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(приказ МОиН РТ от 10.12.2025 г. под-2028/25)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995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2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перечень документов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Заявления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подаются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лично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основании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документа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удостоверяющего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их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личность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их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родителями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законными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представителями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основании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документа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удостоверяющего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их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личность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уполномоченными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лицами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основании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удостоверяющего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личность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документа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доверенности</a:t>
                      </a:r>
                      <a:endParaRPr lang="ru-RU" altLang="en-US" sz="10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842" marR="9842" marT="9842" marB="0" anchor="b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842" marR="9842" marT="9842" marB="0" anchor="b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6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ru-RU" altLang="en-US" sz="10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Calibri" panose="020F0502020204030204"/>
                        <a:cs typeface="Arial" panose="020B0604020202020204" pitchFamily="34" charset="0"/>
                      </a:endParaRP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Участники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экзаменов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ОВЗ -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оригинал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надлежащим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заверенную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копию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рекомендаций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ПМПК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участники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экзаменов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дети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инвалиды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инвалиды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оригинал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надлежащим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заверенную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копию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справки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подтверждающей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факт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установления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инвалидности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выданной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ФГУ МСЭ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организации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экзаменов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 соблюдением условий, указанных в рекомендациях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ригиналы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документов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образовании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их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заверенные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копии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Оригинал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или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копия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иностранного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документа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образовании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предъявляется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заверенным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установленном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порядке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переводом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иностранного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языка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Лица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обучающиеся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ОП СПО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подаче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заявления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предъявляют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справку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из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своей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образовательной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организации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подтверждающую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освоение</a:t>
                      </a:r>
                      <a:r>
                        <a:rPr lang="en-US" altLang="ru-RU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altLang="en-US" sz="10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/>
                          <a:cs typeface="Arial" panose="020B0604020202020204" pitchFamily="34" charset="0"/>
                        </a:rPr>
                        <a:t>ОП СОО</a:t>
                      </a:r>
                    </a:p>
                  </a:txBody>
                  <a:tcPr marL="9842" marR="9842" marT="9842" marB="0" anchor="b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3370" y="284282"/>
            <a:ext cx="763312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Задача 2. </a:t>
            </a:r>
            <a:r>
              <a:rPr lang="ru-RU" sz="2000" b="1" dirty="0" smtClean="0">
                <a:solidFill>
                  <a:srgbClr val="C00000"/>
                </a:solidFill>
              </a:rPr>
              <a:t>Подача заявления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29615" y="763616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09600" y="814705"/>
            <a:ext cx="77292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1200" dirty="0">
                <a:hlinkClick r:id="rId2"/>
              </a:rPr>
              <a:t>https://obrnadzor.gov.ru/news/rosobrnadzor-napominaet-o-srokah-podachi-zayavlenij-ob-uchastii-v-ege-2026</a:t>
            </a:r>
            <a:r>
              <a:rPr lang="en-US" altLang="ru-RU" sz="1200" dirty="0" smtClean="0">
                <a:hlinkClick r:id="rId2"/>
              </a:rPr>
              <a:t>/</a:t>
            </a:r>
            <a:r>
              <a:rPr lang="ru-RU" altLang="ru-RU" sz="1200" dirty="0" smtClean="0"/>
              <a:t> </a:t>
            </a:r>
            <a:r>
              <a:rPr lang="ru-RU" altLang="en-US" sz="1200" dirty="0" smtClean="0"/>
              <a:t> </a:t>
            </a:r>
            <a:endParaRPr lang="ru-RU" altLang="en-US" sz="1200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21105"/>
            <a:ext cx="5679440" cy="382016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6289040" y="1168844"/>
            <a:ext cx="2741930" cy="39746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/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заявлении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на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участие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в ЕГЭ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необходимо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перечислить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предметы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,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которые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участник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планирует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сдавать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. Для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выпускников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текущего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года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два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экзамена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,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русский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язык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и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математика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,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являются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обязательными</a:t>
            </a:r>
            <a:r>
              <a:rPr lang="ru-RU"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(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необходим</a:t>
            </a:r>
            <a:r>
              <a:rPr lang="ru-RU"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ы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для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получения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аттестата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о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среднем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общем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образовании</a:t>
            </a:r>
            <a:r>
              <a:rPr lang="ru-RU"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)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.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Выпускники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текущего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года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могут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выбрать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для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сдачи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уровень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ЕГЭ по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математике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: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базовый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или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0" i="0" dirty="0" err="1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профильный</a:t>
            </a:r>
            <a:r>
              <a:rPr sz="1200" b="0" i="0" dirty="0">
                <a:solidFill>
                  <a:srgbClr val="1A1A1A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.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Выпускники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прошлых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лет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могут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зарегистрироваться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на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участие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в ЕГЭ по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математике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только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профильного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sz="1200" b="1" i="0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уровня</a:t>
            </a:r>
            <a:r>
              <a:rPr sz="1200" b="1" i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.</a:t>
            </a:r>
            <a:endParaRPr sz="1200" b="1" i="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0" indent="0"/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Остальные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учебные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предметы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сдаются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участниками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экзаменов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по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их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выбору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тем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,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кто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желает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продолжить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обучение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 </a:t>
            </a:r>
            <a:r>
              <a:rPr lang="en-US" altLang="en-US" sz="1200" b="1" i="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вузе</a:t>
            </a:r>
            <a:r>
              <a:rPr lang="en-US" altLang="ru-RU" sz="1200" b="1" i="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710" y="10795"/>
            <a:ext cx="2193290" cy="71247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6.3,&quot;left&quot;:52.95,&quot;top&quot;:99.65,&quot;width&quot;:655.8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10198818897635,&quot;left&quot;:13.5,&quot;top&quot;:117,&quot;width&quot;:693.4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89*303"/>
  <p:tag name="TABLE_ENDDRAG_RECT" val="54*87*489*30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60*236"/>
  <p:tag name="TABLE_ENDDRAG_RECT" val="51*148*660*23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222*264"/>
  <p:tag name="TABLE_ENDDRAG_RECT" val="489*96*222*2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50*218"/>
  <p:tag name="TABLE_ENDDRAG_RECT" val="56*96*650*2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6.3,&quot;left&quot;:52.95,&quot;top&quot;:99.65,&quot;width&quot;:655.8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5.0804724409449,&quot;left&quot;:51.49409448818898,&quot;top&quot;:87.57047244094488,&quot;width&quot;:660.6589763779527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6.3,&quot;left&quot;:52.95,&quot;top&quot;:99.65,&quot;width&quot;:655.8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6.3,&quot;left&quot;:52.95,&quot;top&quot;:99.65,&quot;width&quot;:655.8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10198818897635,&quot;left&quot;:13.5,&quot;top&quot;:117,&quot;width&quot;:693.48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2.3844310668581,&quot;left&quot;:279.2849320688621,&quot;top&quot;:117.35,&quot;width&quot;:356.2150679311379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45*318"/>
  <p:tag name="TABLE_ENDDRAG_RECT" val="52*62*645*31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52*215"/>
  <p:tag name="TABLE_ENDDRAG_RECT" val="54*117*652*2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669*234"/>
  <p:tag name="TABLE_ENDDRAG_RECT" val="48*156*669*23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10198818897635,&quot;left&quot;:13.5,&quot;top&quot;:117,&quot;width&quot;:693.4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10198818897635,&quot;left&quot;:13.5,&quot;top&quot;:117,&quot;width&quot;:693.48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10198818897635,&quot;left&quot;:13.5,&quot;top&quot;:117,&quot;width&quot;:693.4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4.10198818897635,&quot;left&quot;:13.5,&quot;top&quot;:117,&quot;width&quot;:693.48}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4018</Words>
  <Application>Microsoft Office PowerPoint</Application>
  <PresentationFormat>Экран (16:9)</PresentationFormat>
  <Paragraphs>803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55" baseType="lpstr">
      <vt:lpstr>Arial</vt:lpstr>
      <vt:lpstr>Arial Black</vt:lpstr>
      <vt:lpstr>Assistant</vt:lpstr>
      <vt:lpstr>Calibri</vt:lpstr>
      <vt:lpstr>Century Gothic</vt:lpstr>
      <vt:lpstr>Helvetica</vt:lpstr>
      <vt:lpstr>Lucida Sans Unicode</vt:lpstr>
      <vt:lpstr>Montserrat</vt:lpstr>
      <vt:lpstr>Roboto</vt:lpstr>
      <vt:lpstr>Sora</vt:lpstr>
      <vt:lpstr>Tahoma</vt:lpstr>
      <vt:lpstr>Times New Roman</vt:lpstr>
      <vt:lpstr>Trebuchet MS</vt:lpstr>
      <vt:lpstr>Wingdings</vt:lpstr>
      <vt:lpstr>2_Тема Office</vt:lpstr>
      <vt:lpstr>Презентация PowerPoint</vt:lpstr>
      <vt:lpstr>Презентация PowerPoint</vt:lpstr>
      <vt:lpstr>Итоговое сочинение (изложение)</vt:lpstr>
      <vt:lpstr>Оформление протокола (выписки из протокола) педагогического совета </vt:lpstr>
      <vt:lpstr>Повторный допуск к ИС-11: ошибки прошлых 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Минимальные баллы ЕГЭ на 2026-2027 уч.год для поступления в высшие учебные заведения</vt:lpstr>
      <vt:lpstr>Презентация PowerPoint</vt:lpstr>
      <vt:lpstr>Презентация PowerPoint</vt:lpstr>
      <vt:lpstr>Презентация PowerPoint</vt:lpstr>
      <vt:lpstr>3  направления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Гульфия Ахвердиева</dc:creator>
  <cp:lastModifiedBy>Татьяна Иванова</cp:lastModifiedBy>
  <cp:revision>711</cp:revision>
  <cp:lastPrinted>2023-11-29T08:24:00Z</cp:lastPrinted>
  <dcterms:created xsi:type="dcterms:W3CDTF">2021-03-03T11:56:00Z</dcterms:created>
  <dcterms:modified xsi:type="dcterms:W3CDTF">2026-01-26T10:44:43Z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E5D97664DADC4D73A4A9B1D30E77247B_12</vt:lpwstr>
  </property>
  <property fmtid="{D5CDD505-2E9C-101B-9397-08002B2CF9AE}" pid="3" name="KSOProductBuildVer">
    <vt:lpwstr>1049-12.2.0.23196</vt:lpwstr>
  </property>
</Properties>
</file>