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3" r:id="rId9"/>
    <p:sldId id="265" r:id="rId10"/>
    <p:sldId id="267" r:id="rId11"/>
    <p:sldId id="268" r:id="rId12"/>
    <p:sldId id="269" r:id="rId13"/>
    <p:sldId id="270" r:id="rId14"/>
  </p:sldIdLst>
  <p:sldSz cx="9144000" cy="6858000" type="screen4x3"/>
  <p:notesSz cx="6761163" cy="98821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06ED5-1D1D-4E21-875F-F12C2794D95F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1363"/>
            <a:ext cx="4938713" cy="3705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694039"/>
            <a:ext cx="5408930" cy="44469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386364"/>
            <a:ext cx="2929837" cy="4941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C92241-4257-4729-BBBF-BD4CFF5DDE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142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012" y="0"/>
            <a:ext cx="9360532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04664"/>
            <a:ext cx="7272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МАОУ «Гимназия № 139 – Центр образования» </a:t>
            </a:r>
          </a:p>
          <a:p>
            <a:pPr algn="ctr"/>
            <a:r>
              <a:rPr lang="ru-RU" sz="2400" dirty="0" smtClean="0"/>
              <a:t>Приволжского района г. Казани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655676" y="1643896"/>
            <a:ext cx="5616624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Клуб международной коммуникации </a:t>
            </a:r>
          </a:p>
          <a:p>
            <a:pPr algn="ctr"/>
            <a:endParaRPr lang="ru-RU" sz="3600" b="1" dirty="0" smtClean="0"/>
          </a:p>
          <a:p>
            <a:pPr algn="ctr"/>
            <a:endParaRPr lang="ru-RU" sz="2800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4198154"/>
            <a:ext cx="4008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Учитель английского языка</a:t>
            </a:r>
          </a:p>
          <a:p>
            <a:r>
              <a:rPr lang="ru-RU" sz="2400" dirty="0" err="1" smtClean="0"/>
              <a:t>Габдрахманова</a:t>
            </a:r>
            <a:r>
              <a:rPr lang="ru-RU" sz="2400" dirty="0" smtClean="0"/>
              <a:t> Екатерина Сергеевна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2350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2582" y="7775"/>
            <a:ext cx="892899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Клуб международной коммуникации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/>
              <a:t>Участие в поисково-собирательной работе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/>
              <a:t>Встречи с интересными людьми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/>
              <a:t>Знакомство с историческими фактами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722" y="2850346"/>
            <a:ext cx="6213614" cy="364071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3000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892899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4400" b="1" dirty="0">
                <a:solidFill>
                  <a:prstClr val="black"/>
                </a:solidFill>
              </a:rPr>
              <a:t>Клуб международной коммуникации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/>
              <a:t>Научная </a:t>
            </a:r>
            <a:r>
              <a:rPr lang="ru-RU" sz="2800" dirty="0" smtClean="0"/>
              <a:t>деятельность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/>
              <a:t>Экскурсии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/>
              <a:t>Конкурсы, викторины, стенгазеты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/>
              <a:t>Интерактивные мероприятия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/>
              <a:t>Мастер-классы</a:t>
            </a:r>
          </a:p>
          <a:p>
            <a:endParaRPr lang="ru-RU" sz="4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6387">
            <a:off x="2454805" y="3990900"/>
            <a:ext cx="2835735" cy="212680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3501008"/>
            <a:ext cx="3312368" cy="201622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767140"/>
            <a:ext cx="2050640" cy="153798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</p:spTree>
    <p:extLst>
      <p:ext uri="{BB962C8B-B14F-4D97-AF65-F5344CB8AC3E}">
        <p14:creationId xmlns:p14="http://schemas.microsoft.com/office/powerpoint/2010/main" val="205784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8928992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 smtClean="0"/>
          </a:p>
          <a:p>
            <a:pPr lvl="0" algn="ctr"/>
            <a:r>
              <a:rPr lang="ru-RU" sz="3600" b="1" dirty="0" smtClean="0"/>
              <a:t>Роль </a:t>
            </a:r>
            <a:r>
              <a:rPr lang="ru-RU" sz="3600" b="1" dirty="0" smtClean="0">
                <a:solidFill>
                  <a:prstClr val="black"/>
                </a:solidFill>
              </a:rPr>
              <a:t>клуба </a:t>
            </a:r>
            <a:r>
              <a:rPr lang="ru-RU" sz="3600" b="1" dirty="0">
                <a:solidFill>
                  <a:prstClr val="black"/>
                </a:solidFill>
              </a:rPr>
              <a:t>международной коммуникации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/>
              <a:t>Обеспечивает </a:t>
            </a:r>
            <a:r>
              <a:rPr lang="ru-RU" sz="3600" dirty="0" smtClean="0"/>
              <a:t>возможность погрузиться в культуру, историю и искусство Англии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/>
              <a:t>Стимулирует интерес к учебе и знаниям 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/>
              <a:t>Развивает чувство прекрасного и уважение к национальному достоянию</a:t>
            </a:r>
          </a:p>
          <a:p>
            <a:pPr marL="571500" indent="-571500">
              <a:buFont typeface="Courier New" pitchFamily="49" charset="0"/>
              <a:buChar char="o"/>
            </a:pPr>
            <a:endParaRPr lang="ru-RU" sz="3600" dirty="0" smtClean="0"/>
          </a:p>
          <a:p>
            <a:pPr marL="571500" indent="-571500">
              <a:buFont typeface="Wingdings" pitchFamily="2" charset="2"/>
              <a:buChar char="Ø"/>
            </a:pPr>
            <a:endParaRPr lang="ru-RU" sz="3600" dirty="0"/>
          </a:p>
          <a:p>
            <a:pPr marL="571500" indent="-571500">
              <a:buFont typeface="Wingdings" pitchFamily="2" charset="2"/>
              <a:buChar char="Ø"/>
            </a:pPr>
            <a:endParaRPr lang="ru-RU" sz="3600" dirty="0" smtClean="0"/>
          </a:p>
          <a:p>
            <a:pPr marL="571500" indent="-571500">
              <a:buFont typeface="Wingdings" pitchFamily="2" charset="2"/>
              <a:buChar char="Ø"/>
            </a:pPr>
            <a:endParaRPr lang="ru-RU" sz="3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97" y="4634412"/>
            <a:ext cx="2629175" cy="192806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765" y="4615007"/>
            <a:ext cx="2618656" cy="198289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258" y="4634412"/>
            <a:ext cx="2752236" cy="198289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4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8928992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>
                <a:solidFill>
                  <a:prstClr val="black"/>
                </a:solidFill>
              </a:rPr>
              <a:t>Роль клуба международной коммуникации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/>
              <a:t>Развивает </a:t>
            </a:r>
            <a:r>
              <a:rPr lang="ru-RU" sz="3600" dirty="0" smtClean="0"/>
              <a:t>аналитическое мышление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/>
              <a:t>Развивает творческие способности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 smtClean="0"/>
              <a:t>Улучшает знания английского языка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3600" dirty="0"/>
              <a:t>Способствует формированию общеобразовательных навыков, пониманию культурных ценностей и исторического наследия</a:t>
            </a:r>
            <a:endParaRPr lang="ru-RU" sz="3600" dirty="0" smtClean="0"/>
          </a:p>
          <a:p>
            <a:pPr marL="571500" indent="-571500">
              <a:buFont typeface="Courier New" pitchFamily="49" charset="0"/>
              <a:buChar char="o"/>
            </a:pPr>
            <a:endParaRPr lang="ru-RU" sz="3600" dirty="0" smtClean="0"/>
          </a:p>
          <a:p>
            <a:pPr marL="571500" indent="-571500">
              <a:buFont typeface="Courier New" pitchFamily="49" charset="0"/>
              <a:buChar char="o"/>
            </a:pPr>
            <a:endParaRPr lang="ru-RU" sz="3600" dirty="0" smtClean="0"/>
          </a:p>
          <a:p>
            <a:pPr marL="571500" indent="-571500">
              <a:buFont typeface="Wingdings" pitchFamily="2" charset="2"/>
              <a:buChar char="Ø"/>
            </a:pPr>
            <a:endParaRPr lang="ru-RU" sz="3600" dirty="0"/>
          </a:p>
          <a:p>
            <a:pPr marL="571500" indent="-571500">
              <a:buFont typeface="Wingdings" pitchFamily="2" charset="2"/>
              <a:buChar char="Ø"/>
            </a:pPr>
            <a:endParaRPr lang="ru-RU" sz="3600" dirty="0" smtClean="0"/>
          </a:p>
          <a:p>
            <a:pPr marL="571500" indent="-571500">
              <a:buFont typeface="Wingdings" pitchFamily="2" charset="2"/>
              <a:buChar char="Ø"/>
            </a:pPr>
            <a:endParaRPr lang="ru-RU" sz="3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991744"/>
            <a:ext cx="3312368" cy="187962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617132"/>
            <a:ext cx="2880320" cy="216024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02062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9" y="4192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1703" y="432370"/>
            <a:ext cx="8820472" cy="6001643"/>
          </a:xfrm>
          <a:prstGeom prst="rect">
            <a:avLst/>
          </a:prstGeom>
          <a:noFill/>
          <a:effectLst>
            <a:softEdge rad="317500"/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Основная отличительная особенность нового Стандарта:</a:t>
            </a:r>
          </a:p>
          <a:p>
            <a:endParaRPr lang="ru-RU" sz="20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/>
              <a:t>направленность </a:t>
            </a:r>
            <a:r>
              <a:rPr lang="ru-RU" sz="2800" dirty="0"/>
              <a:t>на обеспечение перехода в образовании от простой ретрансляции знаний к развитию творческих способностей </a:t>
            </a:r>
            <a:r>
              <a:rPr lang="ru-RU" sz="2800" dirty="0" smtClean="0"/>
              <a:t>обучающихся;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/>
              <a:t> раскрытие </a:t>
            </a:r>
            <a:r>
              <a:rPr lang="ru-RU" sz="2800" dirty="0"/>
              <a:t>своих </a:t>
            </a:r>
            <a:r>
              <a:rPr lang="ru-RU" sz="2800" dirty="0" smtClean="0"/>
              <a:t>возможностей;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/>
              <a:t>подготовка </a:t>
            </a:r>
            <a:r>
              <a:rPr lang="ru-RU" sz="2800" dirty="0"/>
              <a:t>к жизни в современных условиях на основе системно-</a:t>
            </a:r>
            <a:r>
              <a:rPr lang="ru-RU" sz="2800" dirty="0" err="1"/>
              <a:t>деятельностного</a:t>
            </a:r>
            <a:r>
              <a:rPr lang="ru-RU" sz="2800" dirty="0"/>
              <a:t> </a:t>
            </a:r>
            <a:r>
              <a:rPr lang="ru-RU" sz="2800" dirty="0" smtClean="0"/>
              <a:t>подхода;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28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800" dirty="0" smtClean="0"/>
              <a:t>придание </a:t>
            </a:r>
            <a:r>
              <a:rPr lang="ru-RU" sz="2800" dirty="0"/>
              <a:t>образовательному процессу воспитательной функции.</a:t>
            </a:r>
          </a:p>
        </p:txBody>
      </p:sp>
    </p:spTree>
    <p:extLst>
      <p:ext uri="{BB962C8B-B14F-4D97-AF65-F5344CB8AC3E}">
        <p14:creationId xmlns:p14="http://schemas.microsoft.com/office/powerpoint/2010/main" val="126470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780" y="476672"/>
            <a:ext cx="85324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Духовно-нравственное воспитание и развитие учащихся </a:t>
            </a:r>
            <a:r>
              <a:rPr lang="ru-RU" sz="3200" dirty="0" smtClean="0"/>
              <a:t>являются первостепенной задачей современной образовательной системы и представляют собой важный компонент социального заказа для образования.</a:t>
            </a:r>
            <a:endParaRPr lang="ru-RU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01008"/>
            <a:ext cx="3508095" cy="3020031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08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548679"/>
            <a:ext cx="792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Язык </a:t>
            </a:r>
            <a:r>
              <a:rPr lang="ru-RU" sz="3200" b="1" dirty="0" smtClean="0"/>
              <a:t>служит </a:t>
            </a:r>
            <a:r>
              <a:rPr lang="ru-RU" sz="3200" b="1" dirty="0"/>
              <a:t>важнейшим средством общения</a:t>
            </a:r>
            <a:r>
              <a:rPr lang="ru-RU" sz="3200" dirty="0"/>
              <a:t>, без которого невозможно существование и развитие человеческого общества.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901" y="2780927"/>
            <a:ext cx="5836181" cy="353361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93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071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0559" y="332656"/>
            <a:ext cx="7920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Клуб международной коммуникации </a:t>
            </a:r>
            <a:r>
              <a:rPr lang="ru-RU" sz="4000" dirty="0" smtClean="0"/>
              <a:t>является ресурсом духовно-нравственного развития и воспитания личности.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5093" y="2911450"/>
            <a:ext cx="3888436" cy="3483375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32038" y="2996954"/>
            <a:ext cx="3888436" cy="3312368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6691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16632"/>
            <a:ext cx="89289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Использование музейных материалов в учебном процессе: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/>
              <a:t>делает уроки более интересными и </a:t>
            </a:r>
            <a:r>
              <a:rPr lang="ru-RU" sz="3200" dirty="0" smtClean="0"/>
              <a:t>запоминающимися;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smtClean="0"/>
              <a:t>повышается </a:t>
            </a:r>
            <a:r>
              <a:rPr lang="ru-RU" sz="3200" dirty="0"/>
              <a:t>мотивация обучающихся к учебной </a:t>
            </a:r>
            <a:r>
              <a:rPr lang="ru-RU" sz="3200" dirty="0" smtClean="0"/>
              <a:t>деятельности;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легче </a:t>
            </a:r>
            <a:r>
              <a:rPr lang="ru-RU" sz="3200" dirty="0"/>
              <a:t>усваивается предлагаемый материал.</a:t>
            </a:r>
            <a:endParaRPr lang="ru-RU" sz="3200" dirty="0" smtClean="0"/>
          </a:p>
          <a:p>
            <a:endParaRPr lang="ru-RU" sz="32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5024"/>
            <a:ext cx="3580184" cy="27293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3312368" cy="27293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213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307" y="3284984"/>
            <a:ext cx="892899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Взаимодействие с экспонатами: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/>
              <a:t>способствует формированию чувства уважения к истории, традициям и общечеловеческим ценностям;</a:t>
            </a:r>
            <a:endParaRPr lang="ru-RU" sz="3200" dirty="0" smtClean="0"/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помогает </a:t>
            </a:r>
            <a:r>
              <a:rPr lang="ru-RU" sz="3200" dirty="0"/>
              <a:t>расширить горизонты </a:t>
            </a:r>
            <a:r>
              <a:rPr lang="ru-RU" sz="3200" dirty="0" smtClean="0"/>
              <a:t>знаний;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позволяет </a:t>
            </a:r>
            <a:r>
              <a:rPr lang="ru-RU" sz="3200" dirty="0"/>
              <a:t>взглянуть на мир глазами предков, понять их ценности и </a:t>
            </a:r>
            <a:r>
              <a:rPr lang="ru-RU" sz="3200" dirty="0" smtClean="0"/>
              <a:t>убеждения</a:t>
            </a:r>
            <a:r>
              <a:rPr lang="ru-RU" sz="3200" dirty="0"/>
              <a:t>.</a:t>
            </a:r>
            <a:endParaRPr lang="ru-RU" sz="3200" dirty="0" smtClean="0"/>
          </a:p>
          <a:p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545" y="36528"/>
            <a:ext cx="4355976" cy="326698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72311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135293"/>
            <a:ext cx="89289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Взаимодействие с произведениями искусства и историческими артефактами </a:t>
            </a:r>
            <a:r>
              <a:rPr lang="ru-RU" sz="3200" b="1" dirty="0" smtClean="0"/>
              <a:t>способствует: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развитию </a:t>
            </a:r>
            <a:r>
              <a:rPr lang="ru-RU" sz="3200" dirty="0"/>
              <a:t>эстетического </a:t>
            </a:r>
            <a:r>
              <a:rPr lang="ru-RU" sz="3200" dirty="0" smtClean="0"/>
              <a:t>вкуса;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формированию </a:t>
            </a:r>
            <a:r>
              <a:rPr lang="ru-RU" sz="3200" dirty="0"/>
              <a:t>этических </a:t>
            </a:r>
            <a:r>
              <a:rPr lang="ru-RU" sz="3200" dirty="0" smtClean="0"/>
              <a:t>ценностей;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развитию </a:t>
            </a:r>
            <a:r>
              <a:rPr lang="ru-RU" sz="3200" dirty="0"/>
              <a:t>критического мышления и способности к </a:t>
            </a:r>
            <a:r>
              <a:rPr lang="ru-RU" sz="3200" dirty="0" err="1"/>
              <a:t>саморефлексии</a:t>
            </a:r>
            <a:r>
              <a:rPr lang="ru-RU" sz="3200" dirty="0"/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3389062"/>
            <a:ext cx="4320481" cy="27762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067" y="3397467"/>
            <a:ext cx="3874405" cy="276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6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5955" y="332656"/>
            <a:ext cx="89289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Духовно-нравственное воспитание учащихся </a:t>
            </a:r>
            <a:r>
              <a:rPr lang="ru-RU" sz="3200" dirty="0"/>
              <a:t>– целостный, многосторонний, сложный и важный процесс, ответственность за него лежит на нас, взрослых, прежде всего на педагогах, классных </a:t>
            </a:r>
            <a:r>
              <a:rPr lang="ru-RU" sz="3200" dirty="0" smtClean="0"/>
              <a:t>руководителях. 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9"/>
            <a:ext cx="2976279" cy="239048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120887"/>
            <a:ext cx="2160240" cy="24574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296" y="3140968"/>
            <a:ext cx="2489647" cy="24373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52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311</Words>
  <Application>Microsoft Office PowerPoint</Application>
  <PresentationFormat>Экран (4:3)</PresentationFormat>
  <Paragraphs>58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Азалия</dc:creator>
  <cp:lastModifiedBy>PC42kab</cp:lastModifiedBy>
  <cp:revision>28</cp:revision>
  <cp:lastPrinted>2025-11-14T10:30:55Z</cp:lastPrinted>
  <dcterms:created xsi:type="dcterms:W3CDTF">2023-12-03T16:22:19Z</dcterms:created>
  <dcterms:modified xsi:type="dcterms:W3CDTF">2025-12-04T07:07:43Z</dcterms:modified>
</cp:coreProperties>
</file>