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65" r:id="rId3"/>
    <p:sldId id="266" r:id="rId4"/>
    <p:sldId id="267" r:id="rId5"/>
    <p:sldId id="275" r:id="rId6"/>
    <p:sldId id="269" r:id="rId7"/>
    <p:sldId id="270" r:id="rId8"/>
    <p:sldId id="274" r:id="rId9"/>
    <p:sldId id="272" r:id="rId10"/>
    <p:sldId id="27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B589"/>
    <a:srgbClr val="990033"/>
    <a:srgbClr val="6A4F28"/>
    <a:srgbClr val="990000"/>
    <a:srgbClr val="7FA182"/>
    <a:srgbClr val="CC3300"/>
    <a:srgbClr val="C02500"/>
    <a:srgbClr val="FF6600"/>
    <a:srgbClr val="888430"/>
    <a:srgbClr val="C3C08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4B7AF-FF7F-46F7-89E6-642CA2F8C725}" type="datetimeFigureOut">
              <a:rPr lang="ru-RU" smtClean="0"/>
              <a:t>26.08.2017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AAF54-C455-4DA2-9E3E-4A62E723DDE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AAF54-C455-4DA2-9E3E-4A62E723DDE9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0">
          <a:blip r:embed="rId2" cstate="print">
            <a:alphaModFix amt="6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Рисунок5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frame">
            <a:avLst>
              <a:gd name="adj1" fmla="val 1754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med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7E5FA-033E-40C3-AC6A-989FD3FB1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26163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261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E9242C-A39B-4ABC-9E4A-FA9BD20700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9BBB-F563-4EA0-9D64-D122C4EE6DEE}" type="datetimeFigureOut">
              <a:rPr lang="ru-RU" smtClean="0"/>
              <a:pPr/>
              <a:t>26.08.2017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7B19D-6D15-43B8-8B44-6612975F92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3545626"/>
      </p:ext>
    </p:extLst>
  </p:cSld>
  <p:clrMapOvr>
    <a:masterClrMapping/>
  </p:clrMapOvr>
  <p:transition spd="med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/>
          <a:lstStyle>
            <a:lvl1pPr>
              <a:defRPr b="1" i="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E0DF2-9AA7-4DC2-B698-B281BC5E8E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76767-AD01-4211-80EB-6FA3A4C366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43206-40B1-4954-9405-6577DC29AD6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2BEDD-5231-4670-B995-CFD36FB43A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56517-9ACF-4EDC-BFA9-E844A85F43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7026A2-CBE1-49A6-BBA3-6ABEAFC1E7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02869-7C5A-41BD-9CE4-C4A453FF30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FE131-4B0B-4137-9888-BC340D1946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8AEB13-A01A-4ECD-9EA5-2FF9FC3E9DDA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Рисунок 6" descr="Рисунок6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0" y="0"/>
            <a:ext cx="9144000" cy="6858000"/>
          </a:xfrm>
          <a:prstGeom prst="frame">
            <a:avLst>
              <a:gd name="adj1" fmla="val 1953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cover dir="rd"/>
  </p:transition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rgbClr val="4D4D4D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7.jpeg"/><Relationship Id="rId7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514600"/>
            <a:ext cx="9144000" cy="3127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+mn-lt"/>
              </a:rPr>
              <a:t>базовая площадка по мероприятию 2.4.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latin typeface="+mn-lt"/>
              </a:rPr>
              <a:t>«Модернизация технологий и содержания обучения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latin typeface="+mn-lt"/>
              </a:rPr>
              <a:t>в</a:t>
            </a:r>
            <a:r>
              <a:rPr lang="en-US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соответствии с новым федеральным государственным образовательным</a:t>
            </a:r>
            <a:r>
              <a:rPr lang="en-US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стандартом посредством разработки концепций модернизации конкретных</a:t>
            </a:r>
            <a:r>
              <a:rPr lang="en-US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областей, поддержки региональных программ развития образования и поддержки сетевых методических объединений»</a:t>
            </a:r>
            <a:r>
              <a:rPr lang="en-US" sz="2400" b="1" dirty="0" smtClean="0">
                <a:latin typeface="+mn-lt"/>
              </a:rPr>
              <a:t> </a:t>
            </a:r>
            <a:r>
              <a:rPr lang="ru-RU" sz="2400" b="1" dirty="0" smtClean="0">
                <a:latin typeface="+mn-lt"/>
              </a:rPr>
              <a:t>(предметные области   </a:t>
            </a:r>
          </a:p>
          <a:p>
            <a:pPr algn="ctr">
              <a:lnSpc>
                <a:spcPct val="70000"/>
              </a:lnSpc>
            </a:pPr>
            <a:r>
              <a:rPr lang="ru-RU" sz="2400" b="1" dirty="0" smtClean="0">
                <a:latin typeface="+mn-lt"/>
              </a:rPr>
              <a:t>«химия», «биология»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8" name="Рисунок 7" descr="Рисунок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600"/>
            <a:ext cx="9144000" cy="2286000"/>
          </a:xfrm>
          <a:prstGeom prst="rect">
            <a:avLst/>
          </a:prstGeom>
        </p:spPr>
      </p:pic>
      <p:pic>
        <p:nvPicPr>
          <p:cNvPr id="9" name="Содержимое 3" descr="Рисунок8.png"/>
          <p:cNvPicPr>
            <a:picLocks noChangeAspect="1"/>
          </p:cNvPicPr>
          <p:nvPr/>
        </p:nvPicPr>
        <p:blipFill>
          <a:blip r:embed="rId3" cstate="print">
            <a:lum bright="100000"/>
          </a:blip>
          <a:stretch>
            <a:fillRect/>
          </a:stretch>
        </p:blipFill>
        <p:spPr>
          <a:xfrm>
            <a:off x="-43360" y="4953000"/>
            <a:ext cx="9187360" cy="1461904"/>
          </a:xfrm>
          <a:prstGeom prst="rect">
            <a:avLst/>
          </a:prstGeom>
        </p:spPr>
      </p:pic>
      <p:pic>
        <p:nvPicPr>
          <p:cNvPr id="7" name="Рисунок 6" descr="СЕРОЕ ПЕРО.jpg"/>
          <p:cNvPicPr>
            <a:picLocks noChangeAspect="1"/>
          </p:cNvPicPr>
          <p:nvPr/>
        </p:nvPicPr>
        <p:blipFill>
          <a:blip r:embed="rId4" cstate="print"/>
          <a:srcRect l="7778" t="7778" r="7778" b="7778"/>
          <a:stretch>
            <a:fillRect/>
          </a:stretch>
        </p:blipFill>
        <p:spPr>
          <a:xfrm>
            <a:off x="152400" y="152400"/>
            <a:ext cx="1295400" cy="1295400"/>
          </a:xfrm>
          <a:prstGeom prst="ellipse">
            <a:avLst/>
          </a:prstGeom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.T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b="52222"/>
          <a:stretch>
            <a:fillRect/>
          </a:stretch>
        </p:blipFill>
        <p:spPr>
          <a:xfrm flipH="1" flipV="1">
            <a:off x="228600" y="990598"/>
            <a:ext cx="8534400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47800"/>
            <a:ext cx="8153400" cy="495300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500" b="1" i="1" dirty="0" smtClean="0"/>
              <a:t>«Большое спасибо за хорошую стажировку.  Огромных успехов в дальнейшей работе»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500" b="1" i="1" dirty="0" smtClean="0"/>
              <a:t>(Акатнова Т.А.),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500" b="1" i="1" dirty="0" smtClean="0"/>
              <a:t>«Спасибо за отличную и интересную стажировку. Успехов!» (Кутузова Г.Н.)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500" b="1" i="1" dirty="0" smtClean="0"/>
              <a:t>«Комитет по образованию администрации муниципального образования Ломоносовский муниципальный район ленинградской области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2500" b="1" i="1" dirty="0" smtClean="0"/>
              <a:t>выражает благодарность за плодотворное сотрудничество в организации и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500" b="1" i="1" dirty="0" smtClean="0"/>
              <a:t>проведении повышения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500" b="1" i="1" dirty="0" smtClean="0"/>
              <a:t>квалификации педагогических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500" b="1" i="1" dirty="0" smtClean="0"/>
              <a:t>работников, высокий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500" b="1" i="1" dirty="0" smtClean="0"/>
              <a:t>профессиональизм»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b="1" i="1" dirty="0" smtClean="0"/>
              <a:t>                                                </a:t>
            </a:r>
          </a:p>
          <a:p>
            <a:pPr marL="0" indent="0" algn="ctr">
              <a:lnSpc>
                <a:spcPct val="20000"/>
              </a:lnSpc>
              <a:spcBef>
                <a:spcPts val="0"/>
              </a:spcBef>
              <a:buNone/>
            </a:pPr>
            <a:r>
              <a:rPr lang="ru-RU" b="1" i="1" dirty="0" smtClean="0"/>
              <a:t>                                                     (</a:t>
            </a:r>
            <a:r>
              <a:rPr lang="ru-RU" sz="2000" b="1" i="1" dirty="0" smtClean="0"/>
              <a:t>из Благодарственного письма)</a:t>
            </a:r>
            <a:endParaRPr lang="ru-RU" sz="2000" b="1" i="1" dirty="0"/>
          </a:p>
        </p:txBody>
      </p:sp>
      <p:pic>
        <p:nvPicPr>
          <p:cNvPr id="5" name="Рисунок 4" descr="Рисунок14.png"/>
          <p:cNvPicPr>
            <a:picLocks noChangeAspect="1"/>
          </p:cNvPicPr>
          <p:nvPr/>
        </p:nvPicPr>
        <p:blipFill>
          <a:blip r:embed="rId3" cstate="print"/>
          <a:srcRect t="19948" b="13557"/>
          <a:stretch>
            <a:fillRect/>
          </a:stretch>
        </p:blipFill>
        <p:spPr>
          <a:xfrm>
            <a:off x="228600" y="228600"/>
            <a:ext cx="8619032" cy="76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2343546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0400" y="1219200"/>
            <a:ext cx="5943600" cy="21336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У нас учатся: 1060 УЧЕНИКОВ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У нас учат: 64 УЧИТЕЛЯ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Из них – 1 учитель химии,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2 учителя биологии.</a:t>
            </a:r>
          </a:p>
        </p:txBody>
      </p:sp>
      <p:pic>
        <p:nvPicPr>
          <p:cNvPr id="6" name="Рисунок 5" descr="DSC_0190.JPG"/>
          <p:cNvPicPr>
            <a:picLocks noChangeAspect="1"/>
          </p:cNvPicPr>
          <p:nvPr/>
        </p:nvPicPr>
        <p:blipFill>
          <a:blip r:embed="rId2" cstate="print"/>
          <a:srcRect l="9539"/>
          <a:stretch>
            <a:fillRect/>
          </a:stretch>
        </p:blipFill>
        <p:spPr>
          <a:xfrm>
            <a:off x="609600" y="1600200"/>
            <a:ext cx="2890463" cy="2122227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SC_0167.JPG"/>
          <p:cNvPicPr>
            <a:picLocks noChangeAspect="1"/>
          </p:cNvPicPr>
          <p:nvPr/>
        </p:nvPicPr>
        <p:blipFill>
          <a:blip r:embed="rId3" cstate="print"/>
          <a:srcRect l="21667" t="2949" b="-187"/>
          <a:stretch>
            <a:fillRect/>
          </a:stretch>
        </p:blipFill>
        <p:spPr>
          <a:xfrm>
            <a:off x="1676400" y="3886200"/>
            <a:ext cx="2971800" cy="2450178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4648200" y="5181600"/>
            <a:ext cx="411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Наш адрес: г. Казань,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ул. Сафиуллина, д. 56а, </a:t>
            </a: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тел. (843) 268 7240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Рисунок 9" descr="P8260036.JPG"/>
          <p:cNvPicPr>
            <a:picLocks noChangeAspect="1"/>
          </p:cNvPicPr>
          <p:nvPr/>
        </p:nvPicPr>
        <p:blipFill>
          <a:blip r:embed="rId4" cstate="print"/>
          <a:srcRect t="14444"/>
          <a:stretch>
            <a:fillRect/>
          </a:stretch>
        </p:blipFill>
        <p:spPr>
          <a:xfrm>
            <a:off x="5486400" y="2971800"/>
            <a:ext cx="1905000" cy="2173111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Рисунок7.png"/>
          <p:cNvPicPr>
            <a:picLocks noChangeAspect="1"/>
          </p:cNvPicPr>
          <p:nvPr/>
        </p:nvPicPr>
        <p:blipFill>
          <a:blip r:embed="rId5" cstate="print"/>
          <a:srcRect b="53333"/>
          <a:stretch>
            <a:fillRect/>
          </a:stretch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pic>
        <p:nvPicPr>
          <p:cNvPr id="11" name="Рисунок 10" descr="СЕРОЕ ПЕРО.jpg"/>
          <p:cNvPicPr>
            <a:picLocks noChangeAspect="1"/>
          </p:cNvPicPr>
          <p:nvPr/>
        </p:nvPicPr>
        <p:blipFill>
          <a:blip r:embed="rId6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3737638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" name="Рисунок 5" descr="Рисунок10.png"/>
          <p:cNvPicPr>
            <a:picLocks noChangeAspect="1"/>
          </p:cNvPicPr>
          <p:nvPr/>
        </p:nvPicPr>
        <p:blipFill>
          <a:blip r:embed="rId2" cstate="print"/>
          <a:srcRect t="26598"/>
          <a:stretch>
            <a:fillRect/>
          </a:stretch>
        </p:blipFill>
        <p:spPr>
          <a:xfrm>
            <a:off x="762000" y="228600"/>
            <a:ext cx="8610600" cy="840330"/>
          </a:xfrm>
          <a:prstGeom prst="rect">
            <a:avLst/>
          </a:prstGeom>
        </p:spPr>
      </p:pic>
      <p:pic>
        <p:nvPicPr>
          <p:cNvPr id="5" name="Рисунок 4" descr="СЕРОЕ ПЕРО.jpg"/>
          <p:cNvPicPr>
            <a:picLocks noChangeAspect="1"/>
          </p:cNvPicPr>
          <p:nvPr/>
        </p:nvPicPr>
        <p:blipFill>
          <a:blip r:embed="rId3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  <p:pic>
        <p:nvPicPr>
          <p:cNvPr id="8" name="Содержимое 7" descr="Рисунок1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2778" r="3704"/>
          <a:stretch>
            <a:fillRect/>
          </a:stretch>
        </p:blipFill>
        <p:spPr>
          <a:xfrm>
            <a:off x="373097" y="1295400"/>
            <a:ext cx="8329338" cy="4800600"/>
          </a:xfrm>
        </p:spPr>
      </p:pic>
      <p:pic>
        <p:nvPicPr>
          <p:cNvPr id="12" name="Рисунок 11" descr="Рисунок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67600" y="5410200"/>
            <a:ext cx="1456792" cy="1447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792333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1.png"/>
          <p:cNvPicPr>
            <a:picLocks noChangeAspect="1"/>
          </p:cNvPicPr>
          <p:nvPr/>
        </p:nvPicPr>
        <p:blipFill>
          <a:blip r:embed="rId2" cstate="print"/>
          <a:srcRect r="8621"/>
          <a:stretch>
            <a:fillRect/>
          </a:stretch>
        </p:blipFill>
        <p:spPr>
          <a:xfrm>
            <a:off x="762000" y="0"/>
            <a:ext cx="8077200" cy="1104900"/>
          </a:xfrm>
          <a:prstGeom prst="rect">
            <a:avLst/>
          </a:prstGeom>
        </p:spPr>
      </p:pic>
      <p:pic>
        <p:nvPicPr>
          <p:cNvPr id="10" name="Рисунок 9" descr="kgm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4648199"/>
            <a:ext cx="1828800" cy="1837943"/>
          </a:xfrm>
          <a:prstGeom prst="ellipse">
            <a:avLst/>
          </a:prstGeom>
        </p:spPr>
      </p:pic>
      <p:pic>
        <p:nvPicPr>
          <p:cNvPr id="8" name="Содержимое 4" descr="IMG_2604.JPG"/>
          <p:cNvPicPr>
            <a:picLocks noChangeAspect="1"/>
          </p:cNvPicPr>
          <p:nvPr/>
        </p:nvPicPr>
        <p:blipFill>
          <a:blip r:embed="rId4" cstate="print"/>
          <a:srcRect t="3571"/>
          <a:stretch>
            <a:fillRect/>
          </a:stretch>
        </p:blipFill>
        <p:spPr>
          <a:xfrm>
            <a:off x="533399" y="1600200"/>
            <a:ext cx="4038601" cy="2909434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S12300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1000" y="3657601"/>
            <a:ext cx="4191000" cy="2357438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СЕРОЕ ПЕРО.jpg"/>
          <p:cNvPicPr>
            <a:picLocks noChangeAspect="1"/>
          </p:cNvPicPr>
          <p:nvPr/>
        </p:nvPicPr>
        <p:blipFill>
          <a:blip r:embed="rId6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72000" y="1295400"/>
            <a:ext cx="4114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июле 2014 года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инициативе ректора </a:t>
            </a:r>
          </a:p>
          <a:p>
            <a:pPr algn="ctr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Казанского государственного медицинского университета</a:t>
            </a:r>
          </a:p>
          <a:p>
            <a:pPr algn="ctr">
              <a:lnSpc>
                <a:spcPct val="8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Алексея Станиславовича Созинова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основании высоких результатов ЕГЭ по предметам химико-биологического профиля был заключен договор о сотрудничестве КГМУ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гимназией №139.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7273787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Рисунок1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9709"/>
          <a:stretch>
            <a:fillRect/>
          </a:stretch>
        </p:blipFill>
        <p:spPr>
          <a:xfrm>
            <a:off x="838200" y="0"/>
            <a:ext cx="7794960" cy="1143000"/>
          </a:xfrm>
        </p:spPr>
      </p:pic>
      <p:pic>
        <p:nvPicPr>
          <p:cNvPr id="6" name="Рисунок 5" descr="SAM_2264.JPG"/>
          <p:cNvPicPr>
            <a:picLocks noChangeAspect="1"/>
          </p:cNvPicPr>
          <p:nvPr/>
        </p:nvPicPr>
        <p:blipFill>
          <a:blip r:embed="rId4" cstate="print"/>
          <a:srcRect t="20000" r="7000"/>
          <a:stretch>
            <a:fillRect/>
          </a:stretch>
        </p:blipFill>
        <p:spPr>
          <a:xfrm>
            <a:off x="2286000" y="5257800"/>
            <a:ext cx="2362200" cy="1524000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20150901_095613.jpg"/>
          <p:cNvPicPr>
            <a:picLocks noChangeAspect="1"/>
          </p:cNvPicPr>
          <p:nvPr/>
        </p:nvPicPr>
        <p:blipFill>
          <a:blip r:embed="rId5" cstate="print"/>
          <a:srcRect r="11709"/>
          <a:stretch>
            <a:fillRect/>
          </a:stretch>
        </p:blipFill>
        <p:spPr>
          <a:xfrm>
            <a:off x="4724400" y="5257800"/>
            <a:ext cx="2362200" cy="1504950"/>
          </a:xfrm>
          <a:prstGeom prst="snip2DiagRect">
            <a:avLst>
              <a:gd name="adj1" fmla="val 16777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СЕРОЕ ПЕРО.jpg"/>
          <p:cNvPicPr>
            <a:picLocks noChangeAspect="1"/>
          </p:cNvPicPr>
          <p:nvPr/>
        </p:nvPicPr>
        <p:blipFill>
          <a:blip r:embed="rId6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  <p:sp>
        <p:nvSpPr>
          <p:cNvPr id="12" name="Прямоугольник 11"/>
          <p:cNvSpPr/>
          <p:nvPr/>
        </p:nvSpPr>
        <p:spPr>
          <a:xfrm rot="16200000">
            <a:off x="-251277" y="2613477"/>
            <a:ext cx="2705819" cy="11364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Открыты  медицинские классы: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76400" y="3727555"/>
            <a:ext cx="6984776" cy="1557349"/>
          </a:xfrm>
          <a:prstGeom prst="rect">
            <a:avLst/>
          </a:prstGeom>
          <a:gradFill>
            <a:gsLst>
              <a:gs pos="35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10, 11-й профильные </a:t>
            </a: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endParaRPr lang="ru-RU" sz="7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Еженедельно учащиеся 10 и 11 медицинских классов изучают теорию основ медицины в КГМУ и получают практические навыки в Межрегиональном клинико-диагностическом центре. Занятия проходят по образовательным программам  «Основы медицины», «Дополнительные главы химии», «Дополнительные главы биологии». (330 часов в год 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76400" y="1371600"/>
            <a:ext cx="6984776" cy="2252924"/>
          </a:xfrm>
          <a:prstGeom prst="rect">
            <a:avLst/>
          </a:prstGeom>
          <a:gradFill>
            <a:gsLst>
              <a:gs pos="35000">
                <a:srgbClr val="D3B589"/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8, 9-й –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предпрофильные</a:t>
            </a:r>
          </a:p>
          <a:p>
            <a:pPr algn="just"/>
            <a:endParaRPr lang="ru-RU" sz="7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Обучающиеся 8 медицинского класса занимаются по программе «Знакомство с медициной» в количестве 27 часов. </a:t>
            </a:r>
          </a:p>
          <a:p>
            <a:pPr algn="ctr">
              <a:lnSpc>
                <a:spcPct val="7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Обучающиеся 9 класса занимаются по образовательной программе «Введение в медицину».     Программа состоит из 15 модулей (90 часов в год): «Анатомия», «Физиология», «Патологическая анатомия», «Гистология», «Микробиология», «Биохимия», «Фармакология», «Медицинская биология», «Медицинская биофизика», «Психиатрия», «Пропедевтика внутренних болезней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 descr="H:\Мои рисунки\Картинки\учеба школа\книги и блокноты\книги стопкой\тисчя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53400" y="3200400"/>
            <a:ext cx="792088" cy="792088"/>
          </a:xfrm>
          <a:prstGeom prst="rect">
            <a:avLst/>
          </a:prstGeom>
          <a:noFill/>
        </p:spPr>
      </p:pic>
      <p:pic>
        <p:nvPicPr>
          <p:cNvPr id="16" name="Picture 4" descr="H:\Мои рисунки\Картинки\учеба школа\книги и блокноты\книги стопкой\тисчя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0" y="3276600"/>
            <a:ext cx="792088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_(1).jpg"/>
          <p:cNvPicPr>
            <a:picLocks noChangeAspect="1"/>
          </p:cNvPicPr>
          <p:nvPr/>
        </p:nvPicPr>
        <p:blipFill>
          <a:blip r:embed="rId8" cstate="print"/>
          <a:srcRect l="21053"/>
          <a:stretch>
            <a:fillRect/>
          </a:stretch>
        </p:blipFill>
        <p:spPr>
          <a:xfrm>
            <a:off x="304800" y="4800600"/>
            <a:ext cx="1828800" cy="1550163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20141001_163519.jpg"/>
          <p:cNvPicPr>
            <a:picLocks noChangeAspect="1"/>
          </p:cNvPicPr>
          <p:nvPr/>
        </p:nvPicPr>
        <p:blipFill>
          <a:blip r:embed="rId9" cstate="print"/>
          <a:srcRect t="17695" b="10227"/>
          <a:stretch>
            <a:fillRect/>
          </a:stretch>
        </p:blipFill>
        <p:spPr>
          <a:xfrm>
            <a:off x="7239000" y="5029200"/>
            <a:ext cx="1676400" cy="1611085"/>
          </a:xfrm>
          <a:prstGeom prst="snip2DiagRect">
            <a:avLst>
              <a:gd name="adj1" fmla="val 20909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729784419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13.png"/>
          <p:cNvPicPr>
            <a:picLocks noChangeAspect="1"/>
          </p:cNvPicPr>
          <p:nvPr/>
        </p:nvPicPr>
        <p:blipFill>
          <a:blip r:embed="rId2" cstate="print"/>
          <a:srcRect t="16235"/>
          <a:stretch>
            <a:fillRect/>
          </a:stretch>
        </p:blipFill>
        <p:spPr>
          <a:xfrm>
            <a:off x="609600" y="76200"/>
            <a:ext cx="7797704" cy="1116000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685800" y="1905000"/>
            <a:ext cx="7696200" cy="3603625"/>
            <a:chOff x="1219200" y="1730375"/>
            <a:chExt cx="6705600" cy="2728913"/>
          </a:xfrm>
        </p:grpSpPr>
        <p:sp>
          <p:nvSpPr>
            <p:cNvPr id="4" name="AutoShape 3"/>
            <p:cNvSpPr>
              <a:spLocks noChangeArrowheads="1"/>
            </p:cNvSpPr>
            <p:nvPr/>
          </p:nvSpPr>
          <p:spPr bwMode="gray">
            <a:xfrm>
              <a:off x="1219200" y="2425700"/>
              <a:ext cx="6705600" cy="59372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2"/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219200" y="1730375"/>
              <a:ext cx="6705600" cy="59372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1"/>
                </a:gs>
                <a:gs pos="5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7543800" y="2070100"/>
              <a:ext cx="187325" cy="601663"/>
              <a:chOff x="960" y="1764"/>
              <a:chExt cx="130" cy="418"/>
            </a:xfrm>
          </p:grpSpPr>
          <p:sp>
            <p:nvSpPr>
              <p:cNvPr id="8" name="Oval 6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9" name="Oval 7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10" name="AutoShape 8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27451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  <p:grpSp>
          <p:nvGrpSpPr>
            <p:cNvPr id="11" name="Group 9"/>
            <p:cNvGrpSpPr>
              <a:grpSpLocks/>
            </p:cNvGrpSpPr>
            <p:nvPr/>
          </p:nvGrpSpPr>
          <p:grpSpPr bwMode="auto">
            <a:xfrm>
              <a:off x="1371600" y="2066925"/>
              <a:ext cx="187325" cy="601663"/>
              <a:chOff x="960" y="1764"/>
              <a:chExt cx="130" cy="418"/>
            </a:xfrm>
          </p:grpSpPr>
          <p:sp>
            <p:nvSpPr>
              <p:cNvPr id="12" name="Oval 10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13" name="Oval 11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14" name="AutoShape 12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0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  <p:sp>
          <p:nvSpPr>
            <p:cNvPr id="16" name="AutoShape 14"/>
            <p:cNvSpPr>
              <a:spLocks noChangeArrowheads="1"/>
            </p:cNvSpPr>
            <p:nvPr/>
          </p:nvSpPr>
          <p:spPr bwMode="gray">
            <a:xfrm>
              <a:off x="1219200" y="3151188"/>
              <a:ext cx="6705600" cy="59372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6A4F28"/>
                </a:gs>
                <a:gs pos="50000">
                  <a:schemeClr val="accent6">
                    <a:lumMod val="7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gray">
            <a:xfrm>
              <a:off x="1219200" y="3865563"/>
              <a:ext cx="6705600" cy="59372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02500"/>
                </a:gs>
                <a:gs pos="50000">
                  <a:srgbClr val="FF660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28575" algn="ctr">
              <a:solidFill>
                <a:srgbClr val="FCFCFC"/>
              </a:solidFill>
              <a:round/>
              <a:headEnd/>
              <a:tailEnd/>
            </a:ln>
            <a:effectLst>
              <a:outerShdw dist="35921" dir="2700000" algn="ctr" rotWithShape="0">
                <a:srgbClr val="001D3A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lnSpc>
                  <a:spcPct val="80000"/>
                </a:lnSpc>
              </a:pPr>
              <a:endParaRPr lang="ru-RU" sz="2800" b="1">
                <a:latin typeface="+mn-lt"/>
              </a:endParaRPr>
            </a:p>
          </p:txBody>
        </p:sp>
        <p:grpSp>
          <p:nvGrpSpPr>
            <p:cNvPr id="18" name="Group 16"/>
            <p:cNvGrpSpPr>
              <a:grpSpLocks/>
            </p:cNvGrpSpPr>
            <p:nvPr/>
          </p:nvGrpSpPr>
          <p:grpSpPr bwMode="auto">
            <a:xfrm>
              <a:off x="7543800" y="3509963"/>
              <a:ext cx="187325" cy="601662"/>
              <a:chOff x="960" y="1764"/>
              <a:chExt cx="130" cy="418"/>
            </a:xfrm>
          </p:grpSpPr>
          <p:sp>
            <p:nvSpPr>
              <p:cNvPr id="19" name="Oval 17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0" name="Oval 18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1" name="AutoShape 19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27451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  <p:grpSp>
          <p:nvGrpSpPr>
            <p:cNvPr id="22" name="Group 20"/>
            <p:cNvGrpSpPr>
              <a:grpSpLocks/>
            </p:cNvGrpSpPr>
            <p:nvPr/>
          </p:nvGrpSpPr>
          <p:grpSpPr bwMode="auto">
            <a:xfrm>
              <a:off x="1371600" y="3506788"/>
              <a:ext cx="187325" cy="601662"/>
              <a:chOff x="960" y="1764"/>
              <a:chExt cx="130" cy="418"/>
            </a:xfrm>
          </p:grpSpPr>
          <p:sp>
            <p:nvSpPr>
              <p:cNvPr id="23" name="Oval 21"/>
              <p:cNvSpPr>
                <a:spLocks noChangeArrowheads="1"/>
              </p:cNvSpPr>
              <p:nvPr/>
            </p:nvSpPr>
            <p:spPr bwMode="gray">
              <a:xfrm>
                <a:off x="960" y="1764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4" name="Oval 22"/>
              <p:cNvSpPr>
                <a:spLocks noChangeArrowheads="1"/>
              </p:cNvSpPr>
              <p:nvPr/>
            </p:nvSpPr>
            <p:spPr bwMode="gray">
              <a:xfrm>
                <a:off x="964" y="2062"/>
                <a:ext cx="126" cy="120"/>
              </a:xfrm>
              <a:prstGeom prst="ellipse">
                <a:avLst/>
              </a:prstGeom>
              <a:solidFill>
                <a:schemeClr val="bg1"/>
              </a:solidFill>
              <a:ln w="38100" algn="ctr">
                <a:solidFill>
                  <a:schemeClr val="bg2"/>
                </a:solidFill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  <p:sp>
            <p:nvSpPr>
              <p:cNvPr id="25" name="AutoShape 23"/>
              <p:cNvSpPr>
                <a:spLocks noChangeArrowheads="1"/>
              </p:cNvSpPr>
              <p:nvPr/>
            </p:nvSpPr>
            <p:spPr bwMode="gray">
              <a:xfrm>
                <a:off x="996" y="1836"/>
                <a:ext cx="62" cy="30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2B2B2"/>
                  </a:gs>
                  <a:gs pos="50000">
                    <a:srgbClr val="B2B2B2">
                      <a:gamma/>
                      <a:tint val="0"/>
                      <a:invGamma/>
                    </a:srgbClr>
                  </a:gs>
                  <a:gs pos="100000">
                    <a:srgbClr val="B2B2B2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lnSpc>
                    <a:spcPct val="80000"/>
                  </a:lnSpc>
                </a:pPr>
                <a:endParaRPr lang="ru-RU" sz="2800" b="1">
                  <a:latin typeface="+mn-lt"/>
                </a:endParaRPr>
              </a:p>
            </p:txBody>
          </p:sp>
        </p:grpSp>
      </p:grpSp>
      <p:pic>
        <p:nvPicPr>
          <p:cNvPr id="30" name="Рисунок 29" descr="СЕРОЕ ПЕРО.jpg"/>
          <p:cNvPicPr>
            <a:picLocks noChangeAspect="1"/>
          </p:cNvPicPr>
          <p:nvPr/>
        </p:nvPicPr>
        <p:blipFill>
          <a:blip r:embed="rId3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990600" y="1905000"/>
            <a:ext cx="708660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latin typeface="+mn-lt"/>
              </a:rPr>
              <a:t>Победители и призеры Всероссийской олимпиады школьников,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90600" y="3048000"/>
            <a:ext cx="708660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latin typeface="+mn-lt"/>
              </a:rPr>
              <a:t>100 баллов на ЕГЭ,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90600" y="4038600"/>
            <a:ext cx="7010400" cy="43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latin typeface="+mn-lt"/>
              </a:rPr>
              <a:t>100% выполнения задания на ОГЭ,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990600" y="4724400"/>
            <a:ext cx="701040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smtClean="0">
                <a:latin typeface="+mn-lt"/>
              </a:rPr>
              <a:t>Победители и призеры конференций, конкурсов, интеллектуальных игр.</a:t>
            </a:r>
            <a:endParaRPr lang="ru-RU" sz="2800" b="1" dirty="0">
              <a:latin typeface="+mn-lt"/>
            </a:endParaRPr>
          </a:p>
        </p:txBody>
      </p:sp>
      <p:pic>
        <p:nvPicPr>
          <p:cNvPr id="35" name="Рисунок 34" descr="sm_ful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9000" y="5181600"/>
            <a:ext cx="1905000" cy="14748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84708635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2" cstate="print"/>
          <a:srcRect l="4232" t="12756" r="5078"/>
          <a:stretch>
            <a:fillRect/>
          </a:stretch>
        </p:blipFill>
        <p:spPr>
          <a:xfrm>
            <a:off x="762000" y="0"/>
            <a:ext cx="8164848" cy="1042317"/>
          </a:xfrm>
          <a:prstGeom prst="rect">
            <a:avLst/>
          </a:prstGeom>
        </p:spPr>
      </p:pic>
      <p:pic>
        <p:nvPicPr>
          <p:cNvPr id="7" name="Рисунок 6" descr="СЕРОЕ ПЕРО.jpg"/>
          <p:cNvPicPr>
            <a:picLocks noChangeAspect="1"/>
          </p:cNvPicPr>
          <p:nvPr/>
        </p:nvPicPr>
        <p:blipFill>
          <a:blip r:embed="rId3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  <p:sp>
        <p:nvSpPr>
          <p:cNvPr id="8" name="Rectangle 3"/>
          <p:cNvSpPr>
            <a:spLocks noChangeArrowheads="1"/>
          </p:cNvSpPr>
          <p:nvPr/>
        </p:nvSpPr>
        <p:spPr bwMode="gray">
          <a:xfrm flipH="1">
            <a:off x="1143000" y="4343400"/>
            <a:ext cx="7296640" cy="915304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tint val="0"/>
                  <a:invGamma/>
                  <a:alpha val="0"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gray">
          <a:xfrm flipH="1">
            <a:off x="1066800" y="2971800"/>
            <a:ext cx="7296640" cy="915302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ltGray">
          <a:xfrm flipH="1">
            <a:off x="1085360" y="1640838"/>
            <a:ext cx="7296640" cy="915302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6" name="Group 36"/>
          <p:cNvGrpSpPr>
            <a:grpSpLocks/>
          </p:cNvGrpSpPr>
          <p:nvPr/>
        </p:nvGrpSpPr>
        <p:grpSpPr bwMode="auto">
          <a:xfrm flipH="1">
            <a:off x="609599" y="1600200"/>
            <a:ext cx="1071496" cy="998512"/>
            <a:chOff x="1596" y="1152"/>
            <a:chExt cx="518" cy="516"/>
          </a:xfrm>
        </p:grpSpPr>
        <p:sp>
          <p:nvSpPr>
            <p:cNvPr id="17" name="Oval 37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chemeClr val="accent1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8" name="Picture 38" descr="cir_lighteffect0"/>
            <p:cNvPicPr>
              <a:picLocks noChangeAspect="1" noChangeArrowheads="1"/>
            </p:cNvPicPr>
            <p:nvPr/>
          </p:nvPicPr>
          <p:blipFill>
            <a:blip r:embed="rId4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</p:spPr>
        </p:pic>
      </p:grpSp>
      <p:grpSp>
        <p:nvGrpSpPr>
          <p:cNvPr id="19" name="Group 39"/>
          <p:cNvGrpSpPr>
            <a:grpSpLocks/>
          </p:cNvGrpSpPr>
          <p:nvPr/>
        </p:nvGrpSpPr>
        <p:grpSpPr bwMode="auto">
          <a:xfrm flipH="1">
            <a:off x="591039" y="2919551"/>
            <a:ext cx="1071496" cy="998512"/>
            <a:chOff x="1596" y="1152"/>
            <a:chExt cx="518" cy="516"/>
          </a:xfrm>
        </p:grpSpPr>
        <p:sp>
          <p:nvSpPr>
            <p:cNvPr id="20" name="Oval 40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chemeClr val="accent2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1" name="Picture 41" descr="cir_lighteffect0"/>
            <p:cNvPicPr>
              <a:picLocks noChangeAspect="1" noChangeArrowheads="1"/>
            </p:cNvPicPr>
            <p:nvPr/>
          </p:nvPicPr>
          <p:blipFill>
            <a:blip r:embed="rId4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</p:spPr>
        </p:pic>
      </p:grpSp>
      <p:grpSp>
        <p:nvGrpSpPr>
          <p:cNvPr id="25" name="Group 45"/>
          <p:cNvGrpSpPr>
            <a:grpSpLocks/>
          </p:cNvGrpSpPr>
          <p:nvPr/>
        </p:nvGrpSpPr>
        <p:grpSpPr bwMode="auto">
          <a:xfrm flipH="1">
            <a:off x="594840" y="4265996"/>
            <a:ext cx="1071496" cy="998512"/>
            <a:chOff x="1596" y="1152"/>
            <a:chExt cx="518" cy="516"/>
          </a:xfrm>
        </p:grpSpPr>
        <p:sp>
          <p:nvSpPr>
            <p:cNvPr id="26" name="Oval 46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chemeClr val="folHlink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7" name="Picture 47" descr="cir_lighteffect0"/>
            <p:cNvPicPr>
              <a:picLocks noChangeAspect="1" noChangeArrowheads="1"/>
            </p:cNvPicPr>
            <p:nvPr/>
          </p:nvPicPr>
          <p:blipFill>
            <a:blip r:embed="rId4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</p:spPr>
        </p:pic>
      </p:grpSp>
      <p:sp>
        <p:nvSpPr>
          <p:cNvPr id="41" name="Объект 2"/>
          <p:cNvSpPr txBox="1">
            <a:spLocks/>
          </p:cNvSpPr>
          <p:nvPr/>
        </p:nvSpPr>
        <p:spPr bwMode="auto">
          <a:xfrm>
            <a:off x="1676400" y="18288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Продолжительность обучения – 18 часов.</a:t>
            </a:r>
          </a:p>
        </p:txBody>
      </p:sp>
      <p:sp>
        <p:nvSpPr>
          <p:cNvPr id="42" name="Объект 2"/>
          <p:cNvSpPr txBox="1">
            <a:spLocks/>
          </p:cNvSpPr>
          <p:nvPr/>
        </p:nvSpPr>
        <p:spPr bwMode="auto">
          <a:xfrm>
            <a:off x="1657840" y="3007448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Группа открывается при  наборе слушателей  от 20-25 человек.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551" y="4350108"/>
            <a:ext cx="6934200" cy="1295400"/>
          </a:xfrm>
        </p:spPr>
        <p:txBody>
          <a:bodyPr/>
          <a:lstStyle/>
          <a:p>
            <a:pPr algn="ctr">
              <a:lnSpc>
                <a:spcPct val="70000"/>
              </a:lnSpc>
              <a:spcBef>
                <a:spcPts val="0"/>
              </a:spcBef>
              <a:buNone/>
            </a:pPr>
            <a:r>
              <a:rPr lang="ru-RU" b="1" dirty="0" smtClean="0"/>
              <a:t>По окончании обучения слушателям выдается удостоверение о повышении квалификации установленного образца.</a:t>
            </a:r>
          </a:p>
          <a:p>
            <a:pPr algn="ctr">
              <a:buNone/>
            </a:pPr>
            <a:endParaRPr lang="ru-RU" b="1" dirty="0"/>
          </a:p>
        </p:txBody>
      </p:sp>
      <p:pic>
        <p:nvPicPr>
          <p:cNvPr id="44" name="Рисунок 43" descr="clock_PNG666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62875" y="1524000"/>
            <a:ext cx="1381125" cy="13660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 descr="503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15200" y="4876800"/>
            <a:ext cx="1371600" cy="1371600"/>
          </a:xfrm>
          <a:prstGeom prst="rect">
            <a:avLst/>
          </a:prstGeom>
        </p:spPr>
      </p:pic>
      <p:grpSp>
        <p:nvGrpSpPr>
          <p:cNvPr id="47" name="Группа 46"/>
          <p:cNvGrpSpPr/>
          <p:nvPr/>
        </p:nvGrpSpPr>
        <p:grpSpPr>
          <a:xfrm>
            <a:off x="7239000" y="3352800"/>
            <a:ext cx="1600200" cy="1066800"/>
            <a:chOff x="-2590800" y="4800600"/>
            <a:chExt cx="1950720" cy="1600200"/>
          </a:xfrm>
        </p:grpSpPr>
        <p:pic>
          <p:nvPicPr>
            <p:cNvPr id="43" name="Рисунок 42" descr="Club_Facebook.pn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2500" t="20000"/>
            <a:stretch>
              <a:fillRect/>
            </a:stretch>
          </p:blipFill>
          <p:spPr>
            <a:xfrm>
              <a:off x="-1600200" y="4800600"/>
              <a:ext cx="960120" cy="1600200"/>
            </a:xfrm>
            <a:prstGeom prst="rect">
              <a:avLst/>
            </a:prstGeom>
          </p:spPr>
        </p:pic>
        <p:pic>
          <p:nvPicPr>
            <p:cNvPr id="46" name="Рисунок 45" descr="Club_Facebook.pn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0000" r="58333"/>
            <a:stretch>
              <a:fillRect/>
            </a:stretch>
          </p:blipFill>
          <p:spPr>
            <a:xfrm>
              <a:off x="-2590800" y="4800600"/>
              <a:ext cx="1066800" cy="1600200"/>
            </a:xfrm>
            <a:prstGeom prst="rect">
              <a:avLst/>
            </a:prstGeom>
          </p:spPr>
        </p:pic>
      </p:grpSp>
      <p:pic>
        <p:nvPicPr>
          <p:cNvPr id="53" name="Рисунок 52" descr="career-coaching-silver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2000" y="1524000"/>
            <a:ext cx="914400" cy="914400"/>
          </a:xfrm>
          <a:prstGeom prst="rect">
            <a:avLst/>
          </a:prstGeom>
        </p:spPr>
      </p:pic>
      <p:pic>
        <p:nvPicPr>
          <p:cNvPr id="54" name="Рисунок 53" descr="career-coaching-silver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2000" y="2895600"/>
            <a:ext cx="914400" cy="914400"/>
          </a:xfrm>
          <a:prstGeom prst="rect">
            <a:avLst/>
          </a:prstGeom>
        </p:spPr>
      </p:pic>
      <p:pic>
        <p:nvPicPr>
          <p:cNvPr id="55" name="Рисунок 54" descr="career-coaching-silver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2000" y="41910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7752392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2.png"/>
          <p:cNvPicPr>
            <a:picLocks noChangeAspect="1"/>
          </p:cNvPicPr>
          <p:nvPr/>
        </p:nvPicPr>
        <p:blipFill>
          <a:blip r:embed="rId2" cstate="print"/>
          <a:srcRect t="15758"/>
          <a:stretch>
            <a:fillRect/>
          </a:stretch>
        </p:blipFill>
        <p:spPr>
          <a:xfrm>
            <a:off x="533400" y="152400"/>
            <a:ext cx="8241111" cy="1222128"/>
          </a:xfrm>
          <a:prstGeom prst="rect">
            <a:avLst/>
          </a:prstGeom>
        </p:spPr>
      </p:pic>
      <p:pic>
        <p:nvPicPr>
          <p:cNvPr id="6" name="Рисунок 5" descr="СЕРОЕ ПЕРО.jpg"/>
          <p:cNvPicPr>
            <a:picLocks noChangeAspect="1"/>
          </p:cNvPicPr>
          <p:nvPr/>
        </p:nvPicPr>
        <p:blipFill>
          <a:blip r:embed="rId3" cstate="print"/>
          <a:srcRect l="7778" t="7778" r="7778" b="7778"/>
          <a:stretch>
            <a:fillRect/>
          </a:stretch>
        </p:blipFill>
        <p:spPr>
          <a:xfrm>
            <a:off x="152400" y="152400"/>
            <a:ext cx="838200" cy="838200"/>
          </a:xfrm>
          <a:prstGeom prst="ellipse">
            <a:avLst/>
          </a:prstGeom>
        </p:spPr>
      </p:pic>
      <p:grpSp>
        <p:nvGrpSpPr>
          <p:cNvPr id="59" name="Группа 58"/>
          <p:cNvGrpSpPr/>
          <p:nvPr/>
        </p:nvGrpSpPr>
        <p:grpSpPr>
          <a:xfrm>
            <a:off x="1828800" y="1447800"/>
            <a:ext cx="5514975" cy="1303643"/>
            <a:chOff x="1851025" y="1515757"/>
            <a:chExt cx="5514975" cy="1305658"/>
          </a:xfrm>
        </p:grpSpPr>
        <p:sp>
          <p:nvSpPr>
            <p:cNvPr id="32" name="AutoShape 3"/>
            <p:cNvSpPr>
              <a:spLocks noChangeArrowheads="1"/>
            </p:cNvSpPr>
            <p:nvPr/>
          </p:nvSpPr>
          <p:spPr bwMode="gray">
            <a:xfrm>
              <a:off x="1851025" y="2288015"/>
              <a:ext cx="2543175" cy="523142"/>
            </a:xfrm>
            <a:prstGeom prst="roundRect">
              <a:avLst>
                <a:gd name="adj" fmla="val 12699"/>
              </a:avLst>
            </a:prstGeom>
            <a:solidFill>
              <a:schemeClr val="accent1"/>
            </a:soli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34" name="AutoShape 5"/>
            <p:cNvSpPr>
              <a:spLocks noChangeArrowheads="1"/>
            </p:cNvSpPr>
            <p:nvPr/>
          </p:nvSpPr>
          <p:spPr bwMode="gray">
            <a:xfrm>
              <a:off x="1905000" y="2428142"/>
              <a:ext cx="2408238" cy="3643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37" name="AutoShape 8"/>
            <p:cNvSpPr>
              <a:spLocks noChangeArrowheads="1"/>
            </p:cNvSpPr>
            <p:nvPr/>
          </p:nvSpPr>
          <p:spPr bwMode="gray">
            <a:xfrm>
              <a:off x="1851025" y="1515757"/>
              <a:ext cx="2543175" cy="523142"/>
            </a:xfrm>
            <a:prstGeom prst="roundRect">
              <a:avLst>
                <a:gd name="adj" fmla="val 12699"/>
              </a:avLst>
            </a:prstGeom>
            <a:solidFill>
              <a:srgbClr val="6A4F28"/>
            </a:soli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38" name="AutoShape 9"/>
            <p:cNvSpPr>
              <a:spLocks noChangeArrowheads="1"/>
            </p:cNvSpPr>
            <p:nvPr/>
          </p:nvSpPr>
          <p:spPr bwMode="gray">
            <a:xfrm>
              <a:off x="1905000" y="1655884"/>
              <a:ext cx="2408238" cy="3643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41" name="AutoShape 12"/>
            <p:cNvSpPr>
              <a:spLocks noChangeArrowheads="1"/>
            </p:cNvSpPr>
            <p:nvPr/>
          </p:nvSpPr>
          <p:spPr bwMode="gray">
            <a:xfrm>
              <a:off x="4822825" y="2298273"/>
              <a:ext cx="2543175" cy="523142"/>
            </a:xfrm>
            <a:prstGeom prst="roundRect">
              <a:avLst>
                <a:gd name="adj" fmla="val 12699"/>
              </a:avLst>
            </a:prstGeom>
            <a:solidFill>
              <a:schemeClr val="hlink"/>
            </a:soli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42" name="AutoShape 13"/>
            <p:cNvSpPr>
              <a:spLocks noChangeArrowheads="1"/>
            </p:cNvSpPr>
            <p:nvPr/>
          </p:nvSpPr>
          <p:spPr bwMode="gray">
            <a:xfrm>
              <a:off x="4876800" y="2438400"/>
              <a:ext cx="2408238" cy="3643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45" name="AutoShape 16"/>
            <p:cNvSpPr>
              <a:spLocks noChangeArrowheads="1"/>
            </p:cNvSpPr>
            <p:nvPr/>
          </p:nvSpPr>
          <p:spPr bwMode="gray">
            <a:xfrm>
              <a:off x="4822825" y="1526015"/>
              <a:ext cx="2543175" cy="523142"/>
            </a:xfrm>
            <a:prstGeom prst="roundRect">
              <a:avLst>
                <a:gd name="adj" fmla="val 12699"/>
              </a:avLst>
            </a:prstGeom>
            <a:solidFill>
              <a:schemeClr val="accent2"/>
            </a:solidFill>
            <a:ln w="9525" algn="ctr">
              <a:noFill/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46" name="AutoShape 17"/>
            <p:cNvSpPr>
              <a:spLocks noChangeArrowheads="1"/>
            </p:cNvSpPr>
            <p:nvPr/>
          </p:nvSpPr>
          <p:spPr bwMode="gray">
            <a:xfrm>
              <a:off x="4876800" y="1666142"/>
              <a:ext cx="2408238" cy="36433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2209800" y="2286000"/>
              <a:ext cx="1752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+mn-lt"/>
                </a:rPr>
                <a:t>Ноябрь</a:t>
              </a: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1905000" y="1524000"/>
              <a:ext cx="23622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+mn-lt"/>
                </a:rPr>
                <a:t>Сентябрь</a:t>
              </a: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5257800" y="1524000"/>
              <a:ext cx="1752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+mn-lt"/>
                </a:rPr>
                <a:t>Октябрь</a:t>
              </a: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257800" y="2286000"/>
              <a:ext cx="17526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800" b="1" dirty="0" smtClean="0">
                  <a:latin typeface="+mn-lt"/>
                </a:rPr>
                <a:t>Декабрь</a:t>
              </a:r>
            </a:p>
          </p:txBody>
        </p:sp>
      </p:grpSp>
      <p:sp>
        <p:nvSpPr>
          <p:cNvPr id="60" name="AutoShape 2"/>
          <p:cNvSpPr>
            <a:spLocks noChangeArrowheads="1"/>
          </p:cNvSpPr>
          <p:nvPr/>
        </p:nvSpPr>
        <p:spPr bwMode="gray">
          <a:xfrm>
            <a:off x="531115" y="3200400"/>
            <a:ext cx="8612885" cy="61870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" name="AutoShape 3"/>
          <p:cNvSpPr>
            <a:spLocks noChangeArrowheads="1"/>
          </p:cNvSpPr>
          <p:nvPr/>
        </p:nvSpPr>
        <p:spPr bwMode="gray">
          <a:xfrm>
            <a:off x="533401" y="3918406"/>
            <a:ext cx="8077200" cy="59865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AutoShape 4"/>
          <p:cNvSpPr>
            <a:spLocks noChangeArrowheads="1"/>
          </p:cNvSpPr>
          <p:nvPr/>
        </p:nvSpPr>
        <p:spPr bwMode="gray">
          <a:xfrm>
            <a:off x="533400" y="4575305"/>
            <a:ext cx="8565337" cy="60629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AutoShape 2"/>
          <p:cNvSpPr>
            <a:spLocks noChangeArrowheads="1"/>
          </p:cNvSpPr>
          <p:nvPr/>
        </p:nvSpPr>
        <p:spPr bwMode="gray">
          <a:xfrm>
            <a:off x="531115" y="5257800"/>
            <a:ext cx="8612885" cy="61870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6">
                  <a:lumMod val="7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" name="AutoShape 3"/>
          <p:cNvSpPr>
            <a:spLocks noChangeArrowheads="1"/>
          </p:cNvSpPr>
          <p:nvPr/>
        </p:nvSpPr>
        <p:spPr bwMode="gray">
          <a:xfrm>
            <a:off x="533400" y="5975806"/>
            <a:ext cx="8565337" cy="598657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7FA182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7" name="Группа 76"/>
          <p:cNvGrpSpPr/>
          <p:nvPr/>
        </p:nvGrpSpPr>
        <p:grpSpPr>
          <a:xfrm>
            <a:off x="609600" y="3429000"/>
            <a:ext cx="465003" cy="2943450"/>
            <a:chOff x="754197" y="3418093"/>
            <a:chExt cx="1002251" cy="2943450"/>
          </a:xfrm>
        </p:grpSpPr>
        <p:sp>
          <p:nvSpPr>
            <p:cNvPr id="66" name="AutoShape 9"/>
            <p:cNvSpPr>
              <a:spLocks noChangeArrowheads="1"/>
            </p:cNvSpPr>
            <p:nvPr/>
          </p:nvSpPr>
          <p:spPr bwMode="gray">
            <a:xfrm>
              <a:off x="757430" y="3418093"/>
              <a:ext cx="982852" cy="229151"/>
            </a:xfrm>
            <a:prstGeom prst="rightArrow">
              <a:avLst>
                <a:gd name="adj1" fmla="val 50000"/>
                <a:gd name="adj2" fmla="val 52778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7" name="AutoShape 10"/>
            <p:cNvSpPr>
              <a:spLocks noChangeArrowheads="1"/>
            </p:cNvSpPr>
            <p:nvPr/>
          </p:nvSpPr>
          <p:spPr bwMode="gray">
            <a:xfrm>
              <a:off x="773596" y="4074992"/>
              <a:ext cx="982852" cy="229151"/>
            </a:xfrm>
            <a:prstGeom prst="rightArrow">
              <a:avLst>
                <a:gd name="adj1" fmla="val 50000"/>
                <a:gd name="adj2" fmla="val 52778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" name="AutoShape 11"/>
            <p:cNvSpPr>
              <a:spLocks noChangeArrowheads="1"/>
            </p:cNvSpPr>
            <p:nvPr/>
          </p:nvSpPr>
          <p:spPr bwMode="gray">
            <a:xfrm>
              <a:off x="754197" y="4762445"/>
              <a:ext cx="982852" cy="229151"/>
            </a:xfrm>
            <a:prstGeom prst="rightArrow">
              <a:avLst>
                <a:gd name="adj1" fmla="val 50000"/>
                <a:gd name="adj2" fmla="val 52778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" name="AutoShape 9"/>
            <p:cNvSpPr>
              <a:spLocks noChangeArrowheads="1"/>
            </p:cNvSpPr>
            <p:nvPr/>
          </p:nvSpPr>
          <p:spPr bwMode="gray">
            <a:xfrm>
              <a:off x="757430" y="5475493"/>
              <a:ext cx="982852" cy="229151"/>
            </a:xfrm>
            <a:prstGeom prst="rightArrow">
              <a:avLst>
                <a:gd name="adj1" fmla="val 50000"/>
                <a:gd name="adj2" fmla="val 52778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" name="AutoShape 10"/>
            <p:cNvSpPr>
              <a:spLocks noChangeArrowheads="1"/>
            </p:cNvSpPr>
            <p:nvPr/>
          </p:nvSpPr>
          <p:spPr bwMode="gray">
            <a:xfrm>
              <a:off x="773596" y="6132392"/>
              <a:ext cx="982852" cy="229151"/>
            </a:xfrm>
            <a:prstGeom prst="rightArrow">
              <a:avLst>
                <a:gd name="adj1" fmla="val 50000"/>
                <a:gd name="adj2" fmla="val 52778"/>
              </a:avLst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5410200"/>
            <a:ext cx="8077200" cy="4572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  <a:spcBef>
                <a:spcPts val="0"/>
              </a:spcBef>
              <a:buNone/>
            </a:pPr>
            <a:r>
              <a:rPr lang="ru-RU" sz="2200" b="1" dirty="0" smtClean="0"/>
              <a:t>Инновационные технологии во внеурочной деятельности,</a:t>
            </a:r>
          </a:p>
        </p:txBody>
      </p:sp>
      <p:sp>
        <p:nvSpPr>
          <p:cNvPr id="78" name="Объект 2"/>
          <p:cNvSpPr txBox="1">
            <a:spLocks/>
          </p:cNvSpPr>
          <p:nvPr/>
        </p:nvSpPr>
        <p:spPr bwMode="auto">
          <a:xfrm>
            <a:off x="609600" y="2895600"/>
            <a:ext cx="8001000" cy="38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стажировке будут освещаться следующие вопросы:</a:t>
            </a:r>
          </a:p>
        </p:txBody>
      </p:sp>
      <p:sp>
        <p:nvSpPr>
          <p:cNvPr id="79" name="Объект 2"/>
          <p:cNvSpPr txBox="1">
            <a:spLocks/>
          </p:cNvSpPr>
          <p:nvPr/>
        </p:nvSpPr>
        <p:spPr bwMode="auto">
          <a:xfrm>
            <a:off x="1066800" y="3276600"/>
            <a:ext cx="7620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Предпрофильная и профильная подготовка  обучающихся </a:t>
            </a:r>
          </a:p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latin typeface="+mn-lt"/>
              </a:rPr>
              <a:t>в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условиях </a:t>
            </a:r>
            <a:r>
              <a:rPr kumimoji="0" lang="ru-RU" sz="2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сотрудничества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с вузами,</a:t>
            </a:r>
          </a:p>
        </p:txBody>
      </p:sp>
      <p:sp>
        <p:nvSpPr>
          <p:cNvPr id="80" name="Объект 2"/>
          <p:cNvSpPr txBox="1">
            <a:spLocks/>
          </p:cNvSpPr>
          <p:nvPr/>
        </p:nvSpPr>
        <p:spPr bwMode="auto">
          <a:xfrm>
            <a:off x="609600" y="3886200"/>
            <a:ext cx="800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Формирование предметных, метапредметных и личностных результатов в рамках предметной области «Естествознание» (химия, биология),</a:t>
            </a:r>
          </a:p>
        </p:txBody>
      </p:sp>
      <p:sp>
        <p:nvSpPr>
          <p:cNvPr id="81" name="Объект 2"/>
          <p:cNvSpPr txBox="1">
            <a:spLocks/>
          </p:cNvSpPr>
          <p:nvPr/>
        </p:nvSpPr>
        <p:spPr bwMode="auto">
          <a:xfrm>
            <a:off x="914400" y="46482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Современный урок химии и биологии в контексте  компетентностной  педагогики,</a:t>
            </a:r>
          </a:p>
        </p:txBody>
      </p:sp>
      <p:sp>
        <p:nvSpPr>
          <p:cNvPr id="82" name="Объект 2"/>
          <p:cNvSpPr txBox="1">
            <a:spLocks/>
          </p:cNvSpPr>
          <p:nvPr/>
        </p:nvSpPr>
        <p:spPr bwMode="auto">
          <a:xfrm>
            <a:off x="2895600" y="60198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7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Музейная педагогика</a:t>
            </a:r>
          </a:p>
        </p:txBody>
      </p:sp>
    </p:spTree>
    <p:extLst>
      <p:ext uri="{BB962C8B-B14F-4D97-AF65-F5344CB8AC3E}">
        <p14:creationId xmlns="" xmlns:p14="http://schemas.microsoft.com/office/powerpoint/2010/main" val="3311059294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907" y="0"/>
            <a:ext cx="8942093" cy="1109380"/>
          </a:xfrm>
          <a:prstGeom prst="rect">
            <a:avLst/>
          </a:prstGeom>
        </p:spPr>
      </p:pic>
      <p:pic>
        <p:nvPicPr>
          <p:cNvPr id="1026" name="Picture 2" descr="C:\Users\Анжела\Desktop\ФЕДЕРАЛЬНАЯ ПЛОЩАДКА\DSC_0071.JPG"/>
          <p:cNvPicPr>
            <a:picLocks noChangeAspect="1" noChangeArrowheads="1"/>
          </p:cNvPicPr>
          <p:nvPr/>
        </p:nvPicPr>
        <p:blipFill>
          <a:blip r:embed="rId3" cstate="print"/>
          <a:srcRect t="7607"/>
          <a:stretch>
            <a:fillRect/>
          </a:stretch>
        </p:blipFill>
        <p:spPr bwMode="auto">
          <a:xfrm>
            <a:off x="4800600" y="3810000"/>
            <a:ext cx="3657600" cy="2244436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Анжела\Desktop\ФЕДЕРАЛЬНАЯ ПЛОЩАДКА\DSC_0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1295400"/>
            <a:ext cx="3276600" cy="2176175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Анжела\Desktop\ФЕДЕРАЛЬНАЯ ПЛОЩАДКА\DSC_0047-.JPG"/>
          <p:cNvPicPr>
            <a:picLocks noChangeAspect="1" noChangeArrowheads="1"/>
          </p:cNvPicPr>
          <p:nvPr/>
        </p:nvPicPr>
        <p:blipFill>
          <a:blip r:embed="rId5" cstate="print"/>
          <a:srcRect t="16205" r="12108" b="10875"/>
          <a:stretch>
            <a:fillRect/>
          </a:stretch>
        </p:blipFill>
        <p:spPr bwMode="auto">
          <a:xfrm>
            <a:off x="609600" y="1447800"/>
            <a:ext cx="4010378" cy="2209800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Анжела\Desktop\ФЕДЕРАЛЬНАЯ ПЛОЩАДКА\DSC_0054.JPG"/>
          <p:cNvPicPr>
            <a:picLocks noChangeAspect="1" noChangeArrowheads="1"/>
          </p:cNvPicPr>
          <p:nvPr/>
        </p:nvPicPr>
        <p:blipFill>
          <a:blip r:embed="rId6" cstate="print"/>
          <a:srcRect t="6407"/>
          <a:stretch>
            <a:fillRect/>
          </a:stretch>
        </p:blipFill>
        <p:spPr bwMode="auto">
          <a:xfrm>
            <a:off x="762000" y="3886200"/>
            <a:ext cx="3581400" cy="2226210"/>
          </a:xfrm>
          <a:prstGeom prst="snip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273502576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o_suns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Другая 1">
      <a:majorFont>
        <a:latin typeface="Arbat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wo_su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wo_su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wo_su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wo_su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wo_su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wo_su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o_su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o_su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o_su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o_su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o_su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o_su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450</Words>
  <Application>Microsoft Office PowerPoint</Application>
  <PresentationFormat>Экран (4:3)</PresentationFormat>
  <Paragraphs>55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two_suns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eclipsed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 SUNS</dc:title>
  <dc:creator>eclipse</dc:creator>
  <cp:lastModifiedBy>Анжела</cp:lastModifiedBy>
  <cp:revision>30</cp:revision>
  <dcterms:created xsi:type="dcterms:W3CDTF">2002-12-19T01:27:10Z</dcterms:created>
  <dcterms:modified xsi:type="dcterms:W3CDTF">2017-08-26T06:04:12Z</dcterms:modified>
</cp:coreProperties>
</file>