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60" r:id="rId5"/>
    <p:sldId id="261" r:id="rId6"/>
    <p:sldId id="272" r:id="rId7"/>
    <p:sldId id="268" r:id="rId8"/>
    <p:sldId id="269" r:id="rId9"/>
    <p:sldId id="262" r:id="rId10"/>
    <p:sldId id="263" r:id="rId11"/>
    <p:sldId id="264" r:id="rId12"/>
    <p:sldId id="270" r:id="rId13"/>
    <p:sldId id="271" r:id="rId14"/>
    <p:sldId id="273" r:id="rId15"/>
    <p:sldId id="274" r:id="rId16"/>
    <p:sldId id="265" r:id="rId17"/>
    <p:sldId id="275" r:id="rId18"/>
    <p:sldId id="276" r:id="rId19"/>
    <p:sldId id="266" r:id="rId20"/>
    <p:sldId id="277" r:id="rId21"/>
    <p:sldId id="278" r:id="rId2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3CB1"/>
    <a:srgbClr val="00CC00"/>
    <a:srgbClr val="7DD330"/>
    <a:srgbClr val="0C7CD2"/>
    <a:srgbClr val="1F7EE7"/>
    <a:srgbClr val="AE1517"/>
    <a:srgbClr val="CC0000"/>
    <a:srgbClr val="758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>
      <p:cViewPr varScale="1">
        <p:scale>
          <a:sx n="97" d="100"/>
          <a:sy n="97" d="100"/>
        </p:scale>
        <p:origin x="37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09884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18159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56045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0617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49021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8950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61781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0701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6547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16639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3443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37473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63107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powerpointstyles.com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8"/>
          <p:cNvSpPr txBox="1">
            <a:spLocks noChangeArrowheads="1"/>
          </p:cNvSpPr>
          <p:nvPr userDrawn="1"/>
        </p:nvSpPr>
        <p:spPr bwMode="auto">
          <a:xfrm>
            <a:off x="3348038" y="6237288"/>
            <a:ext cx="2990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fr-FR" altLang="ru-RU">
                <a:hlinkClick r:id="rId15"/>
              </a:rPr>
              <a:t>Free Powerpoint Templates</a:t>
            </a:r>
            <a:endParaRPr lang="fr-FR" altLang="ru-RU"/>
          </a:p>
        </p:txBody>
      </p:sp>
      <p:pic>
        <p:nvPicPr>
          <p:cNvPr id="1027" name="Picture 27" descr="nb v rufghjf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ext Box 8"/>
          <p:cNvSpPr txBox="1">
            <a:spLocks noChangeArrowheads="1"/>
          </p:cNvSpPr>
          <p:nvPr userDrawn="1"/>
        </p:nvSpPr>
        <p:spPr bwMode="auto">
          <a:xfrm>
            <a:off x="7962900" y="6375400"/>
            <a:ext cx="1073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ru-RU" b="1">
                <a:solidFill>
                  <a:schemeClr val="bg1"/>
                </a:solidFill>
              </a:rPr>
              <a:t>Page </a:t>
            </a:r>
            <a:fld id="{2DCEB47C-1E5C-4E4A-88CB-A1A14FF1CD94}" type="slidenum">
              <a:rPr lang="fr-FR" altLang="ru-RU" b="1">
                <a:solidFill>
                  <a:schemeClr val="bg1"/>
                </a:solidFill>
              </a:rPr>
              <a:pPr eaLnBrk="1" hangingPunct="1"/>
              <a:t>‹#›</a:t>
            </a:fld>
            <a:endParaRPr lang="fr-FR" altLang="ru-RU" b="1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werpointstyl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55;&#1088;&#1077;&#1079;&#1077;&#1085;&#1090;&#1072;&#1094;&#1080;&#1103;%20&#1073;&#1083;&#1072;&#1075;&#1086;&#1090;&#1074;&#1086;&#1088;&#1080;&#1090;&#1077;&#1083;&#1100;&#1085;&#1086;&#1089;&#1090;&#1100;%202015\%5bb-track.ru%5d_52850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3"/>
          <p:cNvSpPr txBox="1">
            <a:spLocks noChangeArrowheads="1"/>
          </p:cNvSpPr>
          <p:nvPr/>
        </p:nvSpPr>
        <p:spPr bwMode="auto">
          <a:xfrm>
            <a:off x="3348038" y="6237288"/>
            <a:ext cx="2990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ru-RU">
                <a:hlinkClick r:id="rId3"/>
              </a:rPr>
              <a:t>Free Powerpoint Templates</a:t>
            </a:r>
            <a:endParaRPr lang="fr-FR" altLang="ru-RU"/>
          </a:p>
        </p:txBody>
      </p:sp>
      <p:pic>
        <p:nvPicPr>
          <p:cNvPr id="2051" name="Picture 22" descr="bvcb dfbvcdf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34925" y="333375"/>
            <a:ext cx="6877050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0" tIns="180000" rIns="180000" bIns="180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i="1">
              <a:solidFill>
                <a:srgbClr val="023CB1"/>
              </a:solidFill>
            </a:endParaRPr>
          </a:p>
        </p:txBody>
      </p:sp>
      <p:sp>
        <p:nvSpPr>
          <p:cNvPr id="2053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0" y="260350"/>
            <a:ext cx="9144000" cy="2160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2500" b="1">
                <a:solidFill>
                  <a:srgbClr val="CC0000"/>
                </a:solidFill>
              </a:rPr>
              <a:t>Муниципальное Бюджетное Образовательное Учреждение «Лицей №83» </a:t>
            </a:r>
            <a:br>
              <a:rPr lang="ru-RU" altLang="ru-RU" sz="2500" b="1">
                <a:solidFill>
                  <a:srgbClr val="CC0000"/>
                </a:solidFill>
              </a:rPr>
            </a:br>
            <a:r>
              <a:rPr lang="ru-RU" altLang="ru-RU" sz="2500" b="1">
                <a:solidFill>
                  <a:srgbClr val="CC0000"/>
                </a:solidFill>
              </a:rPr>
              <a:t>Приволжского района г. Казани</a:t>
            </a:r>
          </a:p>
        </p:txBody>
      </p:sp>
      <p:sp>
        <p:nvSpPr>
          <p:cNvPr id="2054" name="Rectangle 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773238"/>
            <a:ext cx="8218487" cy="48244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800" b="1">
                <a:solidFill>
                  <a:srgbClr val="CC0000"/>
                </a:solidFill>
              </a:rPr>
              <a:t>Социальный Благотворительный проект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2400">
              <a:solidFill>
                <a:srgbClr val="CC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4400">
              <a:solidFill>
                <a:srgbClr val="CC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>
              <a:solidFill>
                <a:srgbClr val="CC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>
              <a:solidFill>
                <a:srgbClr val="CC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>
              <a:solidFill>
                <a:srgbClr val="CC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400">
              <a:solidFill>
                <a:srgbClr val="CC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>
                <a:solidFill>
                  <a:srgbClr val="CC0000"/>
                </a:solidFill>
                <a:latin typeface="Arial Black" panose="020B0A04020102020204" pitchFamily="34" charset="0"/>
                <a:cs typeface="Andalus" pitchFamily="18" charset="0"/>
              </a:rPr>
              <a:t>«ПЕРЕДАЙ ДОБРО ПО КРУГУ»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b="1">
                <a:solidFill>
                  <a:srgbClr val="CC0000"/>
                </a:solidFill>
              </a:rPr>
              <a:t>2015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2400">
              <a:solidFill>
                <a:srgbClr val="CC0000"/>
              </a:solidFill>
            </a:endParaRPr>
          </a:p>
        </p:txBody>
      </p:sp>
      <p:pic>
        <p:nvPicPr>
          <p:cNvPr id="3" name="[b-track.ru]_52850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997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15888"/>
            <a:ext cx="8353425" cy="1584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2800" b="1">
                <a:solidFill>
                  <a:srgbClr val="CC0000"/>
                </a:solidFill>
              </a:rPr>
              <a:t>Благотворительная акция </a:t>
            </a:r>
            <a:br>
              <a:rPr lang="ru-RU" altLang="ru-RU" sz="2800" b="1">
                <a:solidFill>
                  <a:srgbClr val="CC0000"/>
                </a:solidFill>
              </a:rPr>
            </a:br>
            <a:r>
              <a:rPr lang="ru-RU" altLang="ru-RU" sz="2800" b="1">
                <a:solidFill>
                  <a:srgbClr val="CC0000"/>
                </a:solidFill>
              </a:rPr>
              <a:t>«От сердца к сердцу»</a:t>
            </a:r>
            <a:br>
              <a:rPr lang="ru-RU" altLang="ru-RU" sz="2800" b="1">
                <a:solidFill>
                  <a:srgbClr val="CC0000"/>
                </a:solidFill>
              </a:rPr>
            </a:br>
            <a:r>
              <a:rPr lang="ru-RU" altLang="ru-RU" sz="1800" b="1">
                <a:solidFill>
                  <a:srgbClr val="CC0000"/>
                </a:solidFill>
              </a:rPr>
              <a:t>Декада инвалидов. Концерт в Реабилитационном детском центре для детей и                   подростков с ограниченными возможностями</a:t>
            </a:r>
            <a:r>
              <a:rPr lang="ru-RU" altLang="ru-RU" sz="1800">
                <a:solidFill>
                  <a:srgbClr val="023C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Реабилитационный </a:t>
            </a:r>
            <a:r>
              <a:rPr lang="ru-RU" altLang="ru-RU" sz="2800">
                <a:solidFill>
                  <a:srgbClr val="023C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для детей и подростков с ограниченными возможностями при школе № 78</a:t>
            </a:r>
            <a:br>
              <a:rPr lang="ru-RU" altLang="ru-RU" sz="2800">
                <a:solidFill>
                  <a:srgbClr val="023CB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altLang="ru-RU" sz="2800" b="1">
                <a:solidFill>
                  <a:srgbClr val="CC0000"/>
                </a:solidFill>
              </a:rPr>
            </a:br>
            <a:r>
              <a:rPr lang="ru-RU" altLang="ru-RU" sz="2800">
                <a:solidFill>
                  <a:srgbClr val="023C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Реабилитационный центр для детей и подростков с ограниченными возможностями при школе № 78</a:t>
            </a:r>
            <a:br>
              <a:rPr lang="ru-RU" altLang="ru-RU" sz="2800">
                <a:solidFill>
                  <a:srgbClr val="023CB1"/>
                </a:solidFill>
                <a:latin typeface="Times New Roman" panose="02020603050405020304" pitchFamily="18" charset="0"/>
              </a:rPr>
            </a:br>
            <a:br>
              <a:rPr lang="ru-RU" altLang="ru-RU" sz="2800" b="1">
                <a:solidFill>
                  <a:srgbClr val="CC0000"/>
                </a:solidFill>
              </a:rPr>
            </a:br>
            <a:r>
              <a:rPr lang="ru-RU" altLang="ru-RU" sz="2800" b="1">
                <a:solidFill>
                  <a:srgbClr val="CC0000"/>
                </a:solidFill>
              </a:rPr>
              <a:t>Декада инвалидов</a:t>
            </a:r>
            <a:br>
              <a:rPr lang="ru-RU" altLang="ru-RU" sz="2800" b="1">
                <a:solidFill>
                  <a:srgbClr val="CC0000"/>
                </a:solidFill>
              </a:rPr>
            </a:br>
            <a:endParaRPr lang="ru-RU" altLang="ru-RU" sz="2800" b="1">
              <a:solidFill>
                <a:srgbClr val="CC0000"/>
              </a:solidFill>
            </a:endParaRPr>
          </a:p>
        </p:txBody>
      </p:sp>
      <p:pic>
        <p:nvPicPr>
          <p:cNvPr id="11267" name="Picture 5" descr="C:\Users\134E~1\AppData\Local\Temp\Rar$DRa0.127\от сердца к сердцу\Реабилитационный центр для детей и подростков с ограниченными возможностями - ПРАЗДНИЧНЫЙ КОНЦЕРТ (1)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11350"/>
            <a:ext cx="4427538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6" descr="C:\Users\134E~1\AppData\Local\Temp\Rar$DRa0.420\от сердца к сердцу\Реабилитационный центр для детей и подростков с ограниченными возможностями - ПРАЗДНИЧНЫЙ КОНЦЕРТ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5000" y="1911350"/>
            <a:ext cx="4498975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7950" y="274638"/>
            <a:ext cx="8993188" cy="15700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2400" b="1">
                <a:solidFill>
                  <a:srgbClr val="FF0000"/>
                </a:solidFill>
              </a:rPr>
              <a:t>Благотворительная акция </a:t>
            </a:r>
            <a:br>
              <a:rPr lang="ru-RU" altLang="ru-RU" sz="2400" b="1">
                <a:solidFill>
                  <a:srgbClr val="FF0000"/>
                </a:solidFill>
              </a:rPr>
            </a:br>
            <a:r>
              <a:rPr lang="ru-RU" altLang="ru-RU" sz="2400" b="1">
                <a:solidFill>
                  <a:srgbClr val="FF0000"/>
                </a:solidFill>
              </a:rPr>
              <a:t>«От сердца к сердцу» Подарок другу - </a:t>
            </a:r>
            <a:br>
              <a:rPr lang="ru-RU" altLang="ru-RU" sz="2400" b="1">
                <a:solidFill>
                  <a:srgbClr val="FF0000"/>
                </a:solidFill>
              </a:rPr>
            </a:br>
            <a:r>
              <a:rPr lang="ru-RU" altLang="ru-RU" sz="2400" b="1">
                <a:solidFill>
                  <a:srgbClr val="FF0000"/>
                </a:solidFill>
              </a:rPr>
              <a:t>Новогодняя акция. Реабилитационный детский центр для детей и  подростков с ограниченными возможностями</a:t>
            </a:r>
            <a:r>
              <a:rPr lang="ru-RU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1800">
                <a:solidFill>
                  <a:srgbClr val="023C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пппп(()</a:t>
            </a:r>
            <a:r>
              <a:rPr lang="ru-RU" altLang="ru-RU">
                <a:solidFill>
                  <a:srgbClr val="023C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Реабилиптацио </a:t>
            </a:r>
            <a:r>
              <a:rPr lang="ru-RU" altLang="ru-RU" sz="6000">
                <a:solidFill>
                  <a:srgbClr val="023C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для</a:t>
            </a:r>
            <a:endParaRPr lang="ru-RU" altLang="ru-RU">
              <a:solidFill>
                <a:srgbClr val="CC0000"/>
              </a:solidFill>
            </a:endParaRPr>
          </a:p>
        </p:txBody>
      </p:sp>
      <p:pic>
        <p:nvPicPr>
          <p:cNvPr id="12291" name="Picture 5" descr="E:\благотворительность\фото новый год и благотворительность\IMG_20151218_10011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66925"/>
            <a:ext cx="4932363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6" descr="E:\благотворительность\фото новый год и благотворительность\IMG_20151218_10035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5825" y="2066925"/>
            <a:ext cx="4405313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142875" y="620713"/>
            <a:ext cx="885825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800" b="1">
                <a:solidFill>
                  <a:srgbClr val="CC0000"/>
                </a:solidFill>
              </a:rPr>
              <a:t>Благотворительная акция «От сердца к сердцу» </a:t>
            </a:r>
            <a:br>
              <a:rPr lang="ru-RU" altLang="ru-RU" sz="2800" b="1">
                <a:solidFill>
                  <a:srgbClr val="CC0000"/>
                </a:solidFill>
              </a:rPr>
            </a:br>
            <a:r>
              <a:rPr lang="ru-RU" altLang="ru-RU" sz="2800" b="1">
                <a:solidFill>
                  <a:srgbClr val="CC0000"/>
                </a:solidFill>
              </a:rPr>
              <a:t>Казанская специальная коррекционная школа № 78 </a:t>
            </a:r>
            <a:r>
              <a:rPr lang="en-US" altLang="ru-RU" sz="2800" b="1">
                <a:solidFill>
                  <a:srgbClr val="CC0000"/>
                </a:solidFill>
              </a:rPr>
              <a:t>VIII </a:t>
            </a:r>
            <a:r>
              <a:rPr lang="ru-RU" altLang="ru-RU" sz="2800" b="1">
                <a:solidFill>
                  <a:srgbClr val="CC0000"/>
                </a:solidFill>
              </a:rPr>
              <a:t>вида</a:t>
            </a:r>
            <a:br>
              <a:rPr lang="ru-RU" altLang="ru-RU" sz="2800" b="1">
                <a:solidFill>
                  <a:srgbClr val="CC0000"/>
                </a:solidFill>
              </a:rPr>
            </a:br>
            <a:br>
              <a:rPr lang="ru-RU" altLang="ru-RU" sz="2800" b="1">
                <a:solidFill>
                  <a:srgbClr val="CC0000"/>
                </a:solidFill>
              </a:rPr>
            </a:br>
            <a:endParaRPr lang="ru-RU" altLang="ru-RU" sz="2800"/>
          </a:p>
        </p:txBody>
      </p:sp>
      <p:pic>
        <p:nvPicPr>
          <p:cNvPr id="13315" name="Picture 2" descr="E:\благотворительность\Отчет благотворительность\фото благотворительность\IMG_20151218_10425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638" y="2608263"/>
            <a:ext cx="4824413" cy="422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3" descr="E:\благотворительность\Отчет благотворительность\ГБС(К)ОУ «Казанская специальная (коррекционная) общеобразовательная школа № 76 VIII вида» Вахитовского района г. Казани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636838"/>
            <a:ext cx="4572000" cy="419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354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000">
                <a:solidFill>
                  <a:srgbClr val="FF0000"/>
                </a:solidFill>
              </a:rPr>
              <a:t>Благотворительная акция «От сердца к сердцу»</a:t>
            </a:r>
            <a:br>
              <a:rPr lang="ru-RU" altLang="ru-RU" sz="2000">
                <a:solidFill>
                  <a:srgbClr val="FF0000"/>
                </a:solidFill>
              </a:rPr>
            </a:br>
            <a:r>
              <a:rPr lang="ru-RU" altLang="ru-RU" sz="2000">
                <a:solidFill>
                  <a:srgbClr val="FF0000"/>
                </a:solidFill>
              </a:rPr>
              <a:t>Социальный приют для детей и подростков «Гаврош»</a:t>
            </a:r>
            <a:br>
              <a:rPr lang="ru-RU" altLang="ru-RU" sz="2000">
                <a:solidFill>
                  <a:srgbClr val="FF0000"/>
                </a:solidFill>
              </a:rPr>
            </a:br>
            <a:r>
              <a:rPr lang="ru-RU" altLang="ru-RU" sz="2000">
                <a:solidFill>
                  <a:srgbClr val="FF0000"/>
                </a:solidFill>
              </a:rPr>
              <a:t>Проведение праздничного мероприятия с показом спектакля </a:t>
            </a:r>
            <a:br>
              <a:rPr lang="ru-RU" altLang="ru-RU" sz="2000">
                <a:solidFill>
                  <a:srgbClr val="FF0000"/>
                </a:solidFill>
              </a:rPr>
            </a:br>
            <a:r>
              <a:rPr lang="ru-RU" altLang="ru-RU" sz="2000">
                <a:solidFill>
                  <a:srgbClr val="FF0000"/>
                </a:solidFill>
              </a:rPr>
              <a:t>«Муха Цокотуха» - 10 </a:t>
            </a:r>
            <a:r>
              <a:rPr lang="en-US" altLang="ru-RU" sz="2000">
                <a:solidFill>
                  <a:srgbClr val="FF0000"/>
                </a:solidFill>
              </a:rPr>
              <a:t>IT</a:t>
            </a:r>
            <a:endParaRPr lang="ru-RU" altLang="ru-RU" sz="2000">
              <a:solidFill>
                <a:srgbClr val="FF0000"/>
              </a:solidFill>
            </a:endParaRPr>
          </a:p>
        </p:txBody>
      </p:sp>
      <p:sp>
        <p:nvSpPr>
          <p:cNvPr id="14339" name="Текст 2"/>
          <p:cNvSpPr>
            <a:spLocks noGrp="1"/>
          </p:cNvSpPr>
          <p:nvPr>
            <p:ph type="body"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4340" name="Объект 3"/>
          <p:cNvSpPr>
            <a:spLocks noGrp="1"/>
          </p:cNvSpPr>
          <p:nvPr>
            <p:ph sz="half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pic>
        <p:nvPicPr>
          <p:cNvPr id="14341" name="Picture 2" descr="C:\Users\Ольга\Desktop\благотворительность\фото новый год и благотворительность\ДЛЯ ШКОЛЫ\_DSC128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33538"/>
            <a:ext cx="9144000" cy="522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000" b="1">
                <a:solidFill>
                  <a:srgbClr val="FF0000"/>
                </a:solidFill>
              </a:rPr>
              <a:t>Благотворительная акция «От сердца к сердцу»</a:t>
            </a:r>
            <a:br>
              <a:rPr lang="ru-RU" altLang="ru-RU" sz="2000" b="1">
                <a:solidFill>
                  <a:srgbClr val="FF0000"/>
                </a:solidFill>
              </a:rPr>
            </a:br>
            <a:r>
              <a:rPr lang="ru-RU" altLang="ru-RU" sz="2000" b="1">
                <a:solidFill>
                  <a:srgbClr val="FF0000"/>
                </a:solidFill>
              </a:rPr>
              <a:t>Социальный приют для детей и подростков «Гаврош»</a:t>
            </a:r>
            <a:br>
              <a:rPr lang="ru-RU" altLang="ru-RU" sz="2000" b="1">
                <a:solidFill>
                  <a:srgbClr val="FF0000"/>
                </a:solidFill>
              </a:rPr>
            </a:br>
            <a:r>
              <a:rPr lang="ru-RU" altLang="ru-RU" sz="2000" b="1">
                <a:solidFill>
                  <a:srgbClr val="FF0000"/>
                </a:solidFill>
              </a:rPr>
              <a:t>Проведение праздничного мероприятия с показом спектакля </a:t>
            </a:r>
            <a:br>
              <a:rPr lang="ru-RU" altLang="ru-RU" sz="2000" b="1">
                <a:solidFill>
                  <a:srgbClr val="FF0000"/>
                </a:solidFill>
              </a:rPr>
            </a:br>
            <a:r>
              <a:rPr lang="ru-RU" altLang="ru-RU" sz="2000" b="1">
                <a:solidFill>
                  <a:srgbClr val="FF0000"/>
                </a:solidFill>
              </a:rPr>
              <a:t>«Муха Цокотуха» - 10 </a:t>
            </a:r>
            <a:r>
              <a:rPr lang="en-US" altLang="ru-RU" sz="2000" b="1">
                <a:solidFill>
                  <a:srgbClr val="FF0000"/>
                </a:solidFill>
              </a:rPr>
              <a:t>IT</a:t>
            </a:r>
            <a:endParaRPr lang="ru-RU" altLang="ru-RU" sz="2000" b="1"/>
          </a:p>
        </p:txBody>
      </p:sp>
      <p:sp>
        <p:nvSpPr>
          <p:cNvPr id="15363" name="Текст 2"/>
          <p:cNvSpPr>
            <a:spLocks noGrp="1"/>
          </p:cNvSpPr>
          <p:nvPr>
            <p:ph type="body"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5364" name="Объект 3"/>
          <p:cNvSpPr>
            <a:spLocks noGrp="1"/>
          </p:cNvSpPr>
          <p:nvPr>
            <p:ph sz="half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pic>
        <p:nvPicPr>
          <p:cNvPr id="15365" name="Picture 2" descr="C:\Users\Ольга\Desktop\благотворительность\фото новый год и благотворительность\ДЛЯ ШКОЛЫ\_DSC125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" y="1527175"/>
            <a:ext cx="9137650" cy="533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000" b="1">
                <a:solidFill>
                  <a:srgbClr val="FF0000"/>
                </a:solidFill>
              </a:rPr>
              <a:t>Благотворительная акция «От сердца к сердцу»</a:t>
            </a:r>
            <a:br>
              <a:rPr lang="ru-RU" altLang="ru-RU" sz="2000" b="1">
                <a:solidFill>
                  <a:srgbClr val="FF0000"/>
                </a:solidFill>
              </a:rPr>
            </a:br>
            <a:r>
              <a:rPr lang="ru-RU" altLang="ru-RU" sz="2000" b="1">
                <a:solidFill>
                  <a:srgbClr val="FF0000"/>
                </a:solidFill>
              </a:rPr>
              <a:t>Социальный приют для детей и подростков «Гаврош»</a:t>
            </a:r>
            <a:br>
              <a:rPr lang="ru-RU" altLang="ru-RU" sz="2000" b="1">
                <a:solidFill>
                  <a:srgbClr val="FF0000"/>
                </a:solidFill>
              </a:rPr>
            </a:br>
            <a:r>
              <a:rPr lang="ru-RU" altLang="ru-RU" sz="2000" b="1">
                <a:solidFill>
                  <a:srgbClr val="FF0000"/>
                </a:solidFill>
              </a:rPr>
              <a:t>Проведение праздничного мероприятия с показом спектакля </a:t>
            </a:r>
            <a:br>
              <a:rPr lang="ru-RU" altLang="ru-RU" sz="2000" b="1">
                <a:solidFill>
                  <a:srgbClr val="FF0000"/>
                </a:solidFill>
              </a:rPr>
            </a:br>
            <a:r>
              <a:rPr lang="ru-RU" altLang="ru-RU" sz="2000" b="1">
                <a:solidFill>
                  <a:srgbClr val="FF0000"/>
                </a:solidFill>
              </a:rPr>
              <a:t>«Муха Цокотуха» - 10 </a:t>
            </a:r>
            <a:r>
              <a:rPr lang="en-US" altLang="ru-RU" sz="2000" b="1">
                <a:solidFill>
                  <a:srgbClr val="FF0000"/>
                </a:solidFill>
              </a:rPr>
              <a:t>IT</a:t>
            </a:r>
            <a:endParaRPr lang="ru-RU" altLang="ru-RU" sz="2000" b="1"/>
          </a:p>
        </p:txBody>
      </p:sp>
      <p:sp>
        <p:nvSpPr>
          <p:cNvPr id="16387" name="Текст 2"/>
          <p:cNvSpPr>
            <a:spLocks noGrp="1"/>
          </p:cNvSpPr>
          <p:nvPr>
            <p:ph type="body"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6388" name="Объект 3"/>
          <p:cNvSpPr>
            <a:spLocks noGrp="1"/>
          </p:cNvSpPr>
          <p:nvPr>
            <p:ph sz="half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pic>
        <p:nvPicPr>
          <p:cNvPr id="16389" name="Picture 2" descr="C:\Users\Ольга\Desktop\благотворительность\фото новый год и благотворительность\ДЛЯ ШКОЛЫ\_DSC127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57338"/>
            <a:ext cx="9144000" cy="532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38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2400" b="1">
                <a:solidFill>
                  <a:srgbClr val="CC0000"/>
                </a:solidFill>
              </a:rPr>
              <a:t>Благотворительный Новогодний концерт в Казанской специальной(коррекционной) школе интернате № 1</a:t>
            </a:r>
            <a:r>
              <a:rPr lang="en-US" altLang="ru-RU" sz="2400" b="1">
                <a:solidFill>
                  <a:srgbClr val="CC0000"/>
                </a:solidFill>
              </a:rPr>
              <a:t> VIII</a:t>
            </a:r>
            <a:r>
              <a:rPr lang="ru-RU" altLang="ru-RU" sz="2400" b="1">
                <a:solidFill>
                  <a:srgbClr val="CC0000"/>
                </a:solidFill>
              </a:rPr>
              <a:t> вида</a:t>
            </a:r>
            <a:r>
              <a:rPr lang="en-US" altLang="ru-RU" sz="2400" b="1">
                <a:solidFill>
                  <a:srgbClr val="CC0000"/>
                </a:solidFill>
              </a:rPr>
              <a:t> </a:t>
            </a:r>
            <a:r>
              <a:rPr lang="ru-RU" altLang="ru-RU" sz="2400" b="1">
                <a:solidFill>
                  <a:srgbClr val="CC0000"/>
                </a:solidFill>
              </a:rPr>
              <a:t>. Выступление учащихся 1 -х классов</a:t>
            </a:r>
            <a:br>
              <a:rPr lang="ru-RU" altLang="ru-RU" sz="2400" b="1">
                <a:solidFill>
                  <a:srgbClr val="CC0000"/>
                </a:solidFill>
              </a:rPr>
            </a:br>
            <a:r>
              <a:rPr lang="ru-RU" altLang="ru-RU" sz="2400" b="1">
                <a:solidFill>
                  <a:srgbClr val="CC0000"/>
                </a:solidFill>
              </a:rPr>
              <a:t>МБОУ «Лицей № 83»  - Школа Искусств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844675"/>
            <a:ext cx="8291512" cy="4895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377825" algn="just" eaLnBrk="1" hangingPunct="1">
              <a:buFontTx/>
              <a:buNone/>
            </a:pPr>
            <a:endParaRPr lang="ru-RU" altLang="ru-RU" sz="2800">
              <a:solidFill>
                <a:srgbClr val="CC0000"/>
              </a:solidFill>
            </a:endParaRPr>
          </a:p>
        </p:txBody>
      </p:sp>
      <p:pic>
        <p:nvPicPr>
          <p:cNvPr id="17412" name="Picture 4" descr="C:\Users\Ольга\Desktop\благотворительность\фото новый год и благотворительность\школа Искусств\IMG_884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1728788"/>
            <a:ext cx="8677275" cy="509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lu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507413" cy="1282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400" b="1">
                <a:solidFill>
                  <a:srgbClr val="CC0000"/>
                </a:solidFill>
              </a:rPr>
              <a:t>Благотворительный Новогодний концерт в Казанской специальной(коррекционной) школе интернате № 1</a:t>
            </a:r>
            <a:r>
              <a:rPr lang="en-US" altLang="ru-RU" sz="2400" b="1">
                <a:solidFill>
                  <a:srgbClr val="CC0000"/>
                </a:solidFill>
              </a:rPr>
              <a:t> VIII</a:t>
            </a:r>
            <a:r>
              <a:rPr lang="ru-RU" altLang="ru-RU" sz="2400" b="1">
                <a:solidFill>
                  <a:srgbClr val="CC0000"/>
                </a:solidFill>
              </a:rPr>
              <a:t> вида</a:t>
            </a:r>
            <a:r>
              <a:rPr lang="en-US" altLang="ru-RU" sz="2400" b="1">
                <a:solidFill>
                  <a:srgbClr val="CC0000"/>
                </a:solidFill>
              </a:rPr>
              <a:t> </a:t>
            </a:r>
            <a:r>
              <a:rPr lang="ru-RU" altLang="ru-RU" sz="2400" b="1">
                <a:solidFill>
                  <a:srgbClr val="CC0000"/>
                </a:solidFill>
              </a:rPr>
              <a:t>. Выступление учащихся 1 -х классов</a:t>
            </a:r>
            <a:br>
              <a:rPr lang="ru-RU" altLang="ru-RU" sz="2400" b="1">
                <a:solidFill>
                  <a:srgbClr val="CC0000"/>
                </a:solidFill>
              </a:rPr>
            </a:br>
            <a:r>
              <a:rPr lang="ru-RU" altLang="ru-RU" sz="2400" b="1">
                <a:solidFill>
                  <a:srgbClr val="CC0000"/>
                </a:solidFill>
              </a:rPr>
              <a:t>МБОУ «Лицей № 83»  - Школа Искусств</a:t>
            </a:r>
            <a:endParaRPr lang="ru-RU" altLang="ru-RU" sz="2400" b="1"/>
          </a:p>
        </p:txBody>
      </p:sp>
      <p:pic>
        <p:nvPicPr>
          <p:cNvPr id="18435" name="Picture 2" descr="C:\Users\Ольга\Desktop\благотворительность\фото новый год и благотворительность\школа Искусств\IMG_872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05038"/>
            <a:ext cx="49196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 descr="C:\Users\Ольга\Desktop\благотворительность\фото новый год и благотворительность\школа Искусств\IMG_884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5475" y="2324100"/>
            <a:ext cx="4716463" cy="4537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15888"/>
            <a:ext cx="8229600" cy="1441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000" b="1">
                <a:solidFill>
                  <a:srgbClr val="CC0000"/>
                </a:solidFill>
              </a:rPr>
              <a:t>Благотворительный Новогодний концерт в Казанской специальной(коррекционной) школе интернате № 1</a:t>
            </a:r>
            <a:r>
              <a:rPr lang="en-US" altLang="ru-RU" sz="2000" b="1">
                <a:solidFill>
                  <a:srgbClr val="CC0000"/>
                </a:solidFill>
              </a:rPr>
              <a:t> VIII</a:t>
            </a:r>
            <a:r>
              <a:rPr lang="ru-RU" altLang="ru-RU" sz="2000" b="1">
                <a:solidFill>
                  <a:srgbClr val="CC0000"/>
                </a:solidFill>
              </a:rPr>
              <a:t> вида</a:t>
            </a:r>
            <a:r>
              <a:rPr lang="en-US" altLang="ru-RU" sz="2000" b="1">
                <a:solidFill>
                  <a:srgbClr val="CC0000"/>
                </a:solidFill>
              </a:rPr>
              <a:t> </a:t>
            </a:r>
            <a:r>
              <a:rPr lang="ru-RU" altLang="ru-RU" sz="2000" b="1">
                <a:solidFill>
                  <a:srgbClr val="CC0000"/>
                </a:solidFill>
              </a:rPr>
              <a:t>. Выступление учащихся 1 -х классов</a:t>
            </a:r>
            <a:br>
              <a:rPr lang="ru-RU" altLang="ru-RU" sz="2000" b="1">
                <a:solidFill>
                  <a:srgbClr val="CC0000"/>
                </a:solidFill>
              </a:rPr>
            </a:br>
            <a:r>
              <a:rPr lang="ru-RU" altLang="ru-RU" sz="2000" b="1">
                <a:solidFill>
                  <a:srgbClr val="CC0000"/>
                </a:solidFill>
              </a:rPr>
              <a:t>МБОУ «Лицей № 83»  - Школа Искусств</a:t>
            </a:r>
            <a:endParaRPr lang="ru-RU" altLang="ru-RU" sz="2000" b="1"/>
          </a:p>
        </p:txBody>
      </p:sp>
      <p:pic>
        <p:nvPicPr>
          <p:cNvPr id="19459" name="Picture 4" descr="C:\Users\Ольга\Desktop\благотворительность\фото новый год и благотворительность\школа Искусств\IMG_87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1628775"/>
            <a:ext cx="9150350" cy="5229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620713"/>
            <a:ext cx="8435975" cy="6048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endParaRPr lang="ru-RU" altLang="ru-RU">
              <a:solidFill>
                <a:srgbClr val="CC0000"/>
              </a:solidFill>
            </a:endParaRPr>
          </a:p>
          <a:p>
            <a:pPr algn="ctr" eaLnBrk="1" hangingPunct="1">
              <a:buFontTx/>
              <a:buNone/>
            </a:pPr>
            <a:endParaRPr lang="ru-RU" altLang="ru-RU">
              <a:solidFill>
                <a:srgbClr val="CC0000"/>
              </a:solidFill>
            </a:endParaRPr>
          </a:p>
          <a:p>
            <a:pPr algn="ctr" eaLnBrk="1" hangingPunct="1">
              <a:buFontTx/>
              <a:buNone/>
            </a:pPr>
            <a:endParaRPr lang="ru-RU" altLang="ru-RU">
              <a:solidFill>
                <a:srgbClr val="CC0000"/>
              </a:solidFill>
            </a:endParaRPr>
          </a:p>
          <a:p>
            <a:pPr algn="ctr" eaLnBrk="1" hangingPunct="1">
              <a:buFontTx/>
              <a:buNone/>
            </a:pPr>
            <a:endParaRPr lang="ru-RU" altLang="ru-RU">
              <a:solidFill>
                <a:srgbClr val="CC0000"/>
              </a:solidFill>
            </a:endParaRPr>
          </a:p>
          <a:p>
            <a:pPr algn="ctr" eaLnBrk="1" hangingPunct="1">
              <a:buFontTx/>
              <a:buNone/>
            </a:pPr>
            <a:endParaRPr lang="ru-RU" altLang="ru-RU">
              <a:solidFill>
                <a:srgbClr val="CC0000"/>
              </a:solidFill>
            </a:endParaRPr>
          </a:p>
        </p:txBody>
      </p:sp>
      <p:sp>
        <p:nvSpPr>
          <p:cNvPr id="20483" name="TextBox 1"/>
          <p:cNvSpPr txBox="1">
            <a:spLocks noChangeArrowheads="1"/>
          </p:cNvSpPr>
          <p:nvPr/>
        </p:nvSpPr>
        <p:spPr bwMode="auto">
          <a:xfrm>
            <a:off x="179388" y="188913"/>
            <a:ext cx="87137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</a:rPr>
              <a:t>Наши  грамоты и благодарственные письма за проведение акций «От сердца к сердцу» 2015 г.</a:t>
            </a:r>
          </a:p>
        </p:txBody>
      </p:sp>
      <p:pic>
        <p:nvPicPr>
          <p:cNvPr id="20484" name="Picture 3" descr="E:\благотворительность\img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1000" y="5084763"/>
            <a:ext cx="2390775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4" descr="E:\благотворительность\Отчет благотворительность\Благодарность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5950" y="2363788"/>
            <a:ext cx="2951163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5" descr="E:\благотворительность\фото новый год и благотворительность\благотворительность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125538"/>
            <a:ext cx="3025775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6" descr="E:\благотворительность\фото новый год и благотворительность\блог.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7113" y="1039813"/>
            <a:ext cx="2881312" cy="393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333375"/>
            <a:ext cx="8229600" cy="274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2800" b="1">
                <a:solidFill>
                  <a:srgbClr val="FF0000"/>
                </a:solidFill>
                <a:cs typeface="Aharoni" pitchFamily="2" charset="0"/>
              </a:rPr>
              <a:t>ОТ СЕРДЦА К СЕРДЦУ – ЭМБЛЕМА Благотворительность в лицее № 83</a:t>
            </a:r>
          </a:p>
        </p:txBody>
      </p:sp>
      <p:sp>
        <p:nvSpPr>
          <p:cNvPr id="3075" name="Rectangle 14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0" y="1341438"/>
            <a:ext cx="9144000" cy="478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377825" algn="just" eaLnBrk="1" hangingPunct="1">
              <a:buFontTx/>
              <a:buNone/>
              <a:tabLst>
                <a:tab pos="0" algn="l"/>
              </a:tabLst>
            </a:pPr>
            <a:endParaRPr lang="ru-RU" altLang="ru-RU" sz="2800">
              <a:solidFill>
                <a:srgbClr val="CC0000"/>
              </a:solidFill>
            </a:endParaRPr>
          </a:p>
        </p:txBody>
      </p:sp>
      <p:sp>
        <p:nvSpPr>
          <p:cNvPr id="3076" name="Объект 1"/>
          <p:cNvSpPr>
            <a:spLocks noGrp="1"/>
          </p:cNvSpPr>
          <p:nvPr>
            <p:ph sz="half" idx="2"/>
          </p:nvPr>
        </p:nvSpPr>
        <p:spPr bwMode="auto">
          <a:xfrm>
            <a:off x="3995738" y="1341438"/>
            <a:ext cx="4608512" cy="4784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pic>
        <p:nvPicPr>
          <p:cNvPr id="3077" name="Picture 17" descr="C:\Users\Ольга\Desktop\благотворительность\от сердц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9144000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282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600" b="1">
                <a:solidFill>
                  <a:srgbClr val="FF0000"/>
                </a:solidFill>
              </a:rPr>
              <a:t>ПАМЯТКА </a:t>
            </a:r>
            <a:br>
              <a:rPr lang="ru-RU" altLang="ru-RU" sz="3600" b="1">
                <a:solidFill>
                  <a:srgbClr val="FF0000"/>
                </a:solidFill>
              </a:rPr>
            </a:br>
            <a:r>
              <a:rPr lang="ru-RU" altLang="ru-RU" sz="3600" b="1">
                <a:solidFill>
                  <a:srgbClr val="FF0000"/>
                </a:solidFill>
              </a:rPr>
              <a:t>«ЖИЗНЕННЫХ ПРАВИЛ»</a:t>
            </a:r>
            <a:endParaRPr lang="ru-RU" altLang="ru-RU" sz="360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600200"/>
            <a:ext cx="8675687" cy="52578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ru-RU" sz="2400" b="1" dirty="0">
                <a:solidFill>
                  <a:srgbClr val="FF3300"/>
                </a:solidFill>
              </a:rPr>
              <a:t>Любите окружающих вас людей: родных, близких, друзей.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ru-RU" sz="2400" b="1" dirty="0">
                <a:solidFill>
                  <a:srgbClr val="FF3300"/>
                </a:solidFill>
              </a:rPr>
              <a:t>Умейте видеть достоинства людей, ценить их.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ru-RU" sz="2400" b="1" dirty="0">
                <a:solidFill>
                  <a:srgbClr val="FF3300"/>
                </a:solidFill>
              </a:rPr>
              <a:t>Научитесь прощать людям их слабости; умейте повиниться и прощать обиды.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ru-RU" sz="2400" b="1" dirty="0">
                <a:solidFill>
                  <a:srgbClr val="FF3300"/>
                </a:solidFill>
              </a:rPr>
              <a:t>Учитесь ставить себя на место оказавшихся в трудной ситуации.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ru-RU" sz="2400" b="1" dirty="0">
                <a:solidFill>
                  <a:srgbClr val="FF3300"/>
                </a:solidFill>
              </a:rPr>
              <a:t>Не стесняйтесь проявить свое сочувствие, сопереживание окружающим.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ru-RU" sz="2400" b="1" dirty="0">
                <a:solidFill>
                  <a:srgbClr val="FF3300"/>
                </a:solidFill>
              </a:rPr>
              <a:t>Старайтесь прийти на помощь в нужный момент.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ru-RU" sz="2400" b="1" dirty="0">
                <a:solidFill>
                  <a:srgbClr val="FF3300"/>
                </a:solidFill>
              </a:rPr>
              <a:t>Не пытайтесь осчастливить всех, начните со своих близких.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583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b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</a:br>
            <a:b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</a:br>
            <a:b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</a:br>
            <a:b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</a:br>
            <a:b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</a:br>
            <a:b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</a:br>
            <a:b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</a:br>
            <a: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  <a:t>ПЕРЕДАЙ ДОБРО ПО КРУГУ!!!</a:t>
            </a:r>
            <a:b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</a:br>
            <a:b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</a:br>
            <a: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  <a:t>«ОТ СЕРДЦА К СЕРДЦУ» Благотворительность в МБОУ «Лицей № 83»</a:t>
            </a:r>
            <a:b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</a:br>
            <a:b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</a:br>
            <a:r>
              <a:rPr lang="ru-RU" altLang="ru-RU" sz="3600" b="1">
                <a:solidFill>
                  <a:srgbClr val="FF0000"/>
                </a:solidFill>
                <a:cs typeface="Aharoni" pitchFamily="2" charset="0"/>
              </a:rPr>
              <a:t>                                             </a:t>
            </a:r>
            <a:endParaRPr lang="ru-RU" altLang="ru-RU" sz="3600"/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 bwMode="auto">
          <a:xfrm>
            <a:off x="1619250" y="4221163"/>
            <a:ext cx="6408738" cy="2636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</p:txBody>
      </p:sp>
      <p:pic>
        <p:nvPicPr>
          <p:cNvPr id="22532" name="Picture 2" descr="C:\Users\Ольга\Desktop\благотворительность\от сердца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2275" y="0"/>
            <a:ext cx="5688013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ru-RU" altLang="ru-RU" sz="2400" b="1">
                <a:solidFill>
                  <a:srgbClr val="FF0000"/>
                </a:solidFill>
              </a:rPr>
              <a:t>А знаешь, есть в мире хорошие люди..</a:t>
            </a:r>
            <a:br>
              <a:rPr lang="ru-RU" altLang="ru-RU" sz="2400">
                <a:solidFill>
                  <a:srgbClr val="FF0000"/>
                </a:solidFill>
              </a:rPr>
            </a:br>
            <a:r>
              <a:rPr lang="ru-RU" altLang="ru-RU" sz="2400" b="1">
                <a:solidFill>
                  <a:srgbClr val="FF0000"/>
                </a:solidFill>
              </a:rPr>
              <a:t> Людмила Сопина</a:t>
            </a:r>
            <a:br>
              <a:rPr lang="ru-RU" altLang="ru-RU"/>
            </a:br>
            <a:endParaRPr lang="ru-RU" altLang="ru-RU"/>
          </a:p>
        </p:txBody>
      </p:sp>
      <p:sp>
        <p:nvSpPr>
          <p:cNvPr id="4099" name="Текст 2"/>
          <p:cNvSpPr>
            <a:spLocks noGrp="1"/>
          </p:cNvSpPr>
          <p:nvPr>
            <p:ph type="body" sz="half" idx="1"/>
          </p:nvPr>
        </p:nvSpPr>
        <p:spPr bwMode="auto">
          <a:xfrm>
            <a:off x="0" y="476250"/>
            <a:ext cx="9036050" cy="6121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buFontTx/>
              <a:buNone/>
              <a:defRPr/>
            </a:pPr>
            <a:endParaRPr lang="ru-RU" dirty="0"/>
          </a:p>
          <a:p>
            <a:pPr marL="0" indent="0">
              <a:buFontTx/>
              <a:buNone/>
              <a:defRPr/>
            </a:pPr>
            <a:endParaRPr lang="ru-RU" sz="1600" b="1" dirty="0"/>
          </a:p>
          <a:p>
            <a:pPr marL="0" indent="0">
              <a:buFontTx/>
              <a:buNone/>
              <a:defRPr/>
            </a:pPr>
            <a:r>
              <a:rPr lang="ru-RU" sz="1600" b="1" dirty="0">
                <a:solidFill>
                  <a:srgbClr val="00CC00"/>
                </a:solidFill>
              </a:rPr>
              <a:t>А знаешь, есть в мире хорошие люди:                              </a:t>
            </a:r>
            <a:br>
              <a:rPr lang="ru-RU" sz="1600" b="1" dirty="0">
                <a:solidFill>
                  <a:srgbClr val="00CC00"/>
                </a:solidFill>
              </a:rPr>
            </a:br>
            <a:r>
              <a:rPr lang="ru-RU" sz="1600" b="1" dirty="0">
                <a:solidFill>
                  <a:srgbClr val="00CC00"/>
                </a:solidFill>
              </a:rPr>
              <a:t>Есть люди-улыбки и люди-сердца,</a:t>
            </a:r>
            <a:br>
              <a:rPr lang="ru-RU" sz="1600" b="1" dirty="0">
                <a:solidFill>
                  <a:srgbClr val="00CC00"/>
                </a:solidFill>
              </a:rPr>
            </a:br>
            <a:r>
              <a:rPr lang="ru-RU" sz="1600" b="1" dirty="0">
                <a:solidFill>
                  <a:srgbClr val="00CC00"/>
                </a:solidFill>
              </a:rPr>
              <a:t>А значит, наверное, все еще будет.</a:t>
            </a:r>
            <a:br>
              <a:rPr lang="ru-RU" sz="1600" b="1" dirty="0">
                <a:solidFill>
                  <a:srgbClr val="00CC00"/>
                </a:solidFill>
              </a:rPr>
            </a:br>
            <a:r>
              <a:rPr lang="ru-RU" sz="1600" b="1" dirty="0">
                <a:solidFill>
                  <a:srgbClr val="00CC00"/>
                </a:solidFill>
              </a:rPr>
              <a:t>Нам надо лишь жить от души, до конца,</a:t>
            </a:r>
            <a:endParaRPr lang="ru-RU" sz="1400" dirty="0">
              <a:solidFill>
                <a:srgbClr val="00CC00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ru-RU" sz="1600" b="1" dirty="0"/>
              <a:t>             </a:t>
            </a:r>
          </a:p>
          <a:p>
            <a:pPr marL="0" indent="0" algn="ctr">
              <a:buFontTx/>
              <a:buNone/>
              <a:defRPr/>
            </a:pPr>
            <a:r>
              <a:rPr lang="ru-RU" sz="1600" b="1" dirty="0">
                <a:solidFill>
                  <a:srgbClr val="FFC000"/>
                </a:solidFill>
              </a:rPr>
              <a:t>               А знаешь, есть в мире хорошие люди:</a:t>
            </a:r>
            <a:br>
              <a:rPr lang="ru-RU" sz="1600" b="1" dirty="0">
                <a:solidFill>
                  <a:srgbClr val="FFC000"/>
                </a:solidFill>
              </a:rPr>
            </a:br>
            <a:r>
              <a:rPr lang="ru-RU" sz="1600" b="1" dirty="0">
                <a:solidFill>
                  <a:srgbClr val="FFC000"/>
                </a:solidFill>
              </a:rPr>
              <a:t>                  Есть люди-открытки с открытой душой.</a:t>
            </a:r>
          </a:p>
          <a:p>
            <a:pPr marL="0" indent="0" algn="ctr">
              <a:buFontTx/>
              <a:buNone/>
              <a:defRPr/>
            </a:pPr>
            <a:r>
              <a:rPr lang="ru-RU" sz="1600" b="1" dirty="0">
                <a:solidFill>
                  <a:srgbClr val="FFC000"/>
                </a:solidFill>
              </a:rPr>
              <a:t>      И только они знают тайну о чуде.</a:t>
            </a:r>
            <a:br>
              <a:rPr lang="ru-RU" sz="1600" b="1" dirty="0">
                <a:solidFill>
                  <a:srgbClr val="FFC000"/>
                </a:solidFill>
              </a:rPr>
            </a:br>
            <a:r>
              <a:rPr lang="ru-RU" sz="1600" b="1" dirty="0">
                <a:solidFill>
                  <a:srgbClr val="FFC000"/>
                </a:solidFill>
              </a:rPr>
              <a:t>               Их мало, а мир бесконечно большой!!!</a:t>
            </a:r>
            <a:endParaRPr lang="ru-RU" sz="1600" dirty="0">
              <a:solidFill>
                <a:srgbClr val="FFC000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ru-RU" sz="1600" b="1" dirty="0">
                <a:solidFill>
                  <a:srgbClr val="FFC000"/>
                </a:solidFill>
              </a:rPr>
              <a:t> </a:t>
            </a:r>
            <a:endParaRPr lang="ru-RU" sz="1600" dirty="0">
              <a:solidFill>
                <a:srgbClr val="FFC000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ru-RU" sz="1600" b="1" dirty="0">
                <a:solidFill>
                  <a:srgbClr val="00B0F0"/>
                </a:solidFill>
              </a:rPr>
              <a:t>Как важно быть добрей немного,</a:t>
            </a:r>
            <a:br>
              <a:rPr lang="ru-RU" sz="1600" b="1" dirty="0">
                <a:solidFill>
                  <a:srgbClr val="00B0F0"/>
                </a:solidFill>
              </a:rPr>
            </a:br>
            <a:r>
              <a:rPr lang="ru-RU" sz="1600" b="1" dirty="0">
                <a:solidFill>
                  <a:srgbClr val="00B0F0"/>
                </a:solidFill>
              </a:rPr>
              <a:t>Дарить души своей тепло,</a:t>
            </a:r>
            <a:br>
              <a:rPr lang="ru-RU" sz="1600" b="1" dirty="0">
                <a:solidFill>
                  <a:srgbClr val="00B0F0"/>
                </a:solidFill>
              </a:rPr>
            </a:br>
            <a:r>
              <a:rPr lang="ru-RU" sz="1600" b="1" dirty="0">
                <a:solidFill>
                  <a:srgbClr val="00B0F0"/>
                </a:solidFill>
              </a:rPr>
              <a:t>Избрать своей судьбы дорогу,</a:t>
            </a:r>
            <a:br>
              <a:rPr lang="ru-RU" sz="1600" b="1" dirty="0">
                <a:solidFill>
                  <a:srgbClr val="00B0F0"/>
                </a:solidFill>
              </a:rPr>
            </a:br>
            <a:r>
              <a:rPr lang="ru-RU" sz="1600" b="1" dirty="0">
                <a:solidFill>
                  <a:srgbClr val="00B0F0"/>
                </a:solidFill>
              </a:rPr>
              <a:t>Пройти её, смертям назло.</a:t>
            </a:r>
            <a:br>
              <a:rPr lang="ru-RU" sz="1600" b="1" dirty="0">
                <a:solidFill>
                  <a:srgbClr val="00B0F0"/>
                </a:solidFill>
              </a:rPr>
            </a:br>
            <a:r>
              <a:rPr lang="ru-RU" sz="1600" b="1" dirty="0">
                <a:solidFill>
                  <a:schemeClr val="accent3"/>
                </a:solidFill>
              </a:rPr>
              <a:t>                                                                       Как важно Счастье видеть всюду,</a:t>
            </a:r>
            <a:br>
              <a:rPr lang="ru-RU" sz="1600" b="1" dirty="0">
                <a:solidFill>
                  <a:schemeClr val="accent3"/>
                </a:solidFill>
              </a:rPr>
            </a:br>
            <a:r>
              <a:rPr lang="ru-RU" sz="1600" b="1" dirty="0">
                <a:solidFill>
                  <a:schemeClr val="accent3"/>
                </a:solidFill>
              </a:rPr>
              <a:t>                                                                       Смотря в глаза, как в зеркала</a:t>
            </a:r>
            <a:br>
              <a:rPr lang="ru-RU" sz="1600" b="1" dirty="0">
                <a:solidFill>
                  <a:schemeClr val="accent3"/>
                </a:solidFill>
              </a:rPr>
            </a:br>
            <a:r>
              <a:rPr lang="ru-RU" sz="1600" b="1" dirty="0">
                <a:solidFill>
                  <a:schemeClr val="accent3"/>
                </a:solidFill>
              </a:rPr>
              <a:t>                                                                       И просто сохранить как чудо,</a:t>
            </a:r>
            <a:br>
              <a:rPr lang="ru-RU" sz="1600" b="1" dirty="0">
                <a:solidFill>
                  <a:schemeClr val="accent3"/>
                </a:solidFill>
              </a:rPr>
            </a:br>
            <a:r>
              <a:rPr lang="ru-RU" sz="1600" b="1" dirty="0">
                <a:solidFill>
                  <a:schemeClr val="accent3"/>
                </a:solidFill>
              </a:rPr>
              <a:t>                                                                       Ту душу, что всегда светла.</a:t>
            </a:r>
            <a:endParaRPr lang="ru-RU" sz="1600" dirty="0">
              <a:solidFill>
                <a:schemeClr val="accent3"/>
              </a:solidFill>
            </a:endParaRPr>
          </a:p>
          <a:p>
            <a:pPr>
              <a:defRPr/>
            </a:pPr>
            <a:endParaRPr lang="ru-RU" altLang="ru-RU" sz="1600" dirty="0"/>
          </a:p>
        </p:txBody>
      </p:sp>
      <p:sp>
        <p:nvSpPr>
          <p:cNvPr id="4100" name="Объект 3"/>
          <p:cNvSpPr>
            <a:spLocks noGrp="1"/>
          </p:cNvSpPr>
          <p:nvPr>
            <p:ph sz="half" idx="2"/>
          </p:nvPr>
        </p:nvSpPr>
        <p:spPr bwMode="auto">
          <a:xfrm flipV="1">
            <a:off x="10260013" y="1079500"/>
            <a:ext cx="720725" cy="46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pic>
        <p:nvPicPr>
          <p:cNvPr id="4101" name="Picture 5" descr="C:\Users\Ольга\Desktop\благотворительность\7438838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3363" y="100013"/>
            <a:ext cx="25209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0"/>
            <a:ext cx="8229600" cy="1700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2400">
                <a:solidFill>
                  <a:srgbClr val="CC0000"/>
                </a:solidFill>
                <a:latin typeface="Arial Black" panose="020B0A04020102020204" pitchFamily="34" charset="0"/>
              </a:rPr>
              <a:t>Ежегодные  благотворительные акции </a:t>
            </a:r>
            <a:br>
              <a:rPr lang="ru-RU" altLang="ru-RU" sz="2400">
                <a:solidFill>
                  <a:srgbClr val="CC0000"/>
                </a:solidFill>
                <a:latin typeface="Arial Black" panose="020B0A04020102020204" pitchFamily="34" charset="0"/>
              </a:rPr>
            </a:br>
            <a:r>
              <a:rPr lang="ru-RU" altLang="ru-RU" sz="2400">
                <a:solidFill>
                  <a:srgbClr val="CC0000"/>
                </a:solidFill>
                <a:latin typeface="Arial Black" panose="020B0A04020102020204" pitchFamily="34" charset="0"/>
              </a:rPr>
              <a:t>«От сердца к сердцу»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412875"/>
            <a:ext cx="7921625" cy="3744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377825" algn="just" eaLnBrk="1" hangingPunct="1">
              <a:lnSpc>
                <a:spcPct val="90000"/>
              </a:lnSpc>
              <a:buFontTx/>
              <a:buNone/>
            </a:pPr>
            <a:endParaRPr lang="ru-RU" altLang="ru-RU" sz="1400">
              <a:solidFill>
                <a:srgbClr val="CC0000"/>
              </a:solidFill>
            </a:endParaRPr>
          </a:p>
          <a:p>
            <a:pPr marL="0" indent="377825" eaLnBrk="1" hangingPunct="1">
              <a:lnSpc>
                <a:spcPct val="90000"/>
              </a:lnSpc>
            </a:pPr>
            <a:endParaRPr lang="ru-RU" alt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4925" y="1628775"/>
          <a:ext cx="9074150" cy="5224463"/>
        </p:xfrm>
        <a:graphic>
          <a:graphicData uri="http://schemas.openxmlformats.org/drawingml/2006/table">
            <a:tbl>
              <a:tblPr/>
              <a:tblGrid>
                <a:gridCol w="255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5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6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0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БЛАГОТВОРИТЕЛЬНОЙ АКЦИИ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 ПОМОЩИ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АДРЕСАТ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«Помоги детям»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«Недели добра»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Передача подарков игрушек, памперсов, детский вещей.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 Дом Ребенка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«От сердца к сердцу»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Декада инвалидов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«Недели добра»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Передача сладких подарков, детских игрушек, спортивных принадлежностей, канцелярские товары. Концертная программа.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Реабилитационный центр для детей и подростков с ограниченными возможностями при школе № 78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12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«От сердца к сердцу»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Декада инвалидов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«Недели добра»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Передача канцелярских товаров, спортивного инвентаря, средств гигиены, одежда.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«Казанская специальная (коррекционная) общеобразовательная школа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76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VIII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вида» 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06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 макулатуры в экологический центр  по сбору вторсырья.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Цветы,  праздничный чайный стол для ветеранов ВОВ и тружеников тыла,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грамоты детям 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Праздничные мероприятия в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Лицее № 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Концерты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«День пожилого человека»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«День Победы!»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23CB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8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«От сердца к сердцу»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Театрализованная благотворительная программа . Сказка на новый лад «Муха Цокотуха» - 10 кл.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Социальный приют для детей и подростков «Гаврош»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«От сердца к сердцу»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Благотворительный концерт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Учащиеся 1-х кл. «Школа искусств»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Казанская специальная  (коррекционная) общеобразовательная школа –интернат № 1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VIII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23CB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вида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158" name="Rectangle 5"/>
          <p:cNvSpPr>
            <a:spLocks noChangeArrowheads="1"/>
          </p:cNvSpPr>
          <p:nvPr/>
        </p:nvSpPr>
        <p:spPr bwMode="auto">
          <a:xfrm>
            <a:off x="0" y="969963"/>
            <a:ext cx="9144000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b="1">
                <a:solidFill>
                  <a:srgbClr val="92D050"/>
                </a:solidFill>
                <a:latin typeface="Times New Roman" panose="02020603050405020304" pitchFamily="18" charset="0"/>
              </a:rPr>
              <a:t>МУНИЦИПАЛЬНОЕ БЮДЖЕТНОЕ ОБЩЕОБРАЗОВАТЕЛЬНОЕ УЧРЕЖДЕНИЕ </a:t>
            </a:r>
            <a:r>
              <a:rPr lang="ru-RU" altLang="ru-RU" sz="1400" b="1">
                <a:solidFill>
                  <a:srgbClr val="92D050"/>
                </a:solidFill>
                <a:latin typeface="Calibri" panose="020F0502020204030204" pitchFamily="34" charset="0"/>
              </a:rPr>
              <a:t>«</a:t>
            </a:r>
            <a:r>
              <a:rPr lang="ru-RU" altLang="ru-RU" sz="1400" b="1">
                <a:solidFill>
                  <a:srgbClr val="92D050"/>
                </a:solidFill>
                <a:latin typeface="Times New Roman" panose="02020603050405020304" pitchFamily="18" charset="0"/>
              </a:rPr>
              <a:t>ЛИЦЕЙ № 83</a:t>
            </a:r>
            <a:r>
              <a:rPr lang="ru-RU" altLang="ru-RU" sz="1400" b="1">
                <a:solidFill>
                  <a:srgbClr val="92D050"/>
                </a:solidFill>
                <a:latin typeface="Calibri" panose="020F0502020204030204" pitchFamily="34" charset="0"/>
              </a:rPr>
              <a:t>»</a:t>
            </a:r>
            <a:r>
              <a:rPr lang="ru-RU" altLang="ru-RU" sz="1400" b="1">
                <a:solidFill>
                  <a:srgbClr val="92D050"/>
                </a:solidFill>
                <a:latin typeface="Times New Roman" panose="02020603050405020304" pitchFamily="18" charset="0"/>
              </a:rPr>
              <a:t> ПРИВОЛЖСКОГО РАЙОНА</a:t>
            </a:r>
            <a:r>
              <a:rPr lang="ru-RU" altLang="ru-RU" sz="1400">
                <a:solidFill>
                  <a:srgbClr val="92D050"/>
                </a:solidFill>
              </a:rPr>
              <a:t>      </a:t>
            </a:r>
            <a:r>
              <a:rPr lang="ru-RU" altLang="ru-RU" sz="1400" b="1">
                <a:solidFill>
                  <a:srgbClr val="92D050"/>
                </a:solidFill>
                <a:latin typeface="Times New Roman" panose="02020603050405020304" pitchFamily="18" charset="0"/>
              </a:rPr>
              <a:t> ГОРОДА КАЗАНИ</a:t>
            </a:r>
            <a:endParaRPr lang="ru-RU" altLang="ru-RU" sz="1400">
              <a:solidFill>
                <a:srgbClr val="92D050"/>
              </a:solidFill>
            </a:endParaRPr>
          </a:p>
          <a:p>
            <a:pPr algn="ctr"/>
            <a:r>
              <a:rPr lang="ru-RU" altLang="ru-RU" sz="1400" b="1">
                <a:solidFill>
                  <a:srgbClr val="92D050"/>
                </a:solidFill>
                <a:latin typeface="Times New Roman" panose="02020603050405020304" pitchFamily="18" charset="0"/>
              </a:rPr>
              <a:t>2015 УЧ. ГОД</a:t>
            </a:r>
            <a:endParaRPr lang="ru-RU" altLang="ru-RU" sz="1400">
              <a:solidFill>
                <a:srgbClr val="92D050"/>
              </a:solidFill>
            </a:endParaRPr>
          </a:p>
          <a:p>
            <a:pPr algn="ctr"/>
            <a:endParaRPr lang="ru-RU" altLang="ru-RU" sz="1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2000" b="1">
                <a:solidFill>
                  <a:srgbClr val="CC0000"/>
                </a:solidFill>
              </a:rPr>
              <a:t>Благотворительная акция «От сердца к сердцу» </a:t>
            </a:r>
            <a:br>
              <a:rPr lang="ru-RU" altLang="ru-RU" sz="2000" b="1">
                <a:solidFill>
                  <a:srgbClr val="CC0000"/>
                </a:solidFill>
              </a:rPr>
            </a:br>
            <a:r>
              <a:rPr lang="ru-RU" altLang="ru-RU" sz="2000" b="1">
                <a:solidFill>
                  <a:srgbClr val="CC0000"/>
                </a:solidFill>
              </a:rPr>
              <a:t>(оформление подарков,)Участники акции: дети, родители, учителя</a:t>
            </a:r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48200" y="1268413"/>
            <a:ext cx="4038600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377825" algn="just" eaLnBrk="1" hangingPunct="1">
              <a:lnSpc>
                <a:spcPct val="90000"/>
              </a:lnSpc>
              <a:buFontTx/>
              <a:buNone/>
            </a:pPr>
            <a:endParaRPr lang="ru-RU" altLang="ru-RU" sz="2400">
              <a:solidFill>
                <a:srgbClr val="CC0000"/>
              </a:solidFill>
            </a:endParaRPr>
          </a:p>
        </p:txBody>
      </p:sp>
      <p:sp>
        <p:nvSpPr>
          <p:cNvPr id="6148" name="Объект 1"/>
          <p:cNvSpPr>
            <a:spLocks noGrp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pic>
        <p:nvPicPr>
          <p:cNvPr id="6149" name="Picture 5" descr="C:\Users\134E~1\AppData\Local\Temp\Rar$DRa0.012\image-17-12-15-03-26-1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9144000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400" b="1">
                <a:solidFill>
                  <a:srgbClr val="CC0000"/>
                </a:solidFill>
              </a:rPr>
              <a:t>Благотворительная акция «От сердца к сердцу» </a:t>
            </a:r>
            <a:br>
              <a:rPr lang="ru-RU" altLang="ru-RU" sz="2400" b="1">
                <a:solidFill>
                  <a:srgbClr val="CC0000"/>
                </a:solidFill>
              </a:rPr>
            </a:br>
            <a:r>
              <a:rPr lang="ru-RU" altLang="ru-RU" sz="2400" b="1">
                <a:solidFill>
                  <a:srgbClr val="CC0000"/>
                </a:solidFill>
              </a:rPr>
              <a:t>(оформление подарков,)Участники акции: дети, родители, учителя</a:t>
            </a:r>
            <a:endParaRPr lang="ru-RU" altLang="ru-RU" sz="2400"/>
          </a:p>
        </p:txBody>
      </p:sp>
      <p:sp>
        <p:nvSpPr>
          <p:cNvPr id="7171" name="Текст 3"/>
          <p:cNvSpPr>
            <a:spLocks noGrp="1"/>
          </p:cNvSpPr>
          <p:nvPr>
            <p:ph type="body" sz="half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pic>
        <p:nvPicPr>
          <p:cNvPr id="7172" name="Picture 2" descr="C:\Users\134E~1\AppData\Local\Temp\Rar$DRa0.678\image-17-12-15-03-26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557338"/>
            <a:ext cx="8713787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000" b="1">
                <a:solidFill>
                  <a:srgbClr val="CC0000"/>
                </a:solidFill>
              </a:rPr>
              <a:t>Благотворительная акция «От сердца к сердцу» </a:t>
            </a:r>
            <a:br>
              <a:rPr lang="ru-RU" altLang="ru-RU" sz="2000" b="1">
                <a:solidFill>
                  <a:srgbClr val="CC0000"/>
                </a:solidFill>
              </a:rPr>
            </a:br>
            <a:r>
              <a:rPr lang="ru-RU" altLang="ru-RU" sz="2000" b="1">
                <a:solidFill>
                  <a:srgbClr val="CC0000"/>
                </a:solidFill>
              </a:rPr>
              <a:t>(оформление подарков,)Участники акции: дети, родители, учителя</a:t>
            </a:r>
            <a:endParaRPr lang="ru-RU" altLang="ru-RU" sz="2000"/>
          </a:p>
        </p:txBody>
      </p:sp>
      <p:sp>
        <p:nvSpPr>
          <p:cNvPr id="8195" name="Объект 2"/>
          <p:cNvSpPr>
            <a:spLocks noGrp="1"/>
          </p:cNvSpPr>
          <p:nvPr>
            <p:ph sz="half" idx="1"/>
          </p:nvPr>
        </p:nvSpPr>
        <p:spPr bwMode="auto">
          <a:xfrm>
            <a:off x="457200" y="1412875"/>
            <a:ext cx="4038600" cy="4713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819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648200" y="1412875"/>
            <a:ext cx="4038600" cy="4713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pic>
        <p:nvPicPr>
          <p:cNvPr id="8197" name="Picture 2" descr="E:\благотворительность\фото новый год и благотворительность\IMG_20151218_09033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377950"/>
            <a:ext cx="8869362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400" b="1">
                <a:solidFill>
                  <a:srgbClr val="CC0000"/>
                </a:solidFill>
              </a:rPr>
              <a:t>Благотворительная акция «От сердца к сердцу» </a:t>
            </a:r>
            <a:br>
              <a:rPr lang="ru-RU" altLang="ru-RU" sz="2400" b="1">
                <a:solidFill>
                  <a:srgbClr val="CC0000"/>
                </a:solidFill>
              </a:rPr>
            </a:br>
            <a:r>
              <a:rPr lang="ru-RU" altLang="ru-RU" sz="2400" b="1">
                <a:solidFill>
                  <a:srgbClr val="CC0000"/>
                </a:solidFill>
              </a:rPr>
              <a:t>(оформление и доставка подарков,)Участники акции: дети, родители, учителя</a:t>
            </a:r>
            <a:endParaRPr lang="ru-RU" altLang="ru-RU" sz="2400"/>
          </a:p>
        </p:txBody>
      </p:sp>
      <p:sp>
        <p:nvSpPr>
          <p:cNvPr id="9219" name="Объект 2"/>
          <p:cNvSpPr>
            <a:spLocks noGrp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9220" name="Текст 3"/>
          <p:cNvSpPr>
            <a:spLocks noGrp="1"/>
          </p:cNvSpPr>
          <p:nvPr>
            <p:ph type="body" sz="half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pic>
        <p:nvPicPr>
          <p:cNvPr id="9221" name="Picture 2" descr="E:\благотворительность\фото новый год и благотворительность\IMG_20151218_09041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63" y="2060575"/>
            <a:ext cx="4748212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3" descr="E:\благотворительность\Отчет благотворительность\20141212_12271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3113" y="2060575"/>
            <a:ext cx="4560887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5700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2000" b="1">
                <a:solidFill>
                  <a:srgbClr val="CC0000"/>
                </a:solidFill>
              </a:rPr>
              <a:t>«От сердца к сердцу»</a:t>
            </a:r>
            <a:br>
              <a:rPr lang="ru-RU" altLang="ru-RU" sz="2000" b="1">
                <a:solidFill>
                  <a:srgbClr val="CC0000"/>
                </a:solidFill>
              </a:rPr>
            </a:br>
            <a:r>
              <a:rPr lang="ru-RU" altLang="ru-RU" sz="2000" b="1">
                <a:solidFill>
                  <a:srgbClr val="CC0000"/>
                </a:solidFill>
              </a:rPr>
              <a:t>Специализированный Республиканский </a:t>
            </a:r>
            <a:br>
              <a:rPr lang="ru-RU" altLang="ru-RU" sz="2000" b="1">
                <a:solidFill>
                  <a:srgbClr val="CC0000"/>
                </a:solidFill>
              </a:rPr>
            </a:br>
            <a:r>
              <a:rPr lang="ru-RU" altLang="ru-RU" sz="2000" b="1">
                <a:solidFill>
                  <a:srgbClr val="CC0000"/>
                </a:solidFill>
              </a:rPr>
              <a:t>«Дом Ребенка» - (игрушки, памперсы, раз. книги)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57200" y="1412875"/>
            <a:ext cx="4402138" cy="4713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377825" algn="just" eaLnBrk="1" hangingPunct="1">
              <a:buFontTx/>
              <a:buNone/>
            </a:pPr>
            <a:r>
              <a:rPr lang="ru-RU" altLang="ru-RU" sz="2400">
                <a:solidFill>
                  <a:srgbClr val="CC0000"/>
                </a:solidFill>
              </a:rPr>
              <a:t> </a:t>
            </a:r>
          </a:p>
        </p:txBody>
      </p:sp>
      <p:pic>
        <p:nvPicPr>
          <p:cNvPr id="10244" name="Picture 5" descr="C:\Users\134E~1\AppData\Local\Temp\Rar$DRa0.893\image-17-12-15-03-26-3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4537075" cy="536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Объект 2"/>
          <p:cNvSpPr>
            <a:spLocks noGrp="1"/>
          </p:cNvSpPr>
          <p:nvPr>
            <p:ph sz="half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pic>
        <p:nvPicPr>
          <p:cNvPr id="10246" name="Picture 7" descr="C:\Users\134E~1\AppData\Local\Temp\Rar$DRa0.235\image-17-12-15-03-26-6.jpe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5463" y="1484313"/>
            <a:ext cx="4808537" cy="536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 dir="lu"/>
  </p:transition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497</Words>
  <Application>Microsoft Office PowerPoint</Application>
  <PresentationFormat>Экран (4:3)</PresentationFormat>
  <Paragraphs>89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Arial Black</vt:lpstr>
      <vt:lpstr>Andalus</vt:lpstr>
      <vt:lpstr>Aharoni</vt:lpstr>
      <vt:lpstr>Times New Roman</vt:lpstr>
      <vt:lpstr>Modèle par défaut</vt:lpstr>
      <vt:lpstr>Муниципальное Бюджетное Образовательное Учреждение «Лицей №83»  Приволжского района г. Казани</vt:lpstr>
      <vt:lpstr>ОТ СЕРДЦА К СЕРДЦУ – ЭМБЛЕМА Благотворительность в лицее № 83</vt:lpstr>
      <vt:lpstr>А знаешь, есть в мире хорошие люди..  Людмила Сопина </vt:lpstr>
      <vt:lpstr>Ежегодные  благотворительные акции  «От сердца к сердцу»</vt:lpstr>
      <vt:lpstr>Благотворительная акция «От сердца к сердцу»  (оформление подарков,)Участники акции: дети, родители, учителя</vt:lpstr>
      <vt:lpstr>Благотворительная акция «От сердца к сердцу»  (оформление подарков,)Участники акции: дети, родители, учителя</vt:lpstr>
      <vt:lpstr>Благотворительная акция «От сердца к сердцу»  (оформление подарков,)Участники акции: дети, родители, учителя</vt:lpstr>
      <vt:lpstr>Благотворительная акция «От сердца к сердцу»  (оформление и доставка подарков,)Участники акции: дети, родители, учителя</vt:lpstr>
      <vt:lpstr>«От сердца к сердцу» Специализированный Республиканский  «Дом Ребенка» - (игрушки, памперсы, раз. книги)</vt:lpstr>
      <vt:lpstr>Благотворительная акция  «От сердца к сердцу» Декада инвалидов. Концерт в Реабилитационном детском центре для детей и                   подростков с ограниченными возможностями Реабилитационный центр для детей и подростков с ограниченными возможностями при школе № 78  Реабилитационный центр для детей и подростков с ограниченными возможностями при школе № 78  Декада инвалидов </vt:lpstr>
      <vt:lpstr>Благотворительная акция  «От сердца к сердцу» Подарок другу -  Новогодняя акция. Реабилитационный детский центр для детей и  подростков с ограниченными возможностями  пппп(()Реабилиптацио центр для</vt:lpstr>
      <vt:lpstr>Благотворительная акция «От сердца к сердцу»  Казанская специальная коррекционная школа № 78 VIII вида  </vt:lpstr>
      <vt:lpstr>Благотворительная акция «От сердца к сердцу» Социальный приют для детей и подростков «Гаврош» Проведение праздничного мероприятия с показом спектакля  «Муха Цокотуха» - 10 IT</vt:lpstr>
      <vt:lpstr>Благотворительная акция «От сердца к сердцу» Социальный приют для детей и подростков «Гаврош» Проведение праздничного мероприятия с показом спектакля  «Муха Цокотуха» - 10 IT</vt:lpstr>
      <vt:lpstr>Благотворительная акция «От сердца к сердцу» Социальный приют для детей и подростков «Гаврош» Проведение праздничного мероприятия с показом спектакля  «Муха Цокотуха» - 10 IT</vt:lpstr>
      <vt:lpstr>Благотворительный Новогодний концерт в Казанской специальной(коррекционной) школе интернате № 1 VIII вида . Выступление учащихся 1 -х классов МБОУ «Лицей № 83»  - Школа Искусств</vt:lpstr>
      <vt:lpstr>Благотворительный Новогодний концерт в Казанской специальной(коррекционной) школе интернате № 1 VIII вида . Выступление учащихся 1 -х классов МБОУ «Лицей № 83»  - Школа Искусств</vt:lpstr>
      <vt:lpstr>Благотворительный Новогодний концерт в Казанской специальной(коррекционной) школе интернате № 1 VIII вида . Выступление учащихся 1 -х классов МБОУ «Лицей № 83»  - Школа Искусств</vt:lpstr>
      <vt:lpstr>Презентация PowerPoint</vt:lpstr>
      <vt:lpstr>ПАМЯТКА  «ЖИЗНЕННЫХ ПРАВИЛ»</vt:lpstr>
      <vt:lpstr>       ПЕРЕДАЙ ДОБРО ПО КРУГУ!!!  «ОТ СЕРДЦА К СЕРДЦУ» Благотворительность в МБОУ «Лицей № 83»                                     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 Carrying Earth</dc:title>
  <dc:creator>www.powerpointstyles.com</dc:creator>
  <dc:description>Image credit to FreeDigitalPhotos.net</dc:description>
  <cp:lastModifiedBy>Haribo</cp:lastModifiedBy>
  <cp:revision>69</cp:revision>
  <dcterms:created xsi:type="dcterms:W3CDTF">2009-03-23T15:23:24Z</dcterms:created>
  <dcterms:modified xsi:type="dcterms:W3CDTF">2016-02-29T19:39:09Z</dcterms:modified>
</cp:coreProperties>
</file>