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59" r:id="rId4"/>
    <p:sldId id="261" r:id="rId5"/>
    <p:sldId id="262" r:id="rId6"/>
    <p:sldId id="260" r:id="rId7"/>
    <p:sldId id="273" r:id="rId8"/>
    <p:sldId id="270" r:id="rId9"/>
    <p:sldId id="258" r:id="rId10"/>
    <p:sldId id="265" r:id="rId11"/>
    <p:sldId id="266" r:id="rId12"/>
    <p:sldId id="263" r:id="rId13"/>
    <p:sldId id="267" r:id="rId14"/>
    <p:sldId id="268" r:id="rId15"/>
    <p:sldId id="269" r:id="rId16"/>
    <p:sldId id="264" r:id="rId17"/>
    <p:sldId id="275" r:id="rId18"/>
    <p:sldId id="274" r:id="rId19"/>
    <p:sldId id="271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408"/>
    <a:srgbClr val="AC3616"/>
    <a:srgbClr val="931E09"/>
    <a:srgbClr val="DA441B"/>
    <a:srgbClr val="861706"/>
    <a:srgbClr val="9D2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booksonline.com.ua/view.php?book=83972&amp;page=9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3.jpeg"/><Relationship Id="rId7" Type="http://schemas.microsoft.com/office/2007/relationships/hdphoto" Target="../media/hdphoto5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10" Type="http://schemas.openxmlformats.org/officeDocument/2006/relationships/image" Target="../media/image28.jpg"/><Relationship Id="rId4" Type="http://schemas.openxmlformats.org/officeDocument/2006/relationships/image" Target="../media/image24.png"/><Relationship Id="rId9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booksonline.com.ua/view.php?book=83972&amp;page=83-107" TargetMode="External"/><Relationship Id="rId3" Type="http://schemas.openxmlformats.org/officeDocument/2006/relationships/hyperlink" Target="http://belovo-lib.kmr.muzkult.ru/media/2018/08/06/1228203021/Agniya_Barto.pdf" TargetMode="External"/><Relationship Id="rId7" Type="http://schemas.openxmlformats.org/officeDocument/2006/relationships/hyperlink" Target="http://www.migdal.ru/times/75/6690/" TargetMode="External"/><Relationship Id="rId2" Type="http://schemas.openxmlformats.org/officeDocument/2006/relationships/hyperlink" Target="http://www.world-art.ru/lyric/lyric.php?id=332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ewishnews.com.ua/society/perevodchicza-s-detskogo" TargetMode="External"/><Relationship Id="rId5" Type="http://schemas.openxmlformats.org/officeDocument/2006/relationships/hyperlink" Target="https://odintsovo.info/news/?id=6911" TargetMode="External"/><Relationship Id="rId4" Type="http://schemas.openxmlformats.org/officeDocument/2006/relationships/hyperlink" Target="https://stihi-rus.ru/1/Barto/" TargetMode="External"/><Relationship Id="rId9" Type="http://schemas.openxmlformats.org/officeDocument/2006/relationships/hyperlink" Target="https://stihomaniya.ru/2012/11/sbornik-stihov-agnii-barto-zvenigorod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0114" y="980617"/>
            <a:ext cx="10118096" cy="2677648"/>
          </a:xfrm>
        </p:spPr>
        <p:txBody>
          <a:bodyPr/>
          <a:lstStyle/>
          <a:p>
            <a:r>
              <a:rPr lang="ru-RU" sz="4400" b="1" cap="all" dirty="0" smtClean="0"/>
              <a:t>НЕЗНАКОМАЯ моя </a:t>
            </a:r>
            <a:r>
              <a:rPr lang="ru-RU" sz="4400" b="1" cap="all" dirty="0" err="1" smtClean="0"/>
              <a:t>ЗНАКОМкА</a:t>
            </a:r>
            <a:r>
              <a:rPr lang="ru-RU" sz="4400" b="1" cap="all" dirty="0" smtClean="0"/>
              <a:t>, </a:t>
            </a:r>
            <a:br>
              <a:rPr lang="ru-RU" sz="4400" b="1" cap="all" dirty="0" smtClean="0"/>
            </a:br>
            <a:r>
              <a:rPr lang="ru-RU" sz="4400" b="1" cap="all" dirty="0" smtClean="0"/>
              <a:t>расскажи о себе негромко…</a:t>
            </a:r>
            <a:endParaRPr lang="ru-RU" sz="4400" b="1" cap="all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75588" y="4064498"/>
            <a:ext cx="8825658" cy="86142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/>
              <a:t>Агния Львовна </a:t>
            </a:r>
            <a:r>
              <a:rPr lang="ru-RU" sz="4000" b="1" dirty="0" err="1"/>
              <a:t>Барто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43138" y="5214938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Электронная выставка – информация</a:t>
            </a:r>
          </a:p>
          <a:p>
            <a:pPr algn="ctr"/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ИБЦ МБОУ «Лицей №78 «Фарватер» Приволжского района </a:t>
            </a:r>
            <a:r>
              <a:rPr lang="ru-RU" dirty="0" err="1" smtClean="0">
                <a:solidFill>
                  <a:schemeClr val="bg1">
                    <a:lumMod val="85000"/>
                  </a:schemeClr>
                </a:solidFill>
              </a:rPr>
              <a:t>г.Казани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28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8285" y="906977"/>
            <a:ext cx="8761413" cy="728480"/>
          </a:xfrm>
        </p:spPr>
        <p:txBody>
          <a:bodyPr/>
          <a:lstStyle/>
          <a:p>
            <a:r>
              <a:rPr lang="ru-RU" sz="4800" b="1" cap="all" dirty="0" smtClean="0"/>
              <a:t>Я с войны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46725" y="2398415"/>
            <a:ext cx="3737841" cy="680251"/>
          </a:xfrm>
        </p:spPr>
        <p:txBody>
          <a:bodyPr/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историю, простую и потрясающую, рассказал мне очевидец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>
              <a:spcBef>
                <a:spcPts val="0"/>
              </a:spcBef>
            </a:pPr>
            <a:r>
              <a:rPr lang="ru-RU" sz="1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Ванда </a:t>
            </a: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Василевская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546281" y="3161373"/>
            <a:ext cx="3364195" cy="369662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Уходит отец в партизаны…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Прощаться с отцом не легко.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вслед, обливаясь слезами,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Бежит босоногий Сашко.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Бежит он, хватаясь за стремя,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Цепляясь за гриву коня.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И я в партизаны! Со всеми!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сильный, возьмите меня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Тяжёлой и горестной болью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Сжимается сердце отца: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Куда тебя взять? На недолю?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смерть? На борьбу до конца?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 детскому горю предела…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Отец наклонился в седле: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За стремя хвататься не дело,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лучше разведай в селе.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вот тебе в руки граната,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Теперь ты готов ко всему;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6"/>
          </p:nvPr>
        </p:nvSpPr>
        <p:spPr>
          <a:xfrm>
            <a:off x="4503761" y="2296982"/>
            <a:ext cx="3111690" cy="436507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вот тебе в руки граната,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 дай я тебя обниму.</a:t>
            </a:r>
          </a:p>
          <a:p>
            <a:pPr>
              <a:spcBef>
                <a:spcPts val="0"/>
              </a:spcBef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Скрылись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вдали партизаны.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Теперь и отец далеко.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Спокойный, с сухими глазами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Стоит на дороге Сашко. 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Сашко примечает: у хаты,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Где дворик, поросший травой,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Фашистские ходят солдаты,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Фашистский стоит часовой.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Тут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офицеры из штаба…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минуту Сашко на крыльце!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сердце недетская храбрость,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Решимость на детском лице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— Я видел — в лесу партизаны,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Я шёл по опушке вчера,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Я видел своими глазами —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Кто-то сидел у костра!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За пазухой холод гранаты,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Гладкий холодный металл.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Мальчик стоит среди хаты,</a:t>
            </a:r>
          </a:p>
          <a:p>
            <a:pPr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Он всё хорошо рассчитал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17"/>
          </p:nvPr>
        </p:nvSpPr>
        <p:spPr>
          <a:xfrm>
            <a:off x="8208736" y="2296983"/>
            <a:ext cx="4164273" cy="436507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Медленно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длинно, подробно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продолжает рассказ…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Довольно! — кричат ему злобно.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—Где партизаны сейчас?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Ненависть больше не пряча,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Сашко выпрямляется весь,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слышится голос ребячий: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Тут партизаны! Здесь!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Быстро метнулась граната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тех шестерых у стола;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Быстро метнулась граната —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ним смерть, как расплата, пришла.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Сашко! Мальчуган босоногий!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жить тебе в тихом селе,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бегать по тёплой дороге.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Спокойный лежишь ты и строгий,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Величье на детском челе.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Грозной и яростной мести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Детские жаждут сердца…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Сашко! Мальчуган босоногий!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отомстим до конца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город, истерзанный боем,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мирную хату твою,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юное сердце героя,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Погибшее в смертном бою.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>
            <a:off x="202445" y="1832794"/>
            <a:ext cx="167584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cap="all" dirty="0" err="1" smtClean="0"/>
              <a:t>сашко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1" y="632952"/>
            <a:ext cx="2725511" cy="1271905"/>
          </a:xfrm>
          <a:prstGeom prst="rect">
            <a:avLst/>
          </a:prstGeom>
          <a:effectLst>
            <a:glow rad="177800">
              <a:schemeClr val="bg1">
                <a:alpha val="93000"/>
              </a:schemeClr>
            </a:glow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667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62" y="644612"/>
            <a:ext cx="411193" cy="1094834"/>
          </a:xfrm>
          <a:prstGeom prst="rect">
            <a:avLst/>
          </a:prstGeom>
          <a:noFill/>
          <a:effectLst>
            <a:glow rad="88900">
              <a:schemeClr val="bg1"/>
            </a:glow>
            <a:outerShdw sx="22000" sy="22000" algn="ctr" rotWithShape="0">
              <a:schemeClr val="bg1">
                <a:lumMod val="85000"/>
              </a:scheme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4699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8285" y="906977"/>
            <a:ext cx="8761413" cy="728480"/>
          </a:xfrm>
        </p:spPr>
        <p:txBody>
          <a:bodyPr/>
          <a:lstStyle/>
          <a:p>
            <a:r>
              <a:rPr lang="ru-RU" sz="4800" b="1" cap="all" dirty="0" smtClean="0"/>
              <a:t>Я с войны</a:t>
            </a:r>
            <a:endParaRPr lang="ru-RU" sz="4800" b="1" cap="all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546281" y="3161373"/>
            <a:ext cx="3364195" cy="369662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6"/>
          </p:nvPr>
        </p:nvSpPr>
        <p:spPr>
          <a:xfrm>
            <a:off x="4563068" y="2771955"/>
            <a:ext cx="3391845" cy="383661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нынче,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накинув Платок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расписной,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Уходит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Алёнка Тропинкой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лесной.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собирает Подруг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лугу,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Вместе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подругами Пляшет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кругу.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Ночью в деревню Фашисты вошли.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каждого дома Стоят патрули.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Пушки немецкие В каждом саду…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Пляшет Алёнка У всех на виду.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Пляшет Алёнка И звонко поёт, —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пулемёты Алёнка сочтёт.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И, распевая Ещё веселей,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песней пройдёт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Мимо всех патрулей.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Доброе детство, Навеки прости!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 у Алёнки Другого пути.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1942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2606675"/>
            <a:ext cx="3629025" cy="41671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Детство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прошло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 Золотая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пора…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Летом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лесу Распевать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костра,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речке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купаться, Лежать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песке,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Слушать,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 Шумит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вдалеке…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 больше Алёнки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Девчонки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босой,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Алёнки 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пушистой косой.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Тяжёлые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танки Полями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прошли,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Алёнкино детство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травку, смели.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Алёнкино детство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кажешься сном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партизанка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отряде лесном.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 ей немного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Одиннадцать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Смелее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Алёнки Разведчицы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Алёнка Под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вихрем огня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Своим донесла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лесу западня.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она, Пробираясь во мгле,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Всё разузнала В соседнем селе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>
            <a:off x="202445" y="1832794"/>
            <a:ext cx="167584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cap="all" dirty="0" err="1" smtClean="0"/>
              <a:t>алёнка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1" y="632952"/>
            <a:ext cx="2725511" cy="1271905"/>
          </a:xfrm>
          <a:prstGeom prst="rect">
            <a:avLst/>
          </a:prstGeom>
          <a:effectLst>
            <a:glow rad="177800">
              <a:schemeClr val="bg1">
                <a:alpha val="93000"/>
              </a:schemeClr>
            </a:glow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286"/>
          <a:stretch/>
        </p:blipFill>
        <p:spPr>
          <a:xfrm>
            <a:off x="7947363" y="3809797"/>
            <a:ext cx="3982039" cy="2852261"/>
          </a:xfrm>
          <a:prstGeom prst="rect">
            <a:avLst/>
          </a:prstGeom>
          <a:effectLst>
            <a:glow rad="152400">
              <a:schemeClr val="bg1">
                <a:alpha val="7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6341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1" y="906977"/>
            <a:ext cx="9725298" cy="728480"/>
          </a:xfrm>
        </p:spPr>
        <p:txBody>
          <a:bodyPr/>
          <a:lstStyle/>
          <a:p>
            <a:r>
              <a:rPr lang="ru-RU" sz="4800" b="1" cap="all" dirty="0" smtClean="0"/>
              <a:t>Уральцы бьются здорово!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6915" y="3266884"/>
            <a:ext cx="3833956" cy="576262"/>
          </a:xfrm>
        </p:spPr>
        <p:txBody>
          <a:bodyPr/>
          <a:lstStyle/>
          <a:p>
            <a:r>
              <a:rPr lang="ru-RU" b="1" cap="all" dirty="0"/>
              <a:t>Я, ДРУЗЬЯ-ТОВАРИЩИ…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443641" y="2080771"/>
            <a:ext cx="2761953" cy="1370671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Уральцы бьются здорово</a:t>
            </a:r>
            <a:r>
              <a:rPr lang="ru-RU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Нам </a:t>
            </a:r>
            <a:r>
              <a:rPr lang="ru-RU" dirty="0"/>
              <a:t>сил своих не жаль</a:t>
            </a:r>
            <a:r>
              <a:rPr lang="ru-RU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Ещё </a:t>
            </a:r>
            <a:r>
              <a:rPr lang="ru-RU" dirty="0"/>
              <a:t>в штыках </a:t>
            </a:r>
            <a:r>
              <a:rPr lang="ru-RU" dirty="0" smtClean="0"/>
              <a:t>Суворова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Горела </a:t>
            </a:r>
            <a:r>
              <a:rPr lang="ru-RU" dirty="0"/>
              <a:t>наша </a:t>
            </a:r>
            <a:r>
              <a:rPr lang="ru-RU" dirty="0" smtClean="0"/>
              <a:t>сталь.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                                  1943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 smtClean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6"/>
          </p:nvPr>
        </p:nvSpPr>
        <p:spPr>
          <a:xfrm>
            <a:off x="4516780" y="2333541"/>
            <a:ext cx="3145380" cy="331401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В скалах — камень-самоцвет,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Редкий минерал.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Мне говорил об этом дед —</a:t>
            </a:r>
          </a:p>
          <a:p>
            <a:pPr>
              <a:spcBef>
                <a:spcPts val="0"/>
              </a:spcBef>
            </a:pPr>
            <a:r>
              <a:rPr lang="ru-RU" dirty="0" err="1" smtClean="0"/>
              <a:t>Ои</a:t>
            </a:r>
            <a:r>
              <a:rPr lang="ru-RU" dirty="0" smtClean="0"/>
              <a:t> был шахтёром двадцать лет,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Он знает весь Урал.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Здесь открыт секрет булата,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Здесь сковали первый меч,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Кто-то здесь, в горах, когда-то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Сделал тигельную печь.</a:t>
            </a:r>
          </a:p>
          <a:p>
            <a:pPr>
              <a:spcBef>
                <a:spcPts val="0"/>
              </a:spcBef>
            </a:pPr>
            <a:r>
              <a:rPr lang="ru-RU" dirty="0"/>
              <a:t>Веками плавился металл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Родной </a:t>
            </a:r>
            <a:r>
              <a:rPr lang="ru-RU" dirty="0"/>
              <a:t>Урал, ты грозным стал</a:t>
            </a:r>
            <a:r>
              <a:rPr lang="ru-RU" dirty="0" smtClean="0"/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Ты </a:t>
            </a:r>
            <a:r>
              <a:rPr lang="ru-RU" dirty="0"/>
              <a:t>сталь обрушил на врага</a:t>
            </a:r>
            <a:r>
              <a:rPr lang="ru-RU" dirty="0" smtClean="0"/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Стальные </a:t>
            </a:r>
            <a:r>
              <a:rPr lang="ru-RU" dirty="0"/>
              <a:t>танки в бой послал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Я </a:t>
            </a:r>
            <a:r>
              <a:rPr lang="ru-RU" dirty="0"/>
              <a:t>готов идти на спор </a:t>
            </a:r>
            <a:r>
              <a:rPr lang="ru-RU" dirty="0" smtClean="0"/>
              <a:t>—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Лучше </a:t>
            </a:r>
            <a:r>
              <a:rPr lang="ru-RU" dirty="0"/>
              <a:t>нет Уральских гор!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068844" y="2009361"/>
            <a:ext cx="4041094" cy="744053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ru-RU" b="1" cap="all" dirty="0"/>
              <a:t>РЕШИЛ Я </a:t>
            </a:r>
            <a:endParaRPr lang="ru-RU" b="1" cap="all" dirty="0" smtClean="0"/>
          </a:p>
          <a:p>
            <a:pPr algn="r">
              <a:spcBef>
                <a:spcPts val="0"/>
              </a:spcBef>
            </a:pPr>
            <a:r>
              <a:rPr lang="ru-RU" b="1" cap="all" dirty="0" smtClean="0"/>
              <a:t>СТАТЬ </a:t>
            </a:r>
            <a:r>
              <a:rPr lang="ru-RU" b="1" cap="all" dirty="0"/>
              <a:t>УЧЕНИКОМ</a:t>
            </a:r>
            <a:endParaRPr lang="ru-RU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17"/>
          </p:nvPr>
        </p:nvSpPr>
        <p:spPr>
          <a:xfrm>
            <a:off x="7797384" y="2766106"/>
            <a:ext cx="4300667" cy="3961027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Прощайте, кони на лугу</a:t>
            </a:r>
            <a:r>
              <a:rPr lang="ru-RU" dirty="0" smtClean="0"/>
              <a:t>, Я </a:t>
            </a:r>
            <a:r>
              <a:rPr lang="ru-RU" dirty="0"/>
              <a:t>вас всё лето пас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Прощайте</a:t>
            </a:r>
            <a:r>
              <a:rPr lang="ru-RU" dirty="0"/>
              <a:t>, кони на лугу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Ещё </a:t>
            </a:r>
            <a:r>
              <a:rPr lang="ru-RU" dirty="0"/>
              <a:t>разок постерегу</a:t>
            </a:r>
            <a:r>
              <a:rPr lang="ru-RU" dirty="0" smtClean="0"/>
              <a:t>, Потом </a:t>
            </a:r>
            <a:r>
              <a:rPr lang="ru-RU" dirty="0"/>
              <a:t>покину вас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Холмы </a:t>
            </a:r>
            <a:r>
              <a:rPr lang="ru-RU" dirty="0"/>
              <a:t>синеют вдалеке</a:t>
            </a:r>
            <a:r>
              <a:rPr lang="ru-RU" dirty="0" smtClean="0"/>
              <a:t>, Уже </a:t>
            </a:r>
            <a:r>
              <a:rPr lang="ru-RU" dirty="0"/>
              <a:t>совсем рассвет</a:t>
            </a:r>
            <a:r>
              <a:rPr lang="ru-RU" dirty="0" smtClean="0"/>
              <a:t>…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Холмы </a:t>
            </a:r>
            <a:r>
              <a:rPr lang="ru-RU" dirty="0"/>
              <a:t>синеют вдалеке</a:t>
            </a:r>
            <a:r>
              <a:rPr lang="ru-RU" dirty="0" smtClean="0"/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Как </a:t>
            </a:r>
            <a:r>
              <a:rPr lang="ru-RU" dirty="0"/>
              <a:t>будто волны на реке</a:t>
            </a:r>
            <a:r>
              <a:rPr lang="ru-RU" dirty="0" smtClean="0"/>
              <a:t>, А </a:t>
            </a:r>
            <a:r>
              <a:rPr lang="ru-RU" dirty="0"/>
              <a:t>лес в туман одет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Восходит </a:t>
            </a:r>
            <a:r>
              <a:rPr lang="ru-RU" dirty="0"/>
              <a:t>солнце над леском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               Встаёт </a:t>
            </a:r>
            <a:r>
              <a:rPr lang="ru-RU" dirty="0"/>
              <a:t>погожий день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Решил </a:t>
            </a:r>
            <a:r>
              <a:rPr lang="ru-RU" dirty="0"/>
              <a:t>я стать учеником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Надеть </a:t>
            </a:r>
            <a:r>
              <a:rPr lang="ru-RU" dirty="0"/>
              <a:t>фуражку с </a:t>
            </a:r>
            <a:r>
              <a:rPr lang="ru-RU" dirty="0" smtClean="0"/>
              <a:t>козырьком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                 И </a:t>
            </a:r>
            <a:r>
              <a:rPr lang="ru-RU" dirty="0"/>
              <a:t>кожаный ремень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Всё </a:t>
            </a:r>
            <a:r>
              <a:rPr lang="ru-RU" dirty="0"/>
              <a:t>жду я почты полевой</a:t>
            </a:r>
            <a:r>
              <a:rPr lang="ru-RU" dirty="0" smtClean="0"/>
              <a:t>, От </a:t>
            </a:r>
            <a:r>
              <a:rPr lang="ru-RU" dirty="0"/>
              <a:t>брата писем нет</a:t>
            </a:r>
            <a:r>
              <a:rPr lang="ru-RU" dirty="0" smtClean="0"/>
              <a:t>…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Алёша</a:t>
            </a:r>
            <a:r>
              <a:rPr lang="ru-RU" dirty="0"/>
              <a:t>, если ты живой</a:t>
            </a:r>
            <a:r>
              <a:rPr lang="ru-RU" dirty="0" smtClean="0"/>
              <a:t>, Пиши </a:t>
            </a:r>
            <a:r>
              <a:rPr lang="ru-RU" dirty="0"/>
              <a:t>скорей ответ</a:t>
            </a:r>
            <a:r>
              <a:rPr lang="ru-RU" dirty="0" smtClean="0"/>
              <a:t>. Алёша</a:t>
            </a:r>
            <a:r>
              <a:rPr lang="ru-RU" dirty="0"/>
              <a:t>, бей их горячей</a:t>
            </a:r>
            <a:r>
              <a:rPr lang="ru-RU" dirty="0" smtClean="0"/>
              <a:t>, Гони </a:t>
            </a:r>
            <a:r>
              <a:rPr lang="ru-RU" dirty="0"/>
              <a:t>фашистов прочь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И </a:t>
            </a:r>
            <a:r>
              <a:rPr lang="ru-RU" dirty="0"/>
              <a:t>я готов не спать ночей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Стоять </a:t>
            </a:r>
            <a:r>
              <a:rPr lang="ru-RU" dirty="0"/>
              <a:t>подручным у печей</a:t>
            </a:r>
            <a:r>
              <a:rPr lang="ru-RU" dirty="0" smtClean="0"/>
              <a:t>, Работать </a:t>
            </a:r>
            <a:r>
              <a:rPr lang="ru-RU" dirty="0"/>
              <a:t>день и ночь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Прощайте</a:t>
            </a:r>
            <a:r>
              <a:rPr lang="ru-RU" dirty="0"/>
              <a:t>, кони на лугу</a:t>
            </a:r>
            <a:r>
              <a:rPr lang="ru-RU" dirty="0" smtClean="0"/>
              <a:t>, Я </a:t>
            </a:r>
            <a:r>
              <a:rPr lang="ru-RU" dirty="0"/>
              <a:t>вас всё лето пас</a:t>
            </a:r>
            <a:r>
              <a:rPr lang="ru-RU" dirty="0" smtClean="0"/>
              <a:t>. Прощайте</a:t>
            </a:r>
            <a:r>
              <a:rPr lang="ru-RU" dirty="0"/>
              <a:t>, кони на лугу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Ещё </a:t>
            </a:r>
            <a:r>
              <a:rPr lang="ru-RU" dirty="0"/>
              <a:t>разок постерегу</a:t>
            </a:r>
            <a:r>
              <a:rPr lang="ru-RU" dirty="0" smtClean="0"/>
              <a:t>, Потом </a:t>
            </a:r>
            <a:r>
              <a:rPr lang="ru-RU" dirty="0"/>
              <a:t>покину вас</a:t>
            </a:r>
            <a:r>
              <a:rPr lang="ru-RU" dirty="0" smtClean="0"/>
              <a:t>. Другого </a:t>
            </a:r>
            <a:r>
              <a:rPr lang="ru-RU" dirty="0"/>
              <a:t>ждите конюха</a:t>
            </a:r>
            <a:r>
              <a:rPr lang="ru-RU" dirty="0" smtClean="0"/>
              <a:t>, Привыкнете </a:t>
            </a:r>
            <a:r>
              <a:rPr lang="ru-RU" dirty="0"/>
              <a:t>к нему</a:t>
            </a:r>
            <a:r>
              <a:rPr lang="ru-RU" dirty="0" smtClean="0"/>
              <a:t>…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Гнедой </a:t>
            </a:r>
            <a:r>
              <a:rPr lang="ru-RU" dirty="0"/>
              <a:t>заржал тихонечко</a:t>
            </a:r>
            <a:r>
              <a:rPr lang="ru-RU" dirty="0" smtClean="0"/>
              <a:t>, Не </a:t>
            </a:r>
            <a:r>
              <a:rPr lang="ru-RU" dirty="0"/>
              <a:t>знаю почему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1943</a:t>
            </a:r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3897313"/>
            <a:ext cx="3146425" cy="273050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Я, друзья-товарищи,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 Урале рос.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Здесь зима суровая,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Ветер да мороз.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Но если б снова родину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Себе я выбирал,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Я бы не задумался,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Выбрал бы Урал.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Наши горы грозные,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Железные хребты,—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Такой нигде, товарищи,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Не встретишь красоты.</a:t>
            </a: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3013024" y="1507957"/>
            <a:ext cx="9568720" cy="657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Юным уральцам — ученикам ремесленных училищ, стоявшим у станков в дни Великой Отечественной войны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197" y="5029259"/>
            <a:ext cx="4926508" cy="168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6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1" y="906977"/>
            <a:ext cx="9725298" cy="728480"/>
          </a:xfrm>
        </p:spPr>
        <p:txBody>
          <a:bodyPr/>
          <a:lstStyle/>
          <a:p>
            <a:r>
              <a:rPr lang="ru-RU" sz="4800" b="1" cap="all" dirty="0" smtClean="0"/>
              <a:t>Уральцы бьются здорово!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3641" y="2045410"/>
            <a:ext cx="3833956" cy="576262"/>
          </a:xfrm>
        </p:spPr>
        <p:txBody>
          <a:bodyPr/>
          <a:lstStyle/>
          <a:p>
            <a:r>
              <a:rPr lang="ru-RU" b="1" cap="all" dirty="0" err="1" smtClean="0"/>
              <a:t>шурка</a:t>
            </a:r>
            <a:endParaRPr lang="ru-RU" b="1" dirty="0"/>
          </a:p>
        </p:txBody>
      </p:sp>
      <p:sp>
        <p:nvSpPr>
          <p:cNvPr id="12" name="Текст 8"/>
          <p:cNvSpPr>
            <a:spLocks noGrp="1"/>
          </p:cNvSpPr>
          <p:nvPr>
            <p:ph type="body" sz="half" idx="16"/>
          </p:nvPr>
        </p:nvSpPr>
        <p:spPr>
          <a:xfrm>
            <a:off x="551404" y="2653494"/>
            <a:ext cx="3145380" cy="4204506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Шла вчера я за водою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нас ведро худое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ведра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наплакалась вчера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Залепила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дыру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воду наберу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опять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наружу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льётся по ведру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 мне кричат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К вам приехал Шурка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шинель до пят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Форменная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куртка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смотрю — в избе мой брат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шинель до пят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запиской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отпускной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нам пришёл на выходной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хлопочет у стола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чаю шанежек дала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конечно, не зевала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Сразу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две себе взяла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946535" y="1667037"/>
            <a:ext cx="2755366" cy="756746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ru-RU" b="1" cap="all" dirty="0" err="1" smtClean="0"/>
              <a:t>настя</a:t>
            </a:r>
            <a:endParaRPr lang="ru-RU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17"/>
          </p:nvPr>
        </p:nvSpPr>
        <p:spPr>
          <a:xfrm>
            <a:off x="7891333" y="2324207"/>
            <a:ext cx="4300667" cy="4749501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Косы светлые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венком Под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платком из ситца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месяц за станком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станка боится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Смотрит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Настя до сих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с опаской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Подойдёт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включит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мотор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зальётся краской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Ой, опять пошли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ремни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конца вертеться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начнут бежать они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Замирает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сердце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идёт резец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Ровно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вьётся стружка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Ты сегодня молодец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,—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подружка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Неужели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сейчас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похвалит мастер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Насте.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токарь за станком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ей не гордиться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?…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Косы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светлые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венком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платком из ситца.</a:t>
            </a:r>
          </a:p>
        </p:txBody>
      </p:sp>
      <p:sp>
        <p:nvSpPr>
          <p:cNvPr id="15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4634650" y="2532716"/>
            <a:ext cx="3252787" cy="4594225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Шурка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слесарь в мастерской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такой степенный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военный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Утром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долго я спала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позже брата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Вижу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вёдра у стола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одном заплата.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 стоит смеётся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Операция легка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такие 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станка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Выполнять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придётся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вам к завтрашнему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дню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доме всё перечиню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Шурка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денег не берёт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чинит даром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сосед к нему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идёт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старым самоваром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бабке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Сделал новый ключик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Хвалят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ученика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Хорошо вас учат!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3013024" y="1507957"/>
            <a:ext cx="9568720" cy="657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Юным уральцам — ученикам ремесленных училищ, стоявшим у станков в дни Великой Отечественной войны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21" y="2333541"/>
            <a:ext cx="1528146" cy="22580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1666" y="4431822"/>
            <a:ext cx="1982338" cy="159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1" y="906977"/>
            <a:ext cx="9725298" cy="728480"/>
          </a:xfrm>
        </p:spPr>
        <p:txBody>
          <a:bodyPr/>
          <a:lstStyle/>
          <a:p>
            <a:r>
              <a:rPr lang="ru-RU" sz="4800" b="1" cap="all" dirty="0" smtClean="0"/>
              <a:t>Уральцы бьются здорово!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006" y="2439637"/>
            <a:ext cx="3833956" cy="5762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b="1" cap="all" dirty="0"/>
              <a:t>ПОПАДЁТ МНЕ </a:t>
            </a:r>
            <a:endParaRPr lang="ru-RU" b="1" cap="all" dirty="0" smtClean="0"/>
          </a:p>
          <a:p>
            <a:pPr>
              <a:spcBef>
                <a:spcPts val="0"/>
              </a:spcBef>
            </a:pPr>
            <a:r>
              <a:rPr lang="ru-RU" b="1" cap="all" dirty="0" smtClean="0"/>
              <a:t>                         ИЛИ </a:t>
            </a:r>
            <a:r>
              <a:rPr lang="ru-RU" b="1" cap="all" dirty="0"/>
              <a:t>НЕТ?</a:t>
            </a:r>
            <a:endParaRPr lang="ru-RU" b="1" dirty="0"/>
          </a:p>
        </p:txBody>
      </p:sp>
      <p:sp>
        <p:nvSpPr>
          <p:cNvPr id="12" name="Текст 8"/>
          <p:cNvSpPr>
            <a:spLocks noGrp="1"/>
          </p:cNvSpPr>
          <p:nvPr>
            <p:ph type="body" sz="half" idx="16"/>
          </p:nvPr>
        </p:nvSpPr>
        <p:spPr>
          <a:xfrm>
            <a:off x="380141" y="3014662"/>
            <a:ext cx="3145380" cy="371089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Почему меня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Вызывает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кабинет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иду и сам не знаю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Попадёт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или 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 вчера одетый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башмаках на койку лёг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по-моему, об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этом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узнать никак не мог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моём станке доводка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бригаде фронтовой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идёт работа чётко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ручаюсь головой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нас недавно случай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нам сдавать заказ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токарь самый лучший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этот день больна как раз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4474878" y="2671762"/>
            <a:ext cx="3254375" cy="38766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Но к утру сложил я в горку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Обработанный металл.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Унесли его на сборку,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 четыре нормы дал.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Всё, по-моему, в порядке,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Никакой задержки нет.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чего меня директор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Вызывает в кабинет?..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ставится вопрос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курить я не дорос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покашлял у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дверей,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Говорят: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Входи скорей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директор жмёт мне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руку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велит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мне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кресло сесть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ему, как военруку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 ошибке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Отдал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честь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9149897" y="2766107"/>
            <a:ext cx="2628727" cy="125753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кабинете только двое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мной и занят он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За отличье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трудовое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медалью награждён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зачем меня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Вызывает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кабинет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 я-то сомневался 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Попадёт мне или нет?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3013024" y="1507957"/>
            <a:ext cx="9568720" cy="657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Юным уральцам — ученикам ремесленных училищ, стоявшим у станков в дни Великой Отечественной войны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07" y="2578100"/>
            <a:ext cx="2694488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7791" y="750655"/>
            <a:ext cx="9487646" cy="728480"/>
          </a:xfrm>
        </p:spPr>
        <p:txBody>
          <a:bodyPr/>
          <a:lstStyle/>
          <a:p>
            <a:r>
              <a:rPr lang="ru-RU" sz="4800" b="1" cap="all" dirty="0" smtClean="0"/>
              <a:t>Уральцы бьются здорово!</a:t>
            </a:r>
            <a:endParaRPr lang="ru-RU" sz="4800" b="1" cap="all" dirty="0"/>
          </a:p>
        </p:txBody>
      </p:sp>
      <p:sp>
        <p:nvSpPr>
          <p:cNvPr id="7" name="Текст 6"/>
          <p:cNvSpPr>
            <a:spLocks noGrp="1"/>
          </p:cNvSpPr>
          <p:nvPr>
            <p:ph idx="1"/>
          </p:nvPr>
        </p:nvSpPr>
        <p:spPr>
          <a:xfrm>
            <a:off x="360311" y="2036763"/>
            <a:ext cx="2652713" cy="46808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cap="all" dirty="0">
                <a:solidFill>
                  <a:srgbClr val="F5A4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УЧЕНИК</a:t>
            </a:r>
            <a:endParaRPr lang="ru-RU" sz="2400" b="1" dirty="0">
              <a:solidFill>
                <a:srgbClr val="F5A4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9"/>
          <p:cNvSpPr>
            <a:spLocks noGrp="1"/>
          </p:cNvSpPr>
          <p:nvPr>
            <p:ph type="body" sz="half" idx="4294967295"/>
          </p:nvPr>
        </p:nvSpPr>
        <p:spPr>
          <a:xfrm>
            <a:off x="0" y="2505075"/>
            <a:ext cx="3429000" cy="47498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Узнал я утром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 гудка,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дадут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Ученика.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время думал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нём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работать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ним начнём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Узнаю,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парню лет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футбол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играет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недавно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станком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тоже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Учеником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Пришёл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 тихонький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Боялся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суппорт взять рукой;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знал сначала,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стоять,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Какую тронуть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Рукоять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Текст 9"/>
          <p:cNvSpPr>
            <a:spLocks noGrp="1"/>
          </p:cNvSpPr>
          <p:nvPr>
            <p:ph type="body" sz="half" idx="4294967295"/>
          </p:nvPr>
        </p:nvSpPr>
        <p:spPr>
          <a:xfrm>
            <a:off x="4700588" y="2422202"/>
            <a:ext cx="4064000" cy="43878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успокою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новичка,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Ведь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он неопытный пока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Скажу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похлопав по плечу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Тебя работать научу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!»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 вдруг Приводят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вчера Старуху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нашего двора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 ней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знаком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Давным-давно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 ней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мячом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Попал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окно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ходил за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ней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тень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Извинялся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Целый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Степан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Петрович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Управдом,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Уговорил её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трудом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Теперь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пропал я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Всё равно…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  <p:sp>
        <p:nvSpPr>
          <p:cNvPr id="16" name="Текст 9"/>
          <p:cNvSpPr>
            <a:spLocks noGrp="1"/>
          </p:cNvSpPr>
          <p:nvPr>
            <p:ph type="body" sz="half" idx="4294967295"/>
          </p:nvPr>
        </p:nvSpPr>
        <p:spPr>
          <a:xfrm>
            <a:off x="9394044" y="2422202"/>
            <a:ext cx="3187700" cy="40259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явилась в цех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Сейчас расскажет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 окно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осрамит при всех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Сказал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Встаньте за станок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.—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ответ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Иду, сынок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Смотрю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старуха молодец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берётся за резец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самоход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стружку правильно берёт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Она совсем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так стара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Старуха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нашего двора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Говорят: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Ей можно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разряд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1943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3013024" y="1507957"/>
            <a:ext cx="9568720" cy="657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Юным уральцам — ученикам ремесленных училищ, стоявшим у станков в дни Великой Отечественной войны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122" name="Picture 2" descr="Как производили оружие во время второй мировой вой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367" y="4735018"/>
            <a:ext cx="2529733" cy="1834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ерно-белые свидетел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4" r="12500"/>
          <a:stretch/>
        </p:blipFill>
        <p:spPr bwMode="auto">
          <a:xfrm flipH="1">
            <a:off x="2552700" y="2504851"/>
            <a:ext cx="1908176" cy="2802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63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8285" y="906977"/>
            <a:ext cx="8761413" cy="728480"/>
          </a:xfrm>
        </p:spPr>
        <p:txBody>
          <a:bodyPr/>
          <a:lstStyle/>
          <a:p>
            <a:r>
              <a:rPr lang="ru-RU" b="1" cap="all" dirty="0"/>
              <a:t>ТЫ СНОВА ДОМА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94554" y="2008851"/>
            <a:ext cx="3129168" cy="576262"/>
          </a:xfrm>
        </p:spPr>
        <p:txBody>
          <a:bodyPr/>
          <a:lstStyle/>
          <a:p>
            <a:r>
              <a:rPr lang="ru-RU" b="1" cap="all" dirty="0"/>
              <a:t>ВЕРНУЛСЯ…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609600" y="2585112"/>
            <a:ext cx="3784600" cy="417128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папу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видели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давно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улицах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Маме работать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Вечернюю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смену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ушла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Лену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Ленкой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одни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Остаёмся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квартире.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входит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военный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зелёном мундире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К кому вы пришли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?—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спросил у майора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Мама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Вернётся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скоро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я смотрю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бросается к Ленке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Поднял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Посадил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коленки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7986783" y="2404229"/>
            <a:ext cx="3157448" cy="576261"/>
          </a:xfrm>
        </p:spPr>
        <p:txBody>
          <a:bodyPr/>
          <a:lstStyle/>
          <a:p>
            <a:pPr algn="ctr"/>
            <a:r>
              <a:rPr lang="ru-RU" b="1" cap="all" dirty="0" smtClean="0"/>
              <a:t>ЦВЕТЫ</a:t>
            </a:r>
            <a:endParaRPr lang="ru-RU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17"/>
          </p:nvPr>
        </p:nvSpPr>
        <p:spPr>
          <a:xfrm>
            <a:off x="7986783" y="3032332"/>
            <a:ext cx="4205217" cy="359522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войди в теплицу —Там июльский зной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Распустились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розы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Крыму весной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Расцвели глицинии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фиалки синие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тебе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расскажет Старый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садовод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осколки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сыпались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стеклянный свод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тебе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расскажет Садовод-старик,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спас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холода Звёздочки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гвоздик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войди в теплицу —Там увидишь 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Дня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Победы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сберёг цветы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Нежные цикламены 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Белую сирень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,—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цветами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встретили 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великий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день.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1945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7"/>
          <p:cNvSpPr txBox="1">
            <a:spLocks/>
          </p:cNvSpPr>
          <p:nvPr/>
        </p:nvSpPr>
        <p:spPr>
          <a:xfrm>
            <a:off x="4509246" y="2404188"/>
            <a:ext cx="3161554" cy="44538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и меня тормошит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 конца: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 Что ж ты, сынок,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узнаешь отца?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майора обнимаю,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Ничего не понимаю: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 Вы на папу не похожи!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— он моложе!..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—Вынул я портрет из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шкапа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—Посмотрите — вот мой папа!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смеётся надо мной: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 Ах ты Петька, мой родной!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 он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Подкидывать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Ленку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испугался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Ударит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стенку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мамой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Леной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Теперь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одни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Папа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вернулся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майские дни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1945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398" y="2692359"/>
            <a:ext cx="2259794" cy="35210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2463" r="72258" b="6488"/>
          <a:stretch/>
        </p:blipFill>
        <p:spPr>
          <a:xfrm rot="16200000" flipH="1">
            <a:off x="9239851" y="4961586"/>
            <a:ext cx="1034287" cy="240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8285" y="906977"/>
            <a:ext cx="8761413" cy="728480"/>
          </a:xfrm>
        </p:spPr>
        <p:txBody>
          <a:bodyPr/>
          <a:lstStyle/>
          <a:p>
            <a:r>
              <a:rPr lang="ru-RU" b="1" cap="all" dirty="0" err="1" smtClean="0"/>
              <a:t>звенигород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3617" y="2008850"/>
            <a:ext cx="3698709" cy="576262"/>
          </a:xfrm>
        </p:spPr>
        <p:txBody>
          <a:bodyPr/>
          <a:lstStyle/>
          <a:p>
            <a:r>
              <a:rPr lang="ru-RU" b="1" dirty="0" smtClean="0"/>
              <a:t>30 братьев и сестер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609600" y="2585112"/>
            <a:ext cx="3784600" cy="4171288"/>
          </a:xfrm>
        </p:spPr>
        <p:txBody>
          <a:bodyPr>
            <a:noAutofit/>
          </a:bodyPr>
          <a:lstStyle/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Летом весь Звенигород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Полон птичьим свистом.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Новый, двухэтажный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 пригорке дом,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Тридцать юных граждан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Проживают в нём. (…)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Здесь со всех концов страны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Собраны ребята: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этот дом их в дни войны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Привезли когда-то…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чуть не целый год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рисовали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Сбитый чёрный самолёт,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 среди развалин.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Вдруг настанет тишина,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Что-то вспомнят дети…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И, как взрослый, у окна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Вдруг притихнет Петя.</a:t>
            </a:r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 сих пор он помнит мать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5078588" y="2568657"/>
            <a:ext cx="2524125" cy="3240087"/>
          </a:xfrm>
        </p:spPr>
        <p:txBody>
          <a:bodyPr>
            <a:noAutofit/>
          </a:bodyPr>
          <a:lstStyle/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только Лёлька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 умеет вспоминать -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Ей три года только.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Никиты нет отца,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Мать его убита.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Подобрали два бойца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 сожжённого крыльца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Мальчика Никиту.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Был у Клавы старший брат,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Лейтенант кудрявый,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Вот на карточке он снят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 годовалой Клавой.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Защищал он Сталинград,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Дрался под Полтавой.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Дети воинов, бойцов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 этом детском доме.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Здесь портреты их отцов,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Карточки в альбоме.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Вот какая тут семья -</a:t>
            </a:r>
          </a:p>
          <a:p>
            <a:pPr marL="0" indent="0" fontAlgn="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Дочки тут и сыновья.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(…)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s://4.bp.blogspot.com/-tC4B0u21154/V8-2Mtii8nI/AAAAAAAAO7Q/y0fyvuh8ZCQRkxpplgTdXGZMl_So4FrQQCLcB/s1600/zvenigorod-bart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991" y="607815"/>
            <a:ext cx="2710456" cy="150247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2.bp.blogspot.com/-WJu1TwmbE7c/V8-3xWp2PaI/AAAAAAAAO7g/l1_2tH52HpU0-IN6Jm1AlrfJhr74q22rwCLcB/s1600/zvenigorod-bart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548" y="5188499"/>
            <a:ext cx="2084854" cy="129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1.bp.blogspot.com/-rHll3iZw2MA/V8-3T5wYHtI/AAAAAAAAO7U/kR43das0oJs4ie7kAPziDi1AmFvu9xDGwCLcB/s1600/zvenigorod-bart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63" y="5321507"/>
            <a:ext cx="1810327" cy="120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4.bp.blogspot.com/-8TfIsoUfhzs/V8-4Nio_-JI/AAAAAAAAO7k/TQd_RKFbeEoVd5MkzCbtTtBZpEIF_MgiACLcB/s1600/zvenigorod-bart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727" y="2898672"/>
            <a:ext cx="1722710" cy="129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953999" y="2575476"/>
            <a:ext cx="3263972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Раскинулся Звенигород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Над Москвой-рекой.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Звенигород — не пригород,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 город есть такой.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 огоньках Звенигород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Над Москвой-рекой.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 село, не пригород -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Городок такой.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 ребёнке каждом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Думает страна.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Тридцать юных граждан</a:t>
            </a:r>
          </a:p>
          <a:p>
            <a:pPr fontAlgn="t">
              <a:lnSpc>
                <a:spcPct val="9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Заснули… Тишина.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1947 год.</a:t>
            </a:r>
          </a:p>
        </p:txBody>
      </p:sp>
    </p:spTree>
    <p:extLst>
      <p:ext uri="{BB962C8B-B14F-4D97-AF65-F5344CB8AC3E}">
        <p14:creationId xmlns:p14="http://schemas.microsoft.com/office/powerpoint/2010/main" val="242788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461">
            <a:off x="4022916" y="941699"/>
            <a:ext cx="1877139" cy="2628000"/>
          </a:xfrm>
          <a:prstGeom prst="rect">
            <a:avLst/>
          </a:prstGeom>
        </p:spPr>
      </p:pic>
      <p:pic>
        <p:nvPicPr>
          <p:cNvPr id="3074" name="Picture 2" descr="https://ds04.infourok.ru/uploads/ex/0465/000582a4-55d951df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5" t="54354" r="14388" b="3656"/>
          <a:stretch/>
        </p:blipFill>
        <p:spPr bwMode="auto">
          <a:xfrm rot="21327447">
            <a:off x="1348837" y="941699"/>
            <a:ext cx="1880701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4.infourok.ru/uploads/ex/0465/000582a4-55d951df/img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83" t="60921" r="57522" b="3258"/>
          <a:stretch/>
        </p:blipFill>
        <p:spPr bwMode="auto">
          <a:xfrm rot="187777">
            <a:off x="9065024" y="1296742"/>
            <a:ext cx="2043999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" descr="Барто Агния. Собрание сочинений в трех томах. Том 2 - Электронная ..."/>
          <p:cNvSpPr>
            <a:spLocks noChangeAspect="1" noChangeArrowheads="1"/>
          </p:cNvSpPr>
          <p:nvPr/>
        </p:nvSpPr>
        <p:spPr bwMode="auto">
          <a:xfrm>
            <a:off x="8398822" y="3185372"/>
            <a:ext cx="2109953" cy="210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0"/>
          <a:stretch/>
        </p:blipFill>
        <p:spPr>
          <a:xfrm>
            <a:off x="4353636" y="3493247"/>
            <a:ext cx="3939358" cy="31387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2329">
            <a:off x="839450" y="3645278"/>
            <a:ext cx="2206564" cy="28354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2390">
            <a:off x="6863705" y="1006652"/>
            <a:ext cx="1684616" cy="2628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4207">
            <a:off x="9596882" y="3884276"/>
            <a:ext cx="1654096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4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Использованные ресурсы: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www.world-art.ru/lyric/lyric.php?id=3324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http://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belovo-lib.kmr.muzkult.ru/media/2018/08/06/1228203021/Agniya_Barto.pdf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https://stihi-rus.ru/1/Barto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/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https://odintsovo.info/news/?id=6911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6"/>
              </a:rPr>
              <a:t>https://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6"/>
              </a:rPr>
              <a:t>jewishnews.com.ua/society/perevodchicza-s-detskogo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7"/>
              </a:rPr>
              <a:t>http://www.migdal.ru/times/75/6690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7"/>
              </a:rPr>
              <a:t>/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8"/>
              </a:rPr>
              <a:t>http://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booksonline.com.ua/view.php?book=83972&amp;page=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83-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107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9"/>
              </a:rPr>
              <a:t>https://stihomaniya.ru/2012/11/sbornik-stihov-agnii-barto-zvenigorod.html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5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38587" y="1035431"/>
            <a:ext cx="9519365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Если вы не знаете стихов Агнии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Барто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, значит, вы родились и выросли не в этой стране. Тоненькой, едва заметной ниточкой проходят её строки сквозь нашу жизнь, крепко связывая поколения и оставляя в душе светлый след памяти о детстве.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... 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Пушкин, Чуковский, Маршак, Михалков — все они писали ДЛЯ детей. Так, как могут писать ДЛЯ детей взрослые.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Барто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 же пишет так, словно это написал сам ребенок. В этом гениальность автора и в этом секрет ее популярности среди маленьких читателей.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                                                                                                                        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cs typeface="Arial" panose="020B0604020202020204" pitchFamily="34" charset="0"/>
              </a:rPr>
              <a:t>Л. Горшкова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646" y="4841824"/>
            <a:ext cx="11152682" cy="1768838"/>
          </a:xfrm>
        </p:spPr>
        <p:txBody>
          <a:bodyPr>
            <a:normAutofit fontScale="77500" lnSpcReduction="20000"/>
          </a:bodyPr>
          <a:lstStyle/>
          <a:p>
            <a:pPr indent="360363" algn="just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 радостью начал писать об Агнии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потому, что мне дорога ее судьба, тесно сплетенная с судьбой ее многочисленных книг.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писать мне было трудно, потому что разрозненные мысли о художнике непросто собрать воедино. Так бывает, когда встречаешь человека, о котором многое хочешь сказать, но не находишь наиболее точные, верные слова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Удивительное и редкое явление нашей детской литературы лауреат Ленинской и Государственной премий, прекрасный человек Агния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РАСУЛ ГАМЗАТОВ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'Всем поколениям'</a:t>
            </a:r>
          </a:p>
          <a:p>
            <a:endParaRPr lang="ru-RU" dirty="0"/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509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Источник, питающий поэзию </a:t>
            </a:r>
            <a:r>
              <a:rPr lang="ru-RU" sz="3200" b="1" dirty="0" err="1"/>
              <a:t>Барто</a:t>
            </a:r>
            <a:r>
              <a:rPr lang="ru-RU" sz="3200" b="1" dirty="0"/>
              <a:t>,— народное творчество, детский фольклор. Отсюда — афористичность, </a:t>
            </a:r>
            <a:r>
              <a:rPr lang="ru-RU" sz="3200" b="1" dirty="0" err="1"/>
              <a:t>пословичность</a:t>
            </a:r>
            <a:r>
              <a:rPr lang="ru-RU" sz="3200" b="1" dirty="0"/>
              <a:t>: некоторые стихи ее разобраны на пословицы и вошли в обиход именно в этом качестве.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5259" y="4777380"/>
            <a:ext cx="2755354" cy="861420"/>
          </a:xfrm>
        </p:spPr>
        <p:txBody>
          <a:bodyPr/>
          <a:lstStyle/>
          <a:p>
            <a:r>
              <a:rPr lang="ru-RU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ВЕРА СМИРНОВА</a:t>
            </a:r>
          </a:p>
        </p:txBody>
      </p:sp>
    </p:spTree>
    <p:extLst>
      <p:ext uri="{BB962C8B-B14F-4D97-AF65-F5344CB8AC3E}">
        <p14:creationId xmlns:p14="http://schemas.microsoft.com/office/powerpoint/2010/main" val="4094208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«Попутчик» нашего детства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154954" y="3985146"/>
            <a:ext cx="7388545" cy="203465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детских стихах Агнии </a:t>
            </a:r>
            <a:r>
              <a:rPr lang="ru-RU" dirty="0" err="1"/>
              <a:t>Барто</a:t>
            </a:r>
            <a:r>
              <a:rPr lang="ru-RU" dirty="0"/>
              <a:t> выросло не одно поколение, но творчество её не стареет. Агнию </a:t>
            </a:r>
            <a:r>
              <a:rPr lang="ru-RU" dirty="0" err="1"/>
              <a:t>Барто</a:t>
            </a:r>
            <a:r>
              <a:rPr lang="ru-RU" dirty="0"/>
              <a:t> можно смело назвать народной поэтессой, она удивительна и многогранна, никогда не повторяется, хотя стихи ее можно узнать по стилю из тысячи авторов.  </a:t>
            </a:r>
            <a:r>
              <a:rPr lang="ru-RU" dirty="0" smtClean="0"/>
              <a:t>Но дорога </a:t>
            </a:r>
            <a:r>
              <a:rPr lang="ru-RU" dirty="0"/>
              <a:t>к известности была непростой и извилистой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024" y="2054130"/>
            <a:ext cx="108000" cy="4230627"/>
          </a:xfrm>
          <a:prstGeom prst="rect">
            <a:avLst/>
          </a:prstGeom>
          <a:solidFill>
            <a:srgbClr val="DA44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55953" y="2613839"/>
            <a:ext cx="108000" cy="3830808"/>
          </a:xfrm>
          <a:prstGeom prst="rect">
            <a:avLst/>
          </a:prstGeom>
          <a:solidFill>
            <a:srgbClr val="8617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4024" y="6284757"/>
            <a:ext cx="4821474" cy="106594"/>
          </a:xfrm>
          <a:prstGeom prst="rect">
            <a:avLst/>
          </a:prstGeom>
          <a:solidFill>
            <a:srgbClr val="AC3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img-fotki.yandex.ru/get/5007/121447594.85/0_7c76d_221b9f6d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806" y="2613839"/>
            <a:ext cx="2753147" cy="383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47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«Попутчик» нашего детства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154954" y="3204001"/>
            <a:ext cx="7060998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Жизнь </a:t>
            </a:r>
            <a:r>
              <a:rPr lang="ru-RU" dirty="0" err="1" smtClean="0"/>
              <a:t>А.Барто</a:t>
            </a:r>
            <a:r>
              <a:rPr lang="ru-RU" dirty="0" smtClean="0"/>
              <a:t> </a:t>
            </a:r>
            <a:r>
              <a:rPr lang="ru-RU" dirty="0"/>
              <a:t>была наполнена вдохновением.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1937 г. п</a:t>
            </a:r>
            <a:r>
              <a:rPr lang="ru-RU" dirty="0" smtClean="0"/>
              <a:t>оэтесса </a:t>
            </a:r>
            <a:r>
              <a:rPr lang="ru-RU" dirty="0"/>
              <a:t>была делегатом Международного конгресса в защиту культуры, который проходил в Испании. Там она воочию убедилась, что такое фашизм (заседания конгресса шли в осаждённом пылающем Мадриде). А когда началась Вторая Мировая война, Агния решила вступить в армейские ряды. На фронте она писала листовки и читала бойцам стихи, часто выступала по </a:t>
            </a:r>
            <a:r>
              <a:rPr lang="ru-RU" dirty="0" smtClean="0"/>
              <a:t>радио.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024" y="2054130"/>
            <a:ext cx="108000" cy="4230627"/>
          </a:xfrm>
          <a:prstGeom prst="rect">
            <a:avLst/>
          </a:prstGeom>
          <a:solidFill>
            <a:srgbClr val="DA44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55953" y="2656796"/>
            <a:ext cx="112883" cy="3734555"/>
          </a:xfrm>
          <a:prstGeom prst="rect">
            <a:avLst/>
          </a:prstGeom>
          <a:solidFill>
            <a:srgbClr val="8617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4024" y="6284757"/>
            <a:ext cx="4821474" cy="106594"/>
          </a:xfrm>
          <a:prstGeom prst="rect">
            <a:avLst/>
          </a:prstGeom>
          <a:solidFill>
            <a:srgbClr val="AC3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img-fotki.yandex.ru/get/5505/121447594.85/0_7c774_d0d7a81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4" r="20191" b="46589"/>
          <a:stretch/>
        </p:blipFill>
        <p:spPr bwMode="auto">
          <a:xfrm>
            <a:off x="9036672" y="2708352"/>
            <a:ext cx="2519281" cy="368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45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«Попутчик» нашего детства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301576" y="2656796"/>
            <a:ext cx="8254377" cy="34983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Во </a:t>
            </a:r>
            <a:r>
              <a:rPr lang="ru-RU" dirty="0"/>
              <a:t>время </a:t>
            </a:r>
            <a:r>
              <a:rPr lang="ru-RU" dirty="0" smtClean="0"/>
              <a:t>Великой Отечественной </a:t>
            </a:r>
            <a:r>
              <a:rPr lang="ru-RU" dirty="0"/>
              <a:t>войны семью </a:t>
            </a:r>
            <a:r>
              <a:rPr lang="ru-RU" dirty="0" err="1"/>
              <a:t>Барто</a:t>
            </a:r>
            <a:r>
              <a:rPr lang="ru-RU" dirty="0"/>
              <a:t> эвакуировали в Свердловск. </a:t>
            </a:r>
            <a:r>
              <a:rPr lang="ru-RU" dirty="0" smtClean="0"/>
              <a:t>Выступала </a:t>
            </a:r>
            <a:r>
              <a:rPr lang="ru-RU" dirty="0"/>
              <a:t>на радио, печаталась в газете «Уральский рабочий». Хотела написать стихи о подростках, пришедших из деревень, чтобы работать на оборонных заводах – заменить ушедших на фронт отцов и старших братьев. Боялась, что не сумеет овладеть этим материалом. Тогда Павел Петрович Бажов посоветовал ей поучиться вместе с ними, получить разряд. Так она и сделала. Разряд токаря получила самый низкий, зато изнутри смогла «овладеть темой».  Работала на заводе. Результат - книжка «Идёт ученик», а также песня «Уральцы бьются здорово», которая получила в 1942 г. первую премию на уральском конкурсе. Её издали отдельной листовкой и распространяли на фронте. Саму же премию, как и зарплату токаря, </a:t>
            </a:r>
            <a:r>
              <a:rPr lang="ru-RU" dirty="0" err="1"/>
              <a:t>Барто</a:t>
            </a:r>
            <a:r>
              <a:rPr lang="ru-RU" dirty="0"/>
              <a:t> отдала на строительство танка.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024" y="2054130"/>
            <a:ext cx="108000" cy="4230627"/>
          </a:xfrm>
          <a:prstGeom prst="rect">
            <a:avLst/>
          </a:prstGeom>
          <a:solidFill>
            <a:srgbClr val="DA44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55953" y="2656796"/>
            <a:ext cx="108000" cy="3787851"/>
          </a:xfrm>
          <a:prstGeom prst="rect">
            <a:avLst/>
          </a:prstGeom>
          <a:solidFill>
            <a:srgbClr val="8617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4024" y="6284757"/>
            <a:ext cx="4821474" cy="106594"/>
          </a:xfrm>
          <a:prstGeom prst="rect">
            <a:avLst/>
          </a:prstGeom>
          <a:solidFill>
            <a:srgbClr val="AC3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s011.radikal.ru/i318/1501/c1/8e62ae21dd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5"/>
          <a:stretch/>
        </p:blipFill>
        <p:spPr bwMode="auto">
          <a:xfrm flipH="1">
            <a:off x="572022" y="2374710"/>
            <a:ext cx="2512372" cy="391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04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«Попутчик» нашего детства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848670" y="3152633"/>
            <a:ext cx="7653284" cy="2879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феврале 1943 </a:t>
            </a:r>
            <a:r>
              <a:rPr lang="ru-RU" dirty="0" smtClean="0"/>
              <a:t>года семья </a:t>
            </a:r>
            <a:r>
              <a:rPr lang="ru-RU" dirty="0" err="1" smtClean="0"/>
              <a:t>Барто</a:t>
            </a:r>
            <a:r>
              <a:rPr lang="ru-RU" dirty="0" smtClean="0"/>
              <a:t> возвращается в Москву. И</a:t>
            </a:r>
            <a:r>
              <a:rPr lang="ru-RU" dirty="0"/>
              <a:t> </a:t>
            </a:r>
            <a:r>
              <a:rPr lang="ru-RU" dirty="0" smtClean="0"/>
              <a:t>Агния Львовна </a:t>
            </a:r>
            <a:r>
              <a:rPr lang="ru-RU" dirty="0"/>
              <a:t>снова стала добиваться командировки на фронт. Наконец в сентябре 1943 года получила предписание «…отправиться в действующую армию для литературно-творческой работы. Срок командировки – двадцать два дня». </a:t>
            </a:r>
            <a:r>
              <a:rPr lang="ru-RU" dirty="0" smtClean="0"/>
              <a:t>Она </a:t>
            </a:r>
            <a:r>
              <a:rPr lang="ru-RU" dirty="0"/>
              <a:t>читала бойцам стихи, рассказывала, как дети гордятся их геройством, как мальчики прибавляют себе года, чтобы их взяли работать на военный завод, писала окопные «летучки» о тех, кто отличился.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024" y="2054130"/>
            <a:ext cx="108000" cy="4230627"/>
          </a:xfrm>
          <a:prstGeom prst="rect">
            <a:avLst/>
          </a:prstGeom>
          <a:solidFill>
            <a:srgbClr val="DA44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55953" y="2656796"/>
            <a:ext cx="108000" cy="3787851"/>
          </a:xfrm>
          <a:prstGeom prst="rect">
            <a:avLst/>
          </a:prstGeom>
          <a:solidFill>
            <a:srgbClr val="8617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4024" y="6284757"/>
            <a:ext cx="4821474" cy="106594"/>
          </a:xfrm>
          <a:prstGeom prst="rect">
            <a:avLst/>
          </a:prstGeom>
          <a:solidFill>
            <a:srgbClr val="AC36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https://img-fotki.yandex.ru/get/5505/121447594.85/0_7c774_d0d7a81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29" t="310" r="-1253" b="51187"/>
          <a:stretch/>
        </p:blipFill>
        <p:spPr bwMode="auto">
          <a:xfrm>
            <a:off x="585672" y="2456702"/>
            <a:ext cx="2621552" cy="382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86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О войне… </a:t>
            </a:r>
            <a:br>
              <a:rPr lang="ru-RU" b="1" dirty="0" smtClean="0"/>
            </a:br>
            <a:r>
              <a:rPr lang="ru-RU" b="1" dirty="0" smtClean="0"/>
              <a:t>                 и не только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4109" y="4787890"/>
            <a:ext cx="8825658" cy="86142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/>
              <a:t>Агния Львовна </a:t>
            </a:r>
            <a:r>
              <a:rPr lang="ru-RU" sz="3200" b="1" dirty="0" err="1"/>
              <a:t>Барто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4851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315" y="1064525"/>
            <a:ext cx="9270930" cy="3415259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Вот о вас и напишут книжки: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"Жизнь свою за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други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своя",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Незатейливые парнишки -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Ваньки, Васьки, Алешки, Гришки,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Внуки, братики, сыновья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«Победителям»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Ахматова А.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1944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8587" y="5024966"/>
            <a:ext cx="9083586" cy="1143821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Вначале Агния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Барто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подражала Ахматовой, … потом увлеклась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Маяковским 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вела с ним заочный разговор о поэзии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 Постепенно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она преодолела влияние Ахматовой и Маяковского и обрела свой стиль…  Простой, ясный, задорный.</a:t>
            </a:r>
          </a:p>
        </p:txBody>
      </p:sp>
    </p:spTree>
    <p:extLst>
      <p:ext uri="{BB962C8B-B14F-4D97-AF65-F5344CB8AC3E}">
        <p14:creationId xmlns:p14="http://schemas.microsoft.com/office/powerpoint/2010/main" val="932194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8285" y="906977"/>
            <a:ext cx="8761413" cy="728480"/>
          </a:xfrm>
        </p:spPr>
        <p:txBody>
          <a:bodyPr/>
          <a:lstStyle/>
          <a:p>
            <a:r>
              <a:rPr lang="ru-RU" sz="4800" b="1" cap="all" dirty="0" smtClean="0"/>
              <a:t>Я с войны</a:t>
            </a:r>
            <a:endParaRPr lang="ru-RU" sz="4800" b="1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40804" y="2172216"/>
            <a:ext cx="3129168" cy="576262"/>
          </a:xfrm>
        </p:spPr>
        <p:txBody>
          <a:bodyPr/>
          <a:lstStyle/>
          <a:p>
            <a:r>
              <a:rPr lang="ru-RU" b="1" cap="all" dirty="0"/>
              <a:t>Я С </a:t>
            </a:r>
            <a:r>
              <a:rPr lang="ru-RU" b="1" cap="all" dirty="0" smtClean="0"/>
              <a:t>ВОЙНЫ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5"/>
          </p:nvPr>
        </p:nvSpPr>
        <p:spPr>
          <a:xfrm>
            <a:off x="540804" y="3187260"/>
            <a:ext cx="2761953" cy="28397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Сигнал тревоги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Над страной: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Подкрался </a:t>
            </a:r>
            <a:r>
              <a:rPr lang="ru-RU" dirty="0"/>
              <a:t>враг</a:t>
            </a:r>
            <a:r>
              <a:rPr lang="ru-RU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Как </a:t>
            </a:r>
            <a:r>
              <a:rPr lang="ru-RU" dirty="0"/>
              <a:t>вор ночной</a:t>
            </a:r>
            <a:r>
              <a:rPr lang="ru-RU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Идёт </a:t>
            </a:r>
            <a:r>
              <a:rPr lang="ru-RU" dirty="0"/>
              <a:t>на наши </a:t>
            </a:r>
            <a:r>
              <a:rPr lang="ru-RU" dirty="0" smtClean="0"/>
              <a:t>города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Фашистов </a:t>
            </a:r>
            <a:r>
              <a:rPr lang="ru-RU" dirty="0"/>
              <a:t>чёрная орда</a:t>
            </a:r>
            <a:r>
              <a:rPr lang="ru-RU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Но </a:t>
            </a:r>
            <a:r>
              <a:rPr lang="ru-RU" dirty="0"/>
              <a:t>мы врага отбросим так</a:t>
            </a:r>
            <a:r>
              <a:rPr lang="ru-RU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Так </a:t>
            </a:r>
            <a:r>
              <a:rPr lang="ru-RU" dirty="0"/>
              <a:t>наша ненависть крепка</a:t>
            </a:r>
            <a:r>
              <a:rPr lang="ru-RU" dirty="0" smtClean="0"/>
              <a:t>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Что </a:t>
            </a:r>
            <a:r>
              <a:rPr lang="ru-RU" dirty="0"/>
              <a:t>даты нынешних </a:t>
            </a:r>
            <a:r>
              <a:rPr lang="ru-RU" dirty="0" smtClean="0"/>
              <a:t>атак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Народ </a:t>
            </a:r>
            <a:r>
              <a:rPr lang="ru-RU" dirty="0"/>
              <a:t>прославит на века</a:t>
            </a:r>
            <a:r>
              <a:rPr lang="ru-RU" dirty="0" smtClean="0"/>
              <a:t>.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1941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512721" y="2460347"/>
            <a:ext cx="3145380" cy="576262"/>
          </a:xfrm>
        </p:spPr>
        <p:txBody>
          <a:bodyPr/>
          <a:lstStyle/>
          <a:p>
            <a:pPr algn="ctr"/>
            <a:r>
              <a:rPr lang="ru-RU" sz="2000" b="1" cap="all" dirty="0"/>
              <a:t>МОЙ </a:t>
            </a:r>
            <a:r>
              <a:rPr lang="ru-RU" sz="2000" b="1" cap="all" dirty="0" smtClean="0"/>
              <a:t>БРАТ</a:t>
            </a:r>
          </a:p>
          <a:p>
            <a:pPr algn="ctr">
              <a:spcBef>
                <a:spcPts val="0"/>
              </a:spcBef>
            </a:pPr>
            <a:r>
              <a:rPr lang="ru-RU" sz="2000" b="1" cap="all" dirty="0" smtClean="0"/>
              <a:t>УХОДИТ </a:t>
            </a:r>
            <a:r>
              <a:rPr lang="ru-RU" sz="2000" b="1" cap="all" dirty="0"/>
              <a:t>НА </a:t>
            </a:r>
            <a:r>
              <a:rPr lang="ru-RU" sz="2000" b="1" cap="all" dirty="0" smtClean="0"/>
              <a:t>ВОЙНУ</a:t>
            </a:r>
            <a:endParaRPr lang="ru-RU" sz="2000" b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6"/>
          </p:nvPr>
        </p:nvSpPr>
        <p:spPr>
          <a:xfrm>
            <a:off x="4512721" y="3534770"/>
            <a:ext cx="3145380" cy="249228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/>
              <a:t>Мой </a:t>
            </a:r>
            <a:r>
              <a:rPr lang="ru-RU" dirty="0"/>
              <a:t>брат уходит на войну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Что </a:t>
            </a:r>
            <a:r>
              <a:rPr lang="ru-RU" dirty="0"/>
              <a:t>мне сказать ему</a:t>
            </a:r>
            <a:r>
              <a:rPr lang="ru-RU" dirty="0" smtClean="0"/>
              <a:t>?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Ему </a:t>
            </a:r>
            <a:r>
              <a:rPr lang="ru-RU" dirty="0"/>
              <a:t>я руку протяну</a:t>
            </a:r>
            <a:r>
              <a:rPr lang="ru-RU" dirty="0" smtClean="0"/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Его </a:t>
            </a:r>
            <a:r>
              <a:rPr lang="ru-RU" dirty="0"/>
              <a:t>я обниму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Ему </a:t>
            </a:r>
            <a:r>
              <a:rPr lang="ru-RU" dirty="0"/>
              <a:t>не надо слов моих</a:t>
            </a:r>
            <a:r>
              <a:rPr lang="ru-RU" dirty="0" smtClean="0"/>
              <a:t>,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Он </a:t>
            </a:r>
            <a:r>
              <a:rPr lang="ru-RU" dirty="0"/>
              <a:t>будет биться за двоих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               1941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17"/>
          </p:nvPr>
        </p:nvSpPr>
        <p:spPr>
          <a:xfrm>
            <a:off x="7886700" y="2585112"/>
            <a:ext cx="4164273" cy="415688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У меня братишка новый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/>
              <a:t> </a:t>
            </a:r>
            <a:r>
              <a:rPr lang="ru-RU" dirty="0" smtClean="0"/>
              <a:t>                       Новый </a:t>
            </a:r>
            <a:r>
              <a:rPr lang="ru-RU" dirty="0"/>
              <a:t>братик лет пяти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Он </a:t>
            </a:r>
            <a:r>
              <a:rPr lang="ru-RU" dirty="0"/>
              <a:t>сказал мне:— Я приехал</a:t>
            </a:r>
            <a:r>
              <a:rPr lang="ru-RU" dirty="0" smtClean="0"/>
              <a:t>!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Буду </a:t>
            </a:r>
            <a:r>
              <a:rPr lang="ru-RU" dirty="0"/>
              <a:t>здесь теперь расти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Я </a:t>
            </a:r>
            <a:r>
              <a:rPr lang="ru-RU" dirty="0"/>
              <a:t>хорошего </a:t>
            </a:r>
            <a:r>
              <a:rPr lang="ru-RU" dirty="0" smtClean="0"/>
              <a:t>такого Не </a:t>
            </a:r>
            <a:r>
              <a:rPr lang="ru-RU" dirty="0"/>
              <a:t>встречала малыша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У </a:t>
            </a:r>
            <a:r>
              <a:rPr lang="ru-RU" dirty="0"/>
              <a:t>него в руках тетрадка</a:t>
            </a:r>
            <a:r>
              <a:rPr lang="ru-RU" dirty="0" smtClean="0"/>
              <a:t>, Два </a:t>
            </a:r>
            <a:r>
              <a:rPr lang="ru-RU" dirty="0"/>
              <a:t>моих карандаша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У </a:t>
            </a:r>
            <a:r>
              <a:rPr lang="ru-RU" dirty="0"/>
              <a:t>него в тетрадке пушки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/>
              <a:t> </a:t>
            </a:r>
            <a:r>
              <a:rPr lang="ru-RU" dirty="0" smtClean="0"/>
              <a:t>                            По </a:t>
            </a:r>
            <a:r>
              <a:rPr lang="ru-RU" dirty="0"/>
              <a:t>две с каждой стороны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Я </a:t>
            </a:r>
            <a:r>
              <a:rPr lang="ru-RU" dirty="0"/>
              <a:t>спросила:— Ты откуда</a:t>
            </a:r>
            <a:r>
              <a:rPr lang="ru-RU" dirty="0" smtClean="0"/>
              <a:t>?—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  Он </a:t>
            </a:r>
            <a:r>
              <a:rPr lang="ru-RU" dirty="0"/>
              <a:t>ответил:— Я с войны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 </a:t>
            </a:r>
            <a:r>
              <a:rPr lang="ru-RU" dirty="0"/>
              <a:t>войне летали </a:t>
            </a:r>
            <a:r>
              <a:rPr lang="ru-RU" dirty="0" smtClean="0"/>
              <a:t>пули У </a:t>
            </a:r>
            <a:r>
              <a:rPr lang="ru-RU" dirty="0"/>
              <a:t>меня над головой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А </a:t>
            </a:r>
            <a:r>
              <a:rPr lang="ru-RU" dirty="0"/>
              <a:t>потом вернулись наши</a:t>
            </a:r>
            <a:r>
              <a:rPr lang="ru-RU" dirty="0" smtClean="0"/>
              <a:t>,—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                                          Оказалось</a:t>
            </a:r>
            <a:r>
              <a:rPr lang="ru-RU" dirty="0"/>
              <a:t>, я живой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Ты </a:t>
            </a:r>
            <a:r>
              <a:rPr lang="ru-RU" dirty="0"/>
              <a:t>теперь моя сестра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Мне</a:t>
            </a:r>
            <a:r>
              <a:rPr lang="ru-RU" dirty="0"/>
              <a:t>, наверно, спать пора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Ты </a:t>
            </a:r>
            <a:r>
              <a:rPr lang="ru-RU" dirty="0"/>
              <a:t>скорей мне руки вымой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Я </a:t>
            </a:r>
            <a:r>
              <a:rPr lang="ru-RU" dirty="0"/>
              <a:t>невымытый с утра</a:t>
            </a:r>
            <a:r>
              <a:rPr lang="ru-RU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…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Он </a:t>
            </a:r>
            <a:r>
              <a:rPr lang="ru-RU" dirty="0"/>
              <a:t>сказал: — Спокойной ночи</a:t>
            </a:r>
            <a:r>
              <a:rPr lang="ru-RU" dirty="0" smtClean="0"/>
              <a:t>!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Потеплей </a:t>
            </a:r>
            <a:r>
              <a:rPr lang="ru-RU" dirty="0"/>
              <a:t>меня укрой</a:t>
            </a:r>
            <a:r>
              <a:rPr lang="ru-RU" dirty="0" smtClean="0"/>
              <a:t>!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Оставайся</a:t>
            </a:r>
            <a:r>
              <a:rPr lang="ru-RU" dirty="0"/>
              <a:t>, если хочешь</a:t>
            </a:r>
            <a:r>
              <a:rPr lang="ru-RU" dirty="0" smtClean="0"/>
              <a:t>,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Навсегда </a:t>
            </a:r>
            <a:r>
              <a:rPr lang="ru-RU" dirty="0"/>
              <a:t>моей сестрой.</a:t>
            </a:r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>
            <a:off x="8633989" y="2008851"/>
            <a:ext cx="3129168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cap="all" dirty="0" smtClean="0"/>
              <a:t>Я С ВОЙНЫ</a:t>
            </a:r>
            <a:endParaRPr lang="ru-RU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422"/>
                    </a14:imgEffect>
                    <a14:imgEffect>
                      <a14:saturation sat="20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689"/>
          <a:stretch/>
        </p:blipFill>
        <p:spPr>
          <a:xfrm flipH="1">
            <a:off x="7892282" y="389744"/>
            <a:ext cx="1958542" cy="2070604"/>
          </a:xfrm>
          <a:prstGeom prst="rect">
            <a:avLst/>
          </a:prstGeom>
          <a:effectLst>
            <a:glow rad="127000">
              <a:schemeClr val="bg1"/>
            </a:glow>
            <a:outerShdw blurRad="355600" dist="1905000" dir="10920000" algn="ctr" rotWithShape="0">
              <a:schemeClr val="tx1">
                <a:alpha val="0"/>
              </a:scheme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6818" y="5677469"/>
            <a:ext cx="1674154" cy="7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Другая 1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7A2A08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</TotalTime>
  <Words>1595</Words>
  <Application>Microsoft Office PowerPoint</Application>
  <PresentationFormat>Широкоэкранный</PresentationFormat>
  <Paragraphs>534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Совет директоров</vt:lpstr>
      <vt:lpstr>НЕЗНАКОМАЯ моя ЗНАКОМкА,  расскажи о себе негромко…</vt:lpstr>
      <vt:lpstr>Если вы не знаете стихов Агнии Барто, значит, вы родились и выросли не в этой стране. Тоненькой, едва заметной ниточкой проходят её строки сквозь нашу жизнь, крепко связывая поколения и оставляя в душе светлый след памяти о детстве. ... Пушкин, Чуковский, Маршак, Михалков — все они писали ДЛЯ детей. Так, как могут писать ДЛЯ детей взрослые. Барто же пишет так, словно это написал сам ребенок. В этом гениальность автора и в этом секрет ее популярности среди маленьких читателей.                                                                                                                          Л. Горшкова</vt:lpstr>
      <vt:lpstr>«Попутчик» нашего детства</vt:lpstr>
      <vt:lpstr>«Попутчик» нашего детства</vt:lpstr>
      <vt:lpstr>«Попутчик» нашего детства</vt:lpstr>
      <vt:lpstr>«Попутчик» нашего детства</vt:lpstr>
      <vt:lpstr>О войне…                   и не только </vt:lpstr>
      <vt:lpstr>Вот о вас и напишут книжки: "Жизнь свою за други своя", Незатейливые парнишки - Ваньки, Васьки, Алешки, Гришки, Внуки, братики, сыновья!                           «Победителям»  Ахматова А. 1944</vt:lpstr>
      <vt:lpstr>Я с войны</vt:lpstr>
      <vt:lpstr>Я с войны</vt:lpstr>
      <vt:lpstr>Я с войны</vt:lpstr>
      <vt:lpstr>Уральцы бьются здорово!</vt:lpstr>
      <vt:lpstr>Уральцы бьются здорово!</vt:lpstr>
      <vt:lpstr>Уральцы бьются здорово!</vt:lpstr>
      <vt:lpstr>Уральцы бьются здорово!</vt:lpstr>
      <vt:lpstr>ТЫ СНОВА ДОМА</vt:lpstr>
      <vt:lpstr>звенигород</vt:lpstr>
      <vt:lpstr>Презентация PowerPoint</vt:lpstr>
      <vt:lpstr>Использованные ресурсы:</vt:lpstr>
      <vt:lpstr>Источник, питающий поэзию Барто,— народное творчество, детский фольклор. Отсюда — афористичность, пословичность: некоторые стихи ее разобраны на пословицы и вошли в обиход именно в этом качестве.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войне…                   и не только</dc:title>
  <dc:creator>Cветлана</dc:creator>
  <cp:lastModifiedBy>Cветлана</cp:lastModifiedBy>
  <cp:revision>77</cp:revision>
  <dcterms:created xsi:type="dcterms:W3CDTF">2020-04-30T05:40:01Z</dcterms:created>
  <dcterms:modified xsi:type="dcterms:W3CDTF">2020-05-03T15:25:22Z</dcterms:modified>
</cp:coreProperties>
</file>