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2"/>
  </p:sldMasterIdLst>
  <p:notesMasterIdLst>
    <p:notesMasterId r:id="rId26"/>
  </p:notesMasterIdLst>
  <p:handoutMasterIdLst>
    <p:handoutMasterId r:id="rId27"/>
  </p:handoutMasterIdLst>
  <p:sldIdLst>
    <p:sldId id="269" r:id="rId3"/>
    <p:sldId id="282" r:id="rId4"/>
    <p:sldId id="257" r:id="rId5"/>
    <p:sldId id="258" r:id="rId6"/>
    <p:sldId id="266" r:id="rId7"/>
    <p:sldId id="260" r:id="rId8"/>
    <p:sldId id="259" r:id="rId9"/>
    <p:sldId id="262" r:id="rId10"/>
    <p:sldId id="270" r:id="rId11"/>
    <p:sldId id="263" r:id="rId12"/>
    <p:sldId id="267" r:id="rId13"/>
    <p:sldId id="271" r:id="rId14"/>
    <p:sldId id="265" r:id="rId15"/>
    <p:sldId id="272" r:id="rId16"/>
    <p:sldId id="273" r:id="rId17"/>
    <p:sldId id="274" r:id="rId18"/>
    <p:sldId id="275" r:id="rId19"/>
    <p:sldId id="276" r:id="rId20"/>
    <p:sldId id="280" r:id="rId21"/>
    <p:sldId id="277" r:id="rId22"/>
    <p:sldId id="278" r:id="rId23"/>
    <p:sldId id="279" r:id="rId24"/>
    <p:sldId id="281" r:id="rId25"/>
  </p:sldIdLst>
  <p:sldSz cx="9144000" cy="6858000" type="screen4x3"/>
  <p:notesSz cx="6845300" cy="91963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5C2305"/>
    <a:srgbClr val="339933"/>
    <a:srgbClr val="660066"/>
    <a:srgbClr val="FFFFFF"/>
    <a:srgbClr val="006666"/>
    <a:srgbClr val="009999"/>
    <a:srgbClr val="00CC99"/>
    <a:srgbClr val="33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00" autoAdjust="0"/>
  </p:normalViewPr>
  <p:slideViewPr>
    <p:cSldViewPr>
      <p:cViewPr varScale="1">
        <p:scale>
          <a:sx n="116" d="100"/>
          <a:sy n="116" d="100"/>
        </p:scale>
        <p:origin x="-150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ru-RU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6675" y="0"/>
            <a:ext cx="29670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ru-RU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34425"/>
            <a:ext cx="29670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ru-RU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6675" y="8734425"/>
            <a:ext cx="29670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E2E9B035-BFA6-49E3-8036-D626AFC415A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57526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909638">
              <a:defRPr sz="1000" b="0" i="1"/>
            </a:lvl1pPr>
          </a:lstStyle>
          <a:p>
            <a:r>
              <a:rPr lang="ru-RU"/>
              <a:t>*</a:t>
            </a:r>
            <a:endParaRPr lang="ru-RU" sz="1200" i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909638">
              <a:defRPr sz="1000" b="0" i="1"/>
            </a:lvl1pPr>
          </a:lstStyle>
          <a:p>
            <a:r>
              <a:rPr lang="ru-RU"/>
              <a:t>16.07.1996</a:t>
            </a:r>
            <a:endParaRPr lang="ru-RU" sz="1200" i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1813"/>
            <a:ext cx="502761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Нажмите кнопку, чтобы изменить стиль основного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909638">
              <a:defRPr sz="1000" b="0" i="1"/>
            </a:lvl1pPr>
          </a:lstStyle>
          <a:p>
            <a:r>
              <a:rPr lang="ru-RU"/>
              <a:t>*</a:t>
            </a:r>
            <a:endParaRPr lang="ru-RU" sz="1200" i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909638">
              <a:defRPr sz="1000" b="0" i="1"/>
            </a:lvl1pPr>
          </a:lstStyle>
          <a:p>
            <a:r>
              <a:rPr lang="ru-RU"/>
              <a:t>##</a:t>
            </a:r>
            <a:endParaRPr lang="ru-RU" sz="1200" i="0"/>
          </a:p>
        </p:txBody>
      </p:sp>
    </p:spTree>
    <p:extLst>
      <p:ext uri="{BB962C8B-B14F-4D97-AF65-F5344CB8AC3E}">
        <p14:creationId xmlns:p14="http://schemas.microsoft.com/office/powerpoint/2010/main" xmlns="" val="1052071406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68425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5625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304800" y="533400"/>
            <a:ext cx="8458200" cy="5791200"/>
          </a:xfrm>
          <a:prstGeom prst="rect">
            <a:avLst/>
          </a:prstGeom>
          <a:solidFill>
            <a:srgbClr val="FFFFFF">
              <a:alpha val="80000"/>
            </a:srgbClr>
          </a:solidFill>
          <a:ln w="38100" cap="sq">
            <a:solidFill>
              <a:srgbClr val="5C2305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533400" y="762000"/>
            <a:ext cx="8001000" cy="5334000"/>
          </a:xfrm>
          <a:prstGeom prst="rect">
            <a:avLst/>
          </a:prstGeom>
          <a:noFill/>
          <a:ln w="76200" cap="sq">
            <a:solidFill>
              <a:srgbClr val="FFFF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2741613" y="1370013"/>
            <a:ext cx="5484812" cy="2133600"/>
          </a:xfrm>
        </p:spPr>
        <p:txBody>
          <a:bodyPr anchor="b"/>
          <a:lstStyle>
            <a:lvl1pPr>
              <a:defRPr sz="4600" b="1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741613" y="3581400"/>
            <a:ext cx="5486400" cy="1058863"/>
          </a:xfrm>
        </p:spPr>
        <p:txBody>
          <a:bodyPr/>
          <a:lstStyle>
            <a:lvl1pPr marL="0" indent="0">
              <a:buFontTx/>
              <a:buNone/>
              <a:defRPr sz="32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2B8F9EB-4E0D-473A-8625-E72069AD9D5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2D644FF0-6F8D-4C79-A808-E68A28F897DB}" type="datetime1">
              <a:rPr lang="ru-RU"/>
              <a:pPr/>
              <a:t>04.06.2015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49B7EE5-A6DB-48B4-965F-F03BD65929C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1EAC52-55F3-489C-8E90-730504A5A485}" type="datetime1">
              <a:rPr lang="ru-RU"/>
              <a:pPr/>
              <a:t>04.06.2015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50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838200"/>
            <a:ext cx="1581150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838200"/>
            <a:ext cx="4591050" cy="5105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08A32CD-3E43-483F-9585-DC2F950A7F6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C1186-B580-46AD-AD90-7A17E4CCC80C}" type="datetime1">
              <a:rPr lang="ru-RU"/>
              <a:pPr/>
              <a:t>04.06.2015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9519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DB9857C-A593-4EDE-B34E-69A273EC2FE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70D328-0C0D-4B8F-80D0-4E9042D31D1B}" type="datetime1">
              <a:rPr lang="ru-RU"/>
              <a:pPr/>
              <a:t>04.06.2015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505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DAF131D-3875-4B38-8550-E0125A909E5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3F09B-EC64-4374-A3F2-56FBA548856B}" type="datetime1">
              <a:rPr lang="ru-RU"/>
              <a:pPr/>
              <a:t>04.06.2015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2077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1613" y="1752600"/>
            <a:ext cx="2665412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9425" y="1752600"/>
            <a:ext cx="2667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612CACA-563D-464D-AC11-2548B97A8F82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28A10-28CA-4A7C-BFB5-9EC8CF2F601D}" type="datetime1">
              <a:rPr lang="ru-RU"/>
              <a:pPr/>
              <a:t>04.06.2015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929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1BF87E-2F39-4F64-A82C-E531A7263ED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Date Placeholder 8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3B620B-BA02-454E-B524-028C57602F0C}" type="datetime1">
              <a:rPr lang="ru-RU"/>
              <a:pPr/>
              <a:t>04.06.2015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0606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A68D293-75AB-4D4C-840E-4B392B2DADD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8FF7A9-9C23-4B6B-AEEB-B596AD39EF6B}" type="datetime1">
              <a:rPr lang="ru-RU"/>
              <a:pPr/>
              <a:t>04.06.2015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7947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5F7555-033A-4572-B1D2-3A97C2B998F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454A81-C755-4413-A20F-112087569178}" type="datetime1">
              <a:rPr lang="ru-RU"/>
              <a:pPr/>
              <a:t>04.06.2015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3981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0DC5229-C90E-4DCF-8656-F42A3D504C0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E177DF-39B9-450F-981B-1CE78AB5E9E0}" type="datetime1">
              <a:rPr lang="ru-RU"/>
              <a:pPr/>
              <a:t>04.06.2015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2274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CEB8BFF-7929-4E85-899E-9BB7C47CBC6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82B306-C40F-4450-A8BC-3A0A224B145E}" type="datetime1">
              <a:rPr lang="ru-RU"/>
              <a:pPr/>
              <a:t>04.06.2015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2449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304800" y="533400"/>
            <a:ext cx="8458200" cy="5791200"/>
          </a:xfrm>
          <a:prstGeom prst="rect">
            <a:avLst/>
          </a:prstGeom>
          <a:solidFill>
            <a:srgbClr val="FFFFFF">
              <a:alpha val="80000"/>
            </a:srgbClr>
          </a:solidFill>
          <a:ln w="38100" cap="sq">
            <a:solidFill>
              <a:srgbClr val="5C2305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533400" y="762000"/>
            <a:ext cx="8001000" cy="5334000"/>
          </a:xfrm>
          <a:prstGeom prst="rect">
            <a:avLst/>
          </a:prstGeom>
          <a:noFill/>
          <a:ln w="76200" cap="sq">
            <a:solidFill>
              <a:srgbClr val="FFFF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838200"/>
            <a:ext cx="6324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Нажмите кнопку, чтобы изменить стиль основного заголовка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1613" y="1752600"/>
            <a:ext cx="5484812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Нажмите кнопку, чтобы изменить стили основного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77200" y="6415088"/>
            <a:ext cx="739775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latin typeface="+mn-lt"/>
              </a:defRPr>
            </a:lvl1pPr>
          </a:lstStyle>
          <a:p>
            <a:fld id="{86118E2F-5E87-4AEB-B285-05D7802E1B3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15088"/>
            <a:ext cx="441960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1905000" y="6415088"/>
            <a:ext cx="159385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>
              <a:defRPr sz="1000" b="0">
                <a:latin typeface="+mn-lt"/>
              </a:defRPr>
            </a:lvl1pPr>
          </a:lstStyle>
          <a:p>
            <a:fld id="{5A0114A5-5D13-4142-8E42-46E1C5A1E7D4}" type="datetime1">
              <a:rPr lang="ru-RU"/>
              <a:pPr/>
              <a:t>04.06.2015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5C2305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2200">
          <a:solidFill>
            <a:srgbClr val="5C2305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2000">
          <a:solidFill>
            <a:srgbClr val="5C2305"/>
          </a:solidFill>
          <a:latin typeface="+mn-lt"/>
        </a:defRPr>
      </a:lvl2pPr>
      <a:lvl3pPr marL="10858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>
          <a:solidFill>
            <a:srgbClr val="5C2305"/>
          </a:solidFill>
          <a:latin typeface="+mn-lt"/>
        </a:defRPr>
      </a:lvl3pPr>
      <a:lvl4pPr marL="14287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600">
          <a:solidFill>
            <a:srgbClr val="5C2305"/>
          </a:solidFill>
          <a:latin typeface="+mn-lt"/>
        </a:defRPr>
      </a:lvl4pPr>
      <a:lvl5pPr marL="17716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400">
          <a:solidFill>
            <a:srgbClr val="5C2305"/>
          </a:solidFill>
          <a:latin typeface="+mn-lt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400">
          <a:solidFill>
            <a:srgbClr val="5C2305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400">
          <a:solidFill>
            <a:srgbClr val="5C2305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400">
          <a:solidFill>
            <a:srgbClr val="5C2305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rgbClr val="5C2305"/>
        </a:buClr>
        <a:buChar char="•"/>
        <a:defRPr kumimoji="1" sz="1400">
          <a:solidFill>
            <a:srgbClr val="5C2305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428728" y="1071547"/>
            <a:ext cx="6797697" cy="3786213"/>
          </a:xfrm>
          <a:noFill/>
        </p:spPr>
        <p:txBody>
          <a:bodyPr/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МУЗЕЙНАЯ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КОМНАТА БОЕВОЙ СЛАВЫ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В МБОУ «Школа№68»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Приволжского района города Казани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5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2ECC88BD-81EE-420B-BD66-C7B43B6F75D4}" type="datetime1">
              <a:rPr lang="ru-RU"/>
              <a:pPr/>
              <a:t>04.06.2015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764704"/>
            <a:ext cx="3939243" cy="525232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5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F3DCE673-237B-4F72-9A5B-A8428DCCAD63}" type="datetime1">
              <a:rPr lang="ru-RU"/>
              <a:pPr/>
              <a:t>04.06.2015</a:t>
            </a:fld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4810" y="1196752"/>
            <a:ext cx="3456384" cy="46085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764704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Газета «Красная Татария», извещавшая нашему народу и  грустные, и победоносные новости с фронта. В музее хранятся два его экспоната.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7843" y="2060848"/>
            <a:ext cx="5096305" cy="382222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219679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707212"/>
            <a:ext cx="7632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Экспонат, являющийся одним из ценнейших в истории </a:t>
            </a:r>
            <a:r>
              <a:rPr lang="en-US" dirty="0" smtClean="0"/>
              <a:t>XX </a:t>
            </a:r>
            <a:r>
              <a:rPr lang="ru-RU" dirty="0" smtClean="0"/>
              <a:t>века-газета «Красная Татария», впервые известившая наш народ о великой победе (от 9 мая 1945 года)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2276872"/>
            <a:ext cx="4608512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124744"/>
            <a:ext cx="7638676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Истории наших ветеранов </a:t>
            </a:r>
          </a:p>
          <a:p>
            <a:pPr algn="ctr"/>
            <a:r>
              <a:rPr lang="ru-RU" sz="5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апечатлены в информации </a:t>
            </a:r>
          </a:p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на стендах музея.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5319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836712"/>
            <a:ext cx="7056784" cy="529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4263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836712"/>
            <a:ext cx="6984776" cy="523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4702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836712"/>
            <a:ext cx="6787728" cy="509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5457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86454A81-C755-4413-A20F-112087569178}" type="datetime1">
              <a:rPr lang="ru-RU" smtClean="0"/>
              <a:pPr/>
              <a:t>04.06.2015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764704"/>
            <a:ext cx="7056784" cy="529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688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25653" y="2708920"/>
            <a:ext cx="3816424" cy="1008112"/>
          </a:xfrm>
        </p:spPr>
        <p:txBody>
          <a:bodyPr/>
          <a:lstStyle/>
          <a:p>
            <a:r>
              <a:rPr lang="ru-RU" sz="3200" b="1" dirty="0" smtClean="0"/>
              <a:t>Наша школа часто проводит встречи с ветеранами ВОВ, память о которых остается и в нашем музее. Вот некоторые из них.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3001954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Комната Боевой Славы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547664" y="1988840"/>
            <a:ext cx="64807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5C2305"/>
                </a:solidFill>
              </a:rPr>
              <a:t>Комната Боевой Славы является одной частью Краеведческого музея нашей школы. В нем запечатлена печальная, в то же время незабываемая история военных лет. Посетители нашего музея также узнают, как мы реализуем патриотическое воспитание нынешнего подрастающего поколения. </a:t>
            </a:r>
            <a:endParaRPr lang="ru-RU" dirty="0">
              <a:solidFill>
                <a:srgbClr val="5C23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7788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548680"/>
            <a:ext cx="8424936" cy="57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4894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7" y="548680"/>
            <a:ext cx="8424937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951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764704"/>
            <a:ext cx="4029912" cy="53732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32040" y="1196752"/>
            <a:ext cx="30243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Ветераны Хайруллин Х.Х., </a:t>
            </a:r>
            <a:r>
              <a:rPr lang="ru-RU" sz="3600" dirty="0" err="1" smtClean="0"/>
              <a:t>Тугулев</a:t>
            </a:r>
            <a:r>
              <a:rPr lang="ru-RU" sz="3600" dirty="0" smtClean="0"/>
              <a:t> И. А. в жизни нашей школы.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722739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fld id="{86454A81-C755-4413-A20F-112087569178}" type="datetime1">
              <a:rPr lang="ru-RU" smtClean="0"/>
              <a:pPr/>
              <a:t>04.06.2015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915816" y="1484784"/>
            <a:ext cx="46085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atin typeface="Monotype Corsiva" panose="03010101010201010101" pitchFamily="66" charset="0"/>
              </a:rPr>
              <a:t>Спасибо за ваше внимание!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1538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620688"/>
            <a:ext cx="4083918" cy="544522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4932040" y="1052736"/>
            <a:ext cx="33843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НАСТАВЛЕНИЯ И ПОЖЕЛАНИЯ НАШИХ ПРЕДКОВ ВОЕННЫХ ЛЕТ-ВСЕ ЭТО ОТРАЖЕНО В «ОБРАЩЕНИИ», ЯВЛЯЮЩИМСЯ СВЯЗУЮЩЕЙ НИТЬЮ РОССИЯН </a:t>
            </a:r>
            <a:r>
              <a:rPr lang="en-US" dirty="0" smtClean="0"/>
              <a:t>XX </a:t>
            </a:r>
            <a:r>
              <a:rPr lang="ru-RU" dirty="0"/>
              <a:t>И</a:t>
            </a:r>
            <a:r>
              <a:rPr lang="ru-RU" dirty="0" smtClean="0"/>
              <a:t> </a:t>
            </a:r>
            <a:r>
              <a:rPr lang="en-US" dirty="0" smtClean="0"/>
              <a:t>XXI</a:t>
            </a:r>
            <a:r>
              <a:rPr lang="ru-RU" dirty="0" smtClean="0"/>
              <a:t> ВЕКОВ.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1052736"/>
            <a:ext cx="7200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solidFill>
                  <a:srgbClr val="5C2305"/>
                </a:solidFill>
              </a:rPr>
              <a:t>САМЫЕ ДОРОГИЕ ДЛЯ НАС ЭКСПОНАТЫ ВОЕННЫХ ЛЕТ-ФОТОГРАФИИ, ДОКУМЕНТЫ, ПИСЬМА-ЯВЛЯЮТСЯ НЕОТЪЕМЛЕМОЙ ЧАСТЬЮ НАШЕГО МУЗЕЯ.</a:t>
            </a:r>
            <a:endParaRPr lang="ru-RU" sz="4000" i="1" dirty="0">
              <a:solidFill>
                <a:srgbClr val="5C2305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692696"/>
            <a:ext cx="7363792" cy="5522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836712"/>
            <a:ext cx="3867894" cy="51571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9330" y="856765"/>
            <a:ext cx="3852854" cy="51371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3808" y="1412776"/>
            <a:ext cx="547260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5C2305"/>
                </a:solidFill>
              </a:rPr>
              <a:t>ВЕЛИКАЯ ОТЕЧЕСТВЕННАЯ ВОЙНА в художественной и научной литературе.</a:t>
            </a:r>
            <a:endParaRPr lang="ru-RU" sz="4400" dirty="0">
              <a:solidFill>
                <a:srgbClr val="5C2305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908720"/>
            <a:ext cx="3726414" cy="496855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2" y="908720"/>
            <a:ext cx="3888432" cy="518457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647846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_edb2schl_tp01018387">
  <a:themeElements>
    <a:clrScheme name="ms_edb2schl_tp01018387 1">
      <a:dk1>
        <a:srgbClr val="000000"/>
      </a:dk1>
      <a:lt1>
        <a:srgbClr val="0099CC"/>
      </a:lt1>
      <a:dk2>
        <a:srgbClr val="000000"/>
      </a:dk2>
      <a:lt2>
        <a:srgbClr val="868686"/>
      </a:lt2>
      <a:accent1>
        <a:srgbClr val="00FFCC"/>
      </a:accent1>
      <a:accent2>
        <a:srgbClr val="969696"/>
      </a:accent2>
      <a:accent3>
        <a:srgbClr val="AACAE2"/>
      </a:accent3>
      <a:accent4>
        <a:srgbClr val="000000"/>
      </a:accent4>
      <a:accent5>
        <a:srgbClr val="AAFFE2"/>
      </a:accent5>
      <a:accent6>
        <a:srgbClr val="878787"/>
      </a:accent6>
      <a:hlink>
        <a:srgbClr val="00FFCC"/>
      </a:hlink>
      <a:folHlink>
        <a:srgbClr val="99CCFF"/>
      </a:folHlink>
    </a:clrScheme>
    <a:fontScheme name="ms_edb2schl_tp01018387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s_edb2schl_tp01018387 1">
        <a:dk1>
          <a:srgbClr val="000000"/>
        </a:dk1>
        <a:lt1>
          <a:srgbClr val="0099CC"/>
        </a:lt1>
        <a:dk2>
          <a:srgbClr val="000000"/>
        </a:dk2>
        <a:lt2>
          <a:srgbClr val="868686"/>
        </a:lt2>
        <a:accent1>
          <a:srgbClr val="00FFCC"/>
        </a:accent1>
        <a:accent2>
          <a:srgbClr val="969696"/>
        </a:accent2>
        <a:accent3>
          <a:srgbClr val="AACAE2"/>
        </a:accent3>
        <a:accent4>
          <a:srgbClr val="000000"/>
        </a:accent4>
        <a:accent5>
          <a:srgbClr val="AAFFE2"/>
        </a:accent5>
        <a:accent6>
          <a:srgbClr val="878787"/>
        </a:accent6>
        <a:hlink>
          <a:srgbClr val="00FFCC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_edb2schl_tp01018387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_edb2schl_tp01018387 3">
        <a:dk1>
          <a:srgbClr val="5F5F5F"/>
        </a:dk1>
        <a:lt1>
          <a:srgbClr val="FFFFFF"/>
        </a:lt1>
        <a:dk2>
          <a:srgbClr val="5F5F5F"/>
        </a:dk2>
        <a:lt2>
          <a:srgbClr val="000000"/>
        </a:lt2>
        <a:accent1>
          <a:srgbClr val="969696"/>
        </a:accent1>
        <a:accent2>
          <a:srgbClr val="000000"/>
        </a:accent2>
        <a:accent3>
          <a:srgbClr val="FFFFFF"/>
        </a:accent3>
        <a:accent4>
          <a:srgbClr val="505050"/>
        </a:accent4>
        <a:accent5>
          <a:srgbClr val="C9C9C9"/>
        </a:accent5>
        <a:accent6>
          <a:srgbClr val="000000"/>
        </a:accent6>
        <a:hlink>
          <a:srgbClr val="7777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4210985-D3F1-4EB3-8AFF-1DC05DAB16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202</Words>
  <Application>Microsoft Office PowerPoint</Application>
  <PresentationFormat>Экран (4:3)</PresentationFormat>
  <Paragraphs>18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ms_edb2schl_tp01018387</vt:lpstr>
      <vt:lpstr>МУЗЕЙНАЯ КОМНАТА БОЕВОЙ СЛАВЫ  В МБОУ «Школа№68» Приволжского района города Казани</vt:lpstr>
      <vt:lpstr>Комната Боевой Славы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Наша школа часто проводит встречи с ветеранами ВОВ, память о которых остается и в нашем музее. Вот некоторые из них.</vt:lpstr>
      <vt:lpstr>Слайд 20</vt:lpstr>
      <vt:lpstr>Слайд 21</vt:lpstr>
      <vt:lpstr>Слайд 22</vt:lpstr>
      <vt:lpstr>Слайд 23</vt:lpstr>
    </vt:vector>
  </TitlesOfParts>
  <Manager/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МБОУ СОШ№68</dc:title>
  <dc:subject/>
  <dc:creator>Дворяновы</dc:creator>
  <cp:keywords/>
  <dc:description/>
  <cp:lastModifiedBy>Autoray-kazan</cp:lastModifiedBy>
  <cp:revision>9</cp:revision>
  <cp:lastPrinted>1996-03-19T21:02:48Z</cp:lastPrinted>
  <dcterms:created xsi:type="dcterms:W3CDTF">2015-06-04T01:50:21Z</dcterms:created>
  <dcterms:modified xsi:type="dcterms:W3CDTF">2015-06-04T05:20:07Z</dcterms:modified>
  <cp:category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TC010183871049</vt:lpwstr>
  </property>
</Properties>
</file>