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7A983-2EE1-4000-B910-FB5F16FE7D9A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25AD8-1884-4653-8782-ACC500807F2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71FA47-5847-4A7F-A68C-5BDCDCA9B4E4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580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7D098-CC9D-420C-90DF-8237C3266A91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2590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491ED5-0C55-4399-BFA4-257F9E325BA7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60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E5F607-A4C3-4CCF-B583-67A60307852F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61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027B00-7788-4546-ACB7-F8C48E1A55DD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62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E0CC8-8B4C-460F-BDF7-B16F5F0EE4D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71C6A-4D75-4430-A684-BF5367EE2E2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FAB2C7-6B95-4410-BE82-7CBFFED6610D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8601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1114425"/>
            <a:ext cx="8723312" cy="2559050"/>
          </a:xfrm>
        </p:spPr>
        <p:txBody>
          <a:bodyPr/>
          <a:lstStyle/>
          <a:p>
            <a:pPr eaLnBrk="1" hangingPunct="1"/>
            <a:r>
              <a:rPr lang="ru-RU" sz="6600" b="1" smtClean="0">
                <a:solidFill>
                  <a:schemeClr val="accent2"/>
                </a:solidFill>
              </a:rPr>
              <a:t>Программирование </a:t>
            </a:r>
            <a:br>
              <a:rPr lang="ru-RU" sz="6600" b="1" smtClean="0">
                <a:solidFill>
                  <a:schemeClr val="accent2"/>
                </a:solidFill>
              </a:rPr>
            </a:br>
            <a:r>
              <a:rPr lang="ru-RU" sz="6600" b="1" smtClean="0">
                <a:solidFill>
                  <a:schemeClr val="accent2"/>
                </a:solidFill>
              </a:rPr>
              <a:t>на языке Паскаль</a:t>
            </a:r>
          </a:p>
        </p:txBody>
      </p:sp>
      <p:sp>
        <p:nvSpPr>
          <p:cNvPr id="8602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6550" y="3886200"/>
            <a:ext cx="8526463" cy="906463"/>
          </a:xfrm>
        </p:spPr>
        <p:txBody>
          <a:bodyPr/>
          <a:lstStyle/>
          <a:p>
            <a:pPr eaLnBrk="1" hangingPunct="1"/>
            <a:r>
              <a:rPr lang="ru-RU" sz="4400" b="1" smtClean="0"/>
              <a:t>Тема 5. Циклы с условием</a:t>
            </a:r>
          </a:p>
        </p:txBody>
      </p:sp>
      <p:sp>
        <p:nvSpPr>
          <p:cNvPr id="86021" name="Rectangle 4"/>
          <p:cNvSpPr>
            <a:spLocks noChangeArrowheads="1"/>
          </p:cNvSpPr>
          <p:nvPr/>
        </p:nvSpPr>
        <p:spPr bwMode="auto">
          <a:xfrm>
            <a:off x="144463" y="6216650"/>
            <a:ext cx="416401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400" b="0" i="1"/>
              <a:t>© К.Ю. Поляков, 2006-2009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E586F93-A196-4E2A-8C02-19A2C6026D69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97283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7284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97285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Цикл с постусловием</a:t>
            </a:r>
          </a:p>
        </p:txBody>
      </p:sp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369888" y="942975"/>
            <a:ext cx="8420100" cy="392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Задача: </a:t>
            </a:r>
            <a:r>
              <a:rPr lang="ru-RU" sz="2400" b="0"/>
              <a:t>Ввести целое </a:t>
            </a:r>
            <a:r>
              <a:rPr lang="ru-RU" sz="2400"/>
              <a:t>положительное</a:t>
            </a:r>
            <a:r>
              <a:rPr lang="ru-RU" sz="2400" b="0"/>
              <a:t> число (</a:t>
            </a:r>
            <a:r>
              <a:rPr lang="en-US" sz="2400" b="0"/>
              <a:t>&lt;2000000) </a:t>
            </a:r>
            <a:r>
              <a:rPr lang="ru-RU" sz="2400" b="0"/>
              <a:t>и определить число цифр в нем. </a:t>
            </a:r>
          </a:p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Проблема: </a:t>
            </a:r>
            <a:r>
              <a:rPr lang="ru-RU" sz="2400" b="0"/>
              <a:t>Как не дать ввести отрицательное число или ноль?</a:t>
            </a:r>
            <a:endParaRPr lang="en-US" sz="2400" b="0"/>
          </a:p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Решение: </a:t>
            </a:r>
            <a:r>
              <a:rPr lang="ru-RU" sz="2400" b="0"/>
              <a:t>Если вводится неверное число, вернуться назад к вводу данных (цикл!).</a:t>
            </a:r>
          </a:p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Особенность: </a:t>
            </a:r>
            <a:r>
              <a:rPr lang="ru-RU" sz="2400" b="0"/>
              <a:t>Один раз тело цикла надо сделать в любом случае =</a:t>
            </a:r>
            <a:r>
              <a:rPr lang="en-US" sz="2400" b="0"/>
              <a:t>&gt; </a:t>
            </a:r>
            <a:r>
              <a:rPr lang="ru-RU" sz="2400" b="0"/>
              <a:t>проверку условия цикла надо делать в конце цикла (цикл с </a:t>
            </a:r>
            <a:r>
              <a:rPr lang="ru-RU" sz="2400"/>
              <a:t>постусловием</a:t>
            </a:r>
            <a:r>
              <a:rPr lang="ru-RU" sz="2400" b="0"/>
              <a:t>).</a:t>
            </a:r>
            <a:endParaRPr lang="en-US" sz="2400" b="0"/>
          </a:p>
        </p:txBody>
      </p:sp>
      <p:sp>
        <p:nvSpPr>
          <p:cNvPr id="129030" name="Text Box 6"/>
          <p:cNvSpPr txBox="1">
            <a:spLocks noChangeArrowheads="1"/>
          </p:cNvSpPr>
          <p:nvPr/>
        </p:nvSpPr>
        <p:spPr bwMode="auto">
          <a:xfrm>
            <a:off x="379413" y="5305425"/>
            <a:ext cx="8420100" cy="822325"/>
          </a:xfrm>
          <a:prstGeom prst="rect">
            <a:avLst/>
          </a:prstGeom>
          <a:solidFill>
            <a:srgbClr val="FFFF99"/>
          </a:solidFill>
          <a:ln w="19050">
            <a:noFill/>
            <a:miter lim="800000"/>
            <a:headEnd/>
            <a:tailEnd/>
          </a:ln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>
                <a:solidFill>
                  <a:srgbClr val="3333FF"/>
                </a:solidFill>
              </a:rPr>
              <a:t>Цикл с постусловием</a:t>
            </a:r>
            <a:r>
              <a:rPr lang="ru-RU" sz="2400" b="0"/>
              <a:t> – это цикл, в котором проверка условия выполняется в конце цикла.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9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9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9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9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9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9" grpId="0" build="p"/>
      <p:bldP spid="1290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FBC72A-5CAD-456A-A5ED-E2D4EA338DA5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131109" name="Rectangle 37"/>
          <p:cNvSpPr>
            <a:spLocks noChangeArrowheads="1"/>
          </p:cNvSpPr>
          <p:nvPr/>
        </p:nvSpPr>
        <p:spPr bwMode="auto">
          <a:xfrm>
            <a:off x="1671638" y="1771650"/>
            <a:ext cx="3379787" cy="2428875"/>
          </a:xfrm>
          <a:prstGeom prst="rect">
            <a:avLst/>
          </a:prstGeom>
          <a:solidFill>
            <a:srgbClr val="E6E6FF"/>
          </a:solidFill>
          <a:ln w="12700">
            <a:noFill/>
            <a:prstDash val="dash"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90000" tIns="46800" rIns="90000" bIns="46800" anchor="ctr"/>
          <a:lstStyle/>
          <a:p>
            <a:pPr>
              <a:defRPr/>
            </a:pPr>
            <a:endParaRPr lang="ru-RU"/>
          </a:p>
        </p:txBody>
      </p:sp>
      <p:sp>
        <p:nvSpPr>
          <p:cNvPr id="98308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8309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Цикл с постусловием: алгоритм </a:t>
            </a:r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3992563" y="1503363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131079" name="AutoShape 7"/>
          <p:cNvSpPr>
            <a:spLocks noChangeArrowheads="1"/>
          </p:cNvSpPr>
          <p:nvPr/>
        </p:nvSpPr>
        <p:spPr bwMode="auto">
          <a:xfrm>
            <a:off x="3022600" y="1162050"/>
            <a:ext cx="1481138" cy="377825"/>
          </a:xfrm>
          <a:prstGeom prst="flowChartTerminator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2200" b="0"/>
              <a:t>начало</a:t>
            </a:r>
          </a:p>
        </p:txBody>
      </p:sp>
      <p:sp>
        <p:nvSpPr>
          <p:cNvPr id="131082" name="AutoShape 10"/>
          <p:cNvSpPr>
            <a:spLocks noChangeArrowheads="1"/>
          </p:cNvSpPr>
          <p:nvPr/>
        </p:nvSpPr>
        <p:spPr bwMode="auto">
          <a:xfrm>
            <a:off x="3051175" y="5624513"/>
            <a:ext cx="1481138" cy="414337"/>
          </a:xfrm>
          <a:prstGeom prst="flowChartTerminator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2200" b="0"/>
              <a:t>конец</a:t>
            </a:r>
          </a:p>
        </p:txBody>
      </p:sp>
      <p:sp>
        <p:nvSpPr>
          <p:cNvPr id="131084" name="Text Box 12"/>
          <p:cNvSpPr txBox="1">
            <a:spLocks noChangeArrowheads="1"/>
          </p:cNvSpPr>
          <p:nvPr/>
        </p:nvSpPr>
        <p:spPr bwMode="auto">
          <a:xfrm>
            <a:off x="3792538" y="3816350"/>
            <a:ext cx="684212" cy="366713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0"/>
              <a:t>да</a:t>
            </a:r>
          </a:p>
        </p:txBody>
      </p:sp>
      <p:sp>
        <p:nvSpPr>
          <p:cNvPr id="131085" name="Text Box 13"/>
          <p:cNvSpPr txBox="1">
            <a:spLocks noChangeArrowheads="1"/>
          </p:cNvSpPr>
          <p:nvPr/>
        </p:nvSpPr>
        <p:spPr bwMode="auto">
          <a:xfrm>
            <a:off x="2147888" y="3094038"/>
            <a:ext cx="684212" cy="366712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0"/>
              <a:t>нет</a:t>
            </a:r>
          </a:p>
        </p:txBody>
      </p:sp>
      <p:sp>
        <p:nvSpPr>
          <p:cNvPr id="131086" name="AutoShape 14"/>
          <p:cNvSpPr>
            <a:spLocks noChangeArrowheads="1"/>
          </p:cNvSpPr>
          <p:nvPr/>
        </p:nvSpPr>
        <p:spPr bwMode="auto">
          <a:xfrm>
            <a:off x="2854325" y="3070225"/>
            <a:ext cx="1822450" cy="914400"/>
          </a:xfrm>
          <a:prstGeom prst="flowChartDecision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 sz="2400">
                <a:latin typeface="Courier New" pitchFamily="49" charset="0"/>
              </a:rPr>
              <a:t>n</a:t>
            </a:r>
            <a:r>
              <a:rPr lang="en-US" sz="2400"/>
              <a:t> </a:t>
            </a:r>
            <a:r>
              <a:rPr lang="en-US" sz="2400">
                <a:latin typeface="Courier New" pitchFamily="49" charset="0"/>
              </a:rPr>
              <a:t>&gt;</a:t>
            </a:r>
            <a:r>
              <a:rPr lang="en-US" sz="2400"/>
              <a:t> </a:t>
            </a:r>
            <a:r>
              <a:rPr lang="en-US" sz="2400">
                <a:latin typeface="Courier New" pitchFamily="49" charset="0"/>
              </a:rPr>
              <a:t>0?</a:t>
            </a:r>
            <a:endParaRPr lang="ru-RU" sz="2400">
              <a:latin typeface="Courier New" pitchFamily="49" charset="0"/>
            </a:endParaRPr>
          </a:p>
        </p:txBody>
      </p:sp>
      <p:sp>
        <p:nvSpPr>
          <p:cNvPr id="131087" name="Oval 15"/>
          <p:cNvSpPr>
            <a:spLocks noChangeArrowheads="1"/>
          </p:cNvSpPr>
          <p:nvPr/>
        </p:nvSpPr>
        <p:spPr bwMode="auto">
          <a:xfrm>
            <a:off x="3713163" y="1939925"/>
            <a:ext cx="53975" cy="5397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31088" name="Line 16"/>
          <p:cNvSpPr>
            <a:spLocks noChangeShapeType="1"/>
          </p:cNvSpPr>
          <p:nvPr/>
        </p:nvSpPr>
        <p:spPr bwMode="auto">
          <a:xfrm>
            <a:off x="3744913" y="1530350"/>
            <a:ext cx="0" cy="746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31089" name="Freeform 17"/>
          <p:cNvSpPr>
            <a:spLocks/>
          </p:cNvSpPr>
          <p:nvPr/>
        </p:nvSpPr>
        <p:spPr bwMode="auto">
          <a:xfrm>
            <a:off x="1957388" y="1963738"/>
            <a:ext cx="1814512" cy="1565275"/>
          </a:xfrm>
          <a:custGeom>
            <a:avLst/>
            <a:gdLst>
              <a:gd name="T0" fmla="*/ 2147483647 w 1143"/>
              <a:gd name="T1" fmla="*/ 2147483647 h 986"/>
              <a:gd name="T2" fmla="*/ 0 w 1143"/>
              <a:gd name="T3" fmla="*/ 2147483647 h 986"/>
              <a:gd name="T4" fmla="*/ 0 w 1143"/>
              <a:gd name="T5" fmla="*/ 0 h 986"/>
              <a:gd name="T6" fmla="*/ 2147483647 w 1143"/>
              <a:gd name="T7" fmla="*/ 0 h 986"/>
              <a:gd name="T8" fmla="*/ 0 60000 65536"/>
              <a:gd name="T9" fmla="*/ 0 60000 65536"/>
              <a:gd name="T10" fmla="*/ 0 60000 65536"/>
              <a:gd name="T11" fmla="*/ 0 60000 65536"/>
              <a:gd name="T12" fmla="*/ 0 w 1143"/>
              <a:gd name="T13" fmla="*/ 0 h 986"/>
              <a:gd name="T14" fmla="*/ 1143 w 1143"/>
              <a:gd name="T15" fmla="*/ 986 h 98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43" h="986">
                <a:moveTo>
                  <a:pt x="577" y="983"/>
                </a:moveTo>
                <a:lnTo>
                  <a:pt x="0" y="986"/>
                </a:lnTo>
                <a:lnTo>
                  <a:pt x="0" y="0"/>
                </a:lnTo>
                <a:lnTo>
                  <a:pt x="1143" y="0"/>
                </a:ln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31092" name="Line 20"/>
          <p:cNvSpPr>
            <a:spLocks noChangeShapeType="1"/>
          </p:cNvSpPr>
          <p:nvPr/>
        </p:nvSpPr>
        <p:spPr bwMode="auto">
          <a:xfrm>
            <a:off x="3786188" y="5335588"/>
            <a:ext cx="0" cy="2873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31097" name="AutoShape 25"/>
          <p:cNvSpPr>
            <a:spLocks noChangeArrowheads="1"/>
          </p:cNvSpPr>
          <p:nvPr/>
        </p:nvSpPr>
        <p:spPr bwMode="auto">
          <a:xfrm>
            <a:off x="5570538" y="2611438"/>
            <a:ext cx="2089150" cy="461962"/>
          </a:xfrm>
          <a:prstGeom prst="wedgeRoundRectCallout">
            <a:avLst>
              <a:gd name="adj1" fmla="val -98023"/>
              <a:gd name="adj2" fmla="val -67528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/>
              <a:t>тело цикла</a:t>
            </a:r>
          </a:p>
        </p:txBody>
      </p:sp>
      <p:sp>
        <p:nvSpPr>
          <p:cNvPr id="131100" name="AutoShape 28"/>
          <p:cNvSpPr>
            <a:spLocks noChangeArrowheads="1"/>
          </p:cNvSpPr>
          <p:nvPr/>
        </p:nvSpPr>
        <p:spPr bwMode="auto">
          <a:xfrm>
            <a:off x="5457825" y="3349625"/>
            <a:ext cx="2513013" cy="909638"/>
          </a:xfrm>
          <a:prstGeom prst="wedgeRoundRectCallout">
            <a:avLst>
              <a:gd name="adj1" fmla="val -80111"/>
              <a:gd name="adj2" fmla="val -29727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/>
              <a:t>условие </a:t>
            </a:r>
            <a:r>
              <a:rPr lang="ru-RU" sz="2400"/>
              <a:t>ВЫХОДА</a:t>
            </a:r>
          </a:p>
        </p:txBody>
      </p:sp>
      <p:sp>
        <p:nvSpPr>
          <p:cNvPr id="131101" name="AutoShape 29"/>
          <p:cNvSpPr>
            <a:spLocks noChangeArrowheads="1"/>
          </p:cNvSpPr>
          <p:nvPr/>
        </p:nvSpPr>
        <p:spPr bwMode="auto">
          <a:xfrm>
            <a:off x="5641975" y="4762500"/>
            <a:ext cx="2436813" cy="982663"/>
          </a:xfrm>
          <a:prstGeom prst="wedgeRoundRectCallout">
            <a:avLst>
              <a:gd name="adj1" fmla="val -82056"/>
              <a:gd name="adj2" fmla="val -32153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/>
              <a:t>блок «типовой процесс»</a:t>
            </a:r>
          </a:p>
        </p:txBody>
      </p:sp>
      <p:sp>
        <p:nvSpPr>
          <p:cNvPr id="131105" name="AutoShape 33"/>
          <p:cNvSpPr>
            <a:spLocks noChangeArrowheads="1"/>
          </p:cNvSpPr>
          <p:nvPr/>
        </p:nvSpPr>
        <p:spPr bwMode="auto">
          <a:xfrm>
            <a:off x="2809875" y="2268538"/>
            <a:ext cx="1919288" cy="517525"/>
          </a:xfrm>
          <a:prstGeom prst="flowChartInputOutpu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2400" b="0"/>
              <a:t>ввод </a:t>
            </a:r>
            <a:r>
              <a:rPr lang="en-US" sz="2400">
                <a:latin typeface="Courier New" pitchFamily="49" charset="0"/>
              </a:rPr>
              <a:t>n</a:t>
            </a:r>
            <a:endParaRPr lang="ru-RU" sz="2400">
              <a:latin typeface="Courier New" pitchFamily="49" charset="0"/>
            </a:endParaRPr>
          </a:p>
        </p:txBody>
      </p:sp>
      <p:sp>
        <p:nvSpPr>
          <p:cNvPr id="131106" name="Line 34"/>
          <p:cNvSpPr>
            <a:spLocks noChangeShapeType="1"/>
          </p:cNvSpPr>
          <p:nvPr/>
        </p:nvSpPr>
        <p:spPr bwMode="auto">
          <a:xfrm>
            <a:off x="3760788" y="2778125"/>
            <a:ext cx="0" cy="3206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31107" name="Line 35"/>
          <p:cNvSpPr>
            <a:spLocks noChangeShapeType="1"/>
          </p:cNvSpPr>
          <p:nvPr/>
        </p:nvSpPr>
        <p:spPr bwMode="auto">
          <a:xfrm>
            <a:off x="3763963" y="3978275"/>
            <a:ext cx="0" cy="4413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31108" name="AutoShape 36"/>
          <p:cNvSpPr>
            <a:spLocks noChangeArrowheads="1"/>
          </p:cNvSpPr>
          <p:nvPr/>
        </p:nvSpPr>
        <p:spPr bwMode="auto">
          <a:xfrm>
            <a:off x="2806700" y="4422775"/>
            <a:ext cx="2114550" cy="914400"/>
          </a:xfrm>
          <a:prstGeom prst="flowChartPredefinedProcess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/>
              <a:t>основной </a:t>
            </a:r>
            <a:br>
              <a:rPr lang="ru-RU"/>
            </a:br>
            <a:r>
              <a:rPr lang="ru-RU"/>
              <a:t>алгоритм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3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3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1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3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1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109" grpId="0" animBg="1"/>
      <p:bldP spid="131079" grpId="0" animBg="1"/>
      <p:bldP spid="131082" grpId="0" animBg="1"/>
      <p:bldP spid="131084" grpId="0"/>
      <p:bldP spid="131085" grpId="0"/>
      <p:bldP spid="131086" grpId="0" animBg="1"/>
      <p:bldP spid="131087" grpId="0" animBg="1"/>
      <p:bldP spid="131088" grpId="0" animBg="1"/>
      <p:bldP spid="131089" grpId="0" animBg="1"/>
      <p:bldP spid="131092" grpId="0" animBg="1"/>
      <p:bldP spid="131097" grpId="0" animBg="1"/>
      <p:bldP spid="131100" grpId="0" animBg="1"/>
      <p:bldP spid="131101" grpId="0" animBg="1"/>
      <p:bldP spid="131105" grpId="0" animBg="1"/>
      <p:bldP spid="131106" grpId="0" animBg="1"/>
      <p:bldP spid="131107" grpId="0" animBg="1"/>
      <p:bldP spid="13110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36BB1F-7189-40B6-AE81-9306FEF1A4A1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99331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9332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99333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Программа</a:t>
            </a:r>
          </a:p>
        </p:txBody>
      </p:sp>
      <p:sp>
        <p:nvSpPr>
          <p:cNvPr id="150534" name="Text Box 6"/>
          <p:cNvSpPr txBox="1">
            <a:spLocks noChangeArrowheads="1"/>
          </p:cNvSpPr>
          <p:nvPr/>
        </p:nvSpPr>
        <p:spPr bwMode="auto">
          <a:xfrm>
            <a:off x="403225" y="1008063"/>
            <a:ext cx="8280400" cy="37433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marL="176213" indent="-176213">
              <a:defRPr/>
            </a:pPr>
            <a:r>
              <a:rPr lang="da-DK" sz="2400">
                <a:latin typeface="Courier New" pitchFamily="49" charset="0"/>
              </a:rPr>
              <a:t>program qq;</a:t>
            </a:r>
          </a:p>
          <a:p>
            <a:pPr marL="176213" indent="-176213">
              <a:defRPr/>
            </a:pPr>
            <a:r>
              <a:rPr lang="en-US" sz="2400">
                <a:latin typeface="Courier New" pitchFamily="49" charset="0"/>
              </a:rPr>
              <a:t>var n: integer;</a:t>
            </a:r>
          </a:p>
          <a:p>
            <a:pPr marL="176213" indent="-176213">
              <a:defRPr/>
            </a:pPr>
            <a:r>
              <a:rPr lang="en-US" sz="2400">
                <a:latin typeface="Courier New" pitchFamily="49" charset="0"/>
              </a:rPr>
              <a:t>begin</a:t>
            </a:r>
          </a:p>
          <a:p>
            <a:pPr marL="176213" indent="-176213">
              <a:spcBef>
                <a:spcPct val="50000"/>
              </a:spcBef>
              <a:defRPr/>
            </a:pPr>
            <a:r>
              <a:rPr lang="en-US" sz="2400">
                <a:latin typeface="Courier New" pitchFamily="49" charset="0"/>
              </a:rPr>
              <a:t>   repeat</a:t>
            </a:r>
          </a:p>
          <a:p>
            <a:pPr marL="176213" indent="-176213">
              <a:defRPr/>
            </a:pPr>
            <a:r>
              <a:rPr lang="en-US" sz="2400">
                <a:latin typeface="Courier New" pitchFamily="49" charset="0"/>
              </a:rPr>
              <a:t>     writeln('</a:t>
            </a:r>
            <a:r>
              <a:rPr lang="ru-RU" sz="2400">
                <a:latin typeface="Courier New" pitchFamily="49" charset="0"/>
              </a:rPr>
              <a:t>Введите положительное число</a:t>
            </a:r>
            <a:r>
              <a:rPr lang="en-US" sz="2400">
                <a:latin typeface="Courier New" pitchFamily="49" charset="0"/>
              </a:rPr>
              <a:t>');</a:t>
            </a:r>
          </a:p>
          <a:p>
            <a:pPr marL="176213" indent="-176213">
              <a:defRPr/>
            </a:pPr>
            <a:r>
              <a:rPr lang="en-US" sz="2400">
                <a:latin typeface="Courier New" pitchFamily="49" charset="0"/>
              </a:rPr>
              <a:t>     read(n);</a:t>
            </a:r>
          </a:p>
          <a:p>
            <a:pPr marL="176213" indent="-176213">
              <a:defRPr/>
            </a:pPr>
            <a:r>
              <a:rPr lang="en-US" sz="2400">
                <a:latin typeface="Courier New" pitchFamily="49" charset="0"/>
              </a:rPr>
              <a:t>   until n &gt; 0;</a:t>
            </a:r>
          </a:p>
          <a:p>
            <a:pPr marL="176213" indent="-176213">
              <a:spcBef>
                <a:spcPct val="50000"/>
              </a:spcBef>
              <a:defRPr/>
            </a:pPr>
            <a:r>
              <a:rPr lang="en-US" sz="2400">
                <a:latin typeface="Courier New" pitchFamily="49" charset="0"/>
              </a:rPr>
              <a:t>   </a:t>
            </a:r>
            <a:r>
              <a:rPr lang="ru-RU" sz="2400">
                <a:latin typeface="Courier New" pitchFamily="49" charset="0"/>
              </a:rPr>
              <a:t>...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{ </a:t>
            </a:r>
            <a:r>
              <a:rPr lang="ru-RU" sz="2400">
                <a:solidFill>
                  <a:srgbClr val="3333FF"/>
                </a:solidFill>
                <a:latin typeface="Courier New" pitchFamily="49" charset="0"/>
              </a:rPr>
              <a:t>основной алгоритм </a:t>
            </a:r>
            <a:r>
              <a:rPr lang="en-US" sz="2400">
                <a:solidFill>
                  <a:srgbClr val="3333FF"/>
                </a:solidFill>
                <a:latin typeface="Courier New" pitchFamily="49" charset="0"/>
              </a:rPr>
              <a:t>}</a:t>
            </a:r>
          </a:p>
          <a:p>
            <a:pPr marL="176213" indent="-176213">
              <a:defRPr/>
            </a:pPr>
            <a:r>
              <a:rPr lang="da-DK" sz="2400">
                <a:latin typeface="Courier New" pitchFamily="49" charset="0"/>
              </a:rPr>
              <a:t>end.</a:t>
            </a:r>
          </a:p>
        </p:txBody>
      </p:sp>
      <p:sp>
        <p:nvSpPr>
          <p:cNvPr id="99335" name="Rectangle 7"/>
          <p:cNvSpPr>
            <a:spLocks noChangeArrowheads="1"/>
          </p:cNvSpPr>
          <p:nvPr/>
        </p:nvSpPr>
        <p:spPr bwMode="auto">
          <a:xfrm>
            <a:off x="839788" y="2273300"/>
            <a:ext cx="7753350" cy="171767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>
              <a:spcBef>
                <a:spcPct val="50000"/>
              </a:spcBef>
            </a:pPr>
            <a:r>
              <a:rPr lang="en-US" sz="2400">
                <a:latin typeface="Courier New" pitchFamily="49" charset="0"/>
              </a:rPr>
              <a:t>repeat</a:t>
            </a:r>
          </a:p>
          <a:p>
            <a:r>
              <a:rPr lang="en-US" sz="2400">
                <a:latin typeface="Courier New" pitchFamily="49" charset="0"/>
              </a:rPr>
              <a:t>  writeln('</a:t>
            </a:r>
            <a:r>
              <a:rPr lang="ru-RU" sz="2400">
                <a:latin typeface="Courier New" pitchFamily="49" charset="0"/>
              </a:rPr>
              <a:t>Введите положительное число</a:t>
            </a:r>
            <a:r>
              <a:rPr lang="en-US" sz="2400">
                <a:latin typeface="Courier New" pitchFamily="49" charset="0"/>
              </a:rPr>
              <a:t>');</a:t>
            </a:r>
          </a:p>
          <a:p>
            <a:r>
              <a:rPr lang="en-US" sz="2400">
                <a:latin typeface="Courier New" pitchFamily="49" charset="0"/>
              </a:rPr>
              <a:t>  read(n);</a:t>
            </a:r>
          </a:p>
          <a:p>
            <a:r>
              <a:rPr lang="en-US" sz="2400">
                <a:latin typeface="Courier New" pitchFamily="49" charset="0"/>
              </a:rPr>
              <a:t>until n &gt; 0;</a:t>
            </a:r>
            <a:endParaRPr lang="ru-RU" sz="2400">
              <a:latin typeface="Courier New" pitchFamily="49" charset="0"/>
            </a:endParaRPr>
          </a:p>
        </p:txBody>
      </p:sp>
      <p:sp>
        <p:nvSpPr>
          <p:cNvPr id="150538" name="AutoShape 10"/>
          <p:cNvSpPr>
            <a:spLocks noChangeArrowheads="1"/>
          </p:cNvSpPr>
          <p:nvPr/>
        </p:nvSpPr>
        <p:spPr bwMode="auto">
          <a:xfrm>
            <a:off x="860425" y="3455988"/>
            <a:ext cx="2466975" cy="442912"/>
          </a:xfrm>
          <a:prstGeom prst="roundRect">
            <a:avLst>
              <a:gd name="adj" fmla="val 16667"/>
            </a:avLst>
          </a:prstGeom>
          <a:solidFill>
            <a:srgbClr val="E6E6FF"/>
          </a:solidFill>
          <a:ln w="12700">
            <a:noFill/>
            <a:round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90000" tIns="46800" rIns="90000" bIns="46800" anchor="ctr"/>
          <a:lstStyle/>
          <a:p>
            <a:pPr algn="ctr">
              <a:defRPr/>
            </a:pPr>
            <a:r>
              <a:rPr lang="en-US" sz="2400" dirty="0">
                <a:latin typeface="Courier New" pitchFamily="49" charset="0"/>
              </a:rPr>
              <a:t>until n &gt; 0;</a:t>
            </a:r>
            <a:endParaRPr lang="ru-RU" sz="2400" dirty="0">
              <a:latin typeface="Courier New" pitchFamily="49" charset="0"/>
            </a:endParaRPr>
          </a:p>
        </p:txBody>
      </p:sp>
      <p:sp>
        <p:nvSpPr>
          <p:cNvPr id="150539" name="AutoShape 11"/>
          <p:cNvSpPr>
            <a:spLocks noChangeArrowheads="1"/>
          </p:cNvSpPr>
          <p:nvPr/>
        </p:nvSpPr>
        <p:spPr bwMode="auto">
          <a:xfrm>
            <a:off x="4232275" y="3173413"/>
            <a:ext cx="2652713" cy="592137"/>
          </a:xfrm>
          <a:prstGeom prst="wedgeRoundRectCallout">
            <a:avLst>
              <a:gd name="adj1" fmla="val -85856"/>
              <a:gd name="adj2" fmla="val 44847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400" b="0" dirty="0"/>
              <a:t>условие</a:t>
            </a:r>
            <a:r>
              <a:rPr lang="ru-RU" b="0" dirty="0"/>
              <a:t> </a:t>
            </a:r>
            <a:r>
              <a:rPr lang="ru-RU" dirty="0"/>
              <a:t>ВЫХОДА</a:t>
            </a:r>
          </a:p>
        </p:txBody>
      </p:sp>
      <p:sp>
        <p:nvSpPr>
          <p:cNvPr id="150540" name="Text Box 12"/>
          <p:cNvSpPr txBox="1">
            <a:spLocks noChangeArrowheads="1"/>
          </p:cNvSpPr>
          <p:nvPr/>
        </p:nvSpPr>
        <p:spPr bwMode="auto">
          <a:xfrm>
            <a:off x="403225" y="4816475"/>
            <a:ext cx="84201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>
              <a:spcBef>
                <a:spcPct val="50000"/>
              </a:spcBef>
            </a:pPr>
            <a:r>
              <a:rPr lang="ru-RU" sz="2400">
                <a:solidFill>
                  <a:srgbClr val="3333FF"/>
                </a:solidFill>
              </a:rPr>
              <a:t>Особенности: </a:t>
            </a:r>
            <a:endParaRPr lang="ru-RU" sz="2400" b="0"/>
          </a:p>
          <a:p>
            <a:pPr marL="628650" lvl="1" indent="-268288">
              <a:spcBef>
                <a:spcPct val="15000"/>
              </a:spcBef>
              <a:buFontTx/>
              <a:buChar char="•"/>
            </a:pPr>
            <a:r>
              <a:rPr lang="ru-RU" sz="2400" b="0"/>
              <a:t>тело цикла всегда выполняется хотя бы один раз</a:t>
            </a:r>
          </a:p>
          <a:p>
            <a:pPr marL="628650" lvl="1" indent="-268288">
              <a:spcBef>
                <a:spcPct val="15000"/>
              </a:spcBef>
              <a:buFontTx/>
              <a:buChar char="•"/>
            </a:pPr>
            <a:r>
              <a:rPr lang="ru-RU" sz="2400" b="0"/>
              <a:t>после слова </a:t>
            </a:r>
            <a:r>
              <a:rPr lang="en-US" sz="2800">
                <a:latin typeface="Courier New" pitchFamily="49" charset="0"/>
              </a:rPr>
              <a:t>until</a:t>
            </a:r>
            <a:r>
              <a:rPr lang="en-US" sz="2400" b="0"/>
              <a:t> </a:t>
            </a:r>
            <a:r>
              <a:rPr lang="ru-RU" sz="2400" b="0"/>
              <a:t>("до тех пор, пока не…") ставится условие </a:t>
            </a:r>
            <a:r>
              <a:rPr lang="ru-RU" sz="2400"/>
              <a:t>ВЫХОДА</a:t>
            </a:r>
            <a:r>
              <a:rPr lang="ru-RU" sz="2400" b="0"/>
              <a:t> из цикла</a:t>
            </a:r>
            <a:endParaRPr lang="en-US" sz="2400" b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0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0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0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0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0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8" grpId="0" animBg="1"/>
      <p:bldP spid="150539" grpId="0" animBg="1"/>
      <p:bldP spid="15054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5B4736B-4338-457C-ABD8-6B350AB3B1C5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100355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0356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100357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Сколько раз выполняется цикл</a:t>
            </a:r>
            <a:r>
              <a:rPr lang="en-US" sz="3000"/>
              <a:t>?</a:t>
            </a:r>
            <a:endParaRPr lang="ru-RU" sz="3000"/>
          </a:p>
        </p:txBody>
      </p:sp>
      <p:sp>
        <p:nvSpPr>
          <p:cNvPr id="164869" name="Rectangle 5"/>
          <p:cNvSpPr>
            <a:spLocks noChangeArrowheads="1"/>
          </p:cNvSpPr>
          <p:nvPr/>
        </p:nvSpPr>
        <p:spPr bwMode="auto">
          <a:xfrm>
            <a:off x="398463" y="1017588"/>
            <a:ext cx="6018212" cy="877887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a := 4; b := 6;</a:t>
            </a:r>
            <a:endParaRPr lang="ru-RU" sz="240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repeat</a:t>
            </a:r>
            <a:r>
              <a:rPr lang="da-DK" sz="2400">
                <a:latin typeface="Courier New" pitchFamily="49" charset="0"/>
              </a:rPr>
              <a:t> a := a + 1; until a &gt; b;</a:t>
            </a:r>
            <a:endParaRPr lang="ru-RU" sz="2400">
              <a:solidFill>
                <a:srgbClr val="3333FF"/>
              </a:solidFill>
              <a:latin typeface="Courier New" pitchFamily="49" charset="0"/>
            </a:endParaRPr>
          </a:p>
        </p:txBody>
      </p:sp>
      <p:sp>
        <p:nvSpPr>
          <p:cNvPr id="164870" name="AutoShape 6"/>
          <p:cNvSpPr>
            <a:spLocks noChangeArrowheads="1"/>
          </p:cNvSpPr>
          <p:nvPr/>
        </p:nvSpPr>
        <p:spPr bwMode="auto">
          <a:xfrm>
            <a:off x="7400925" y="1001713"/>
            <a:ext cx="1511300" cy="889000"/>
          </a:xfrm>
          <a:prstGeom prst="wedgeRoundRectCallout">
            <a:avLst>
              <a:gd name="adj1" fmla="val -112921"/>
              <a:gd name="adj2" fmla="val 44352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en-US" sz="2400" b="0"/>
              <a:t>3 </a:t>
            </a:r>
            <a:r>
              <a:rPr lang="ru-RU" sz="2400" b="0"/>
              <a:t>раза</a:t>
            </a:r>
            <a:endParaRPr lang="en-US" sz="2400" b="0"/>
          </a:p>
          <a:p>
            <a:pPr algn="ctr">
              <a:defRPr/>
            </a:pPr>
            <a:r>
              <a:rPr lang="en-US" sz="2400">
                <a:latin typeface="Courier New" pitchFamily="49" charset="0"/>
              </a:rPr>
              <a:t>a</a:t>
            </a:r>
            <a:r>
              <a:rPr lang="en-US" sz="2400"/>
              <a:t> </a:t>
            </a:r>
            <a:r>
              <a:rPr lang="en-US" sz="2400">
                <a:latin typeface="Courier New" pitchFamily="49" charset="0"/>
              </a:rPr>
              <a:t>=</a:t>
            </a:r>
            <a:r>
              <a:rPr lang="en-US" sz="2400" b="0"/>
              <a:t> 7</a:t>
            </a:r>
            <a:endParaRPr lang="ru-RU" sz="2400">
              <a:latin typeface="Courier New" pitchFamily="49" charset="0"/>
            </a:endParaRPr>
          </a:p>
        </p:txBody>
      </p:sp>
      <p:sp>
        <p:nvSpPr>
          <p:cNvPr id="164871" name="Rectangle 7"/>
          <p:cNvSpPr>
            <a:spLocks noChangeArrowheads="1"/>
          </p:cNvSpPr>
          <p:nvPr/>
        </p:nvSpPr>
        <p:spPr bwMode="auto">
          <a:xfrm>
            <a:off x="415925" y="2052638"/>
            <a:ext cx="5995988" cy="877887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a := 4; b := 6;</a:t>
            </a:r>
            <a:endParaRPr lang="ru-RU" sz="240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repeat</a:t>
            </a:r>
            <a:r>
              <a:rPr lang="da-DK" sz="2400">
                <a:latin typeface="Courier New" pitchFamily="49" charset="0"/>
              </a:rPr>
              <a:t> a := a + </a:t>
            </a:r>
            <a:r>
              <a:rPr lang="en-US" sz="2400">
                <a:latin typeface="Courier New" pitchFamily="49" charset="0"/>
              </a:rPr>
              <a:t>b</a:t>
            </a:r>
            <a:r>
              <a:rPr lang="da-DK" sz="2400">
                <a:latin typeface="Courier New" pitchFamily="49" charset="0"/>
              </a:rPr>
              <a:t>; until a &gt; b;</a:t>
            </a:r>
            <a:endParaRPr lang="ru-RU" sz="2400">
              <a:solidFill>
                <a:srgbClr val="3333FF"/>
              </a:solidFill>
              <a:latin typeface="Courier New" pitchFamily="49" charset="0"/>
            </a:endParaRPr>
          </a:p>
        </p:txBody>
      </p:sp>
      <p:sp>
        <p:nvSpPr>
          <p:cNvPr id="164872" name="AutoShape 8"/>
          <p:cNvSpPr>
            <a:spLocks noChangeArrowheads="1"/>
          </p:cNvSpPr>
          <p:nvPr/>
        </p:nvSpPr>
        <p:spPr bwMode="auto">
          <a:xfrm>
            <a:off x="7405688" y="1970088"/>
            <a:ext cx="1511300" cy="889000"/>
          </a:xfrm>
          <a:prstGeom prst="wedgeRoundRectCallout">
            <a:avLst>
              <a:gd name="adj1" fmla="val -115125"/>
              <a:gd name="adj2" fmla="val 37528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en-US" sz="2400" b="0"/>
              <a:t>1 </a:t>
            </a:r>
            <a:r>
              <a:rPr lang="ru-RU" sz="2400" b="0"/>
              <a:t>раз</a:t>
            </a:r>
            <a:endParaRPr lang="en-US" sz="2400" b="0"/>
          </a:p>
          <a:p>
            <a:pPr algn="ctr">
              <a:defRPr/>
            </a:pPr>
            <a:r>
              <a:rPr lang="en-US" sz="2400">
                <a:latin typeface="Courier New" pitchFamily="49" charset="0"/>
              </a:rPr>
              <a:t>a</a:t>
            </a:r>
            <a:r>
              <a:rPr lang="en-US" sz="2400"/>
              <a:t> </a:t>
            </a:r>
            <a:r>
              <a:rPr lang="en-US" sz="2400">
                <a:latin typeface="Courier New" pitchFamily="49" charset="0"/>
              </a:rPr>
              <a:t>=</a:t>
            </a:r>
            <a:r>
              <a:rPr lang="en-US" sz="2400" b="0"/>
              <a:t> </a:t>
            </a:r>
            <a:r>
              <a:rPr lang="en-US" sz="2400">
                <a:latin typeface="Courier New" pitchFamily="49" charset="0"/>
              </a:rPr>
              <a:t>10</a:t>
            </a:r>
            <a:endParaRPr lang="ru-RU" sz="2400">
              <a:latin typeface="Courier New" pitchFamily="49" charset="0"/>
            </a:endParaRPr>
          </a:p>
        </p:txBody>
      </p:sp>
      <p:sp>
        <p:nvSpPr>
          <p:cNvPr id="164873" name="Rectangle 9"/>
          <p:cNvSpPr>
            <a:spLocks noChangeArrowheads="1"/>
          </p:cNvSpPr>
          <p:nvPr/>
        </p:nvSpPr>
        <p:spPr bwMode="auto">
          <a:xfrm>
            <a:off x="415925" y="3143250"/>
            <a:ext cx="5984875" cy="877888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a := 4; b := 6;</a:t>
            </a:r>
            <a:endParaRPr lang="ru-RU" sz="240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repeat</a:t>
            </a:r>
            <a:r>
              <a:rPr lang="da-DK" sz="2400">
                <a:latin typeface="Courier New" pitchFamily="49" charset="0"/>
              </a:rPr>
              <a:t> a := a + </a:t>
            </a:r>
            <a:r>
              <a:rPr lang="en-US" sz="2400">
                <a:latin typeface="Courier New" pitchFamily="49" charset="0"/>
              </a:rPr>
              <a:t>b</a:t>
            </a:r>
            <a:r>
              <a:rPr lang="da-DK" sz="2400">
                <a:latin typeface="Courier New" pitchFamily="49" charset="0"/>
              </a:rPr>
              <a:t>; until a &lt; b;</a:t>
            </a:r>
            <a:endParaRPr lang="ru-RU" sz="2400">
              <a:latin typeface="Courier New" pitchFamily="49" charset="0"/>
            </a:endParaRPr>
          </a:p>
        </p:txBody>
      </p:sp>
      <p:sp>
        <p:nvSpPr>
          <p:cNvPr id="164874" name="AutoShape 10"/>
          <p:cNvSpPr>
            <a:spLocks noChangeArrowheads="1"/>
          </p:cNvSpPr>
          <p:nvPr/>
        </p:nvSpPr>
        <p:spPr bwMode="auto">
          <a:xfrm>
            <a:off x="6707188" y="3195638"/>
            <a:ext cx="2211387" cy="447675"/>
          </a:xfrm>
          <a:prstGeom prst="wedgeRoundRectCallout">
            <a:avLst>
              <a:gd name="adj1" fmla="val -62421"/>
              <a:gd name="adj2" fmla="val 102838"/>
              <a:gd name="adj3" fmla="val 16667"/>
            </a:avLst>
          </a:prstGeom>
          <a:solidFill>
            <a:srgbClr val="FF0000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</a:rPr>
              <a:t>зацикливание</a:t>
            </a:r>
            <a:endParaRPr lang="ru-RU" sz="2000">
              <a:solidFill>
                <a:schemeClr val="bg1"/>
              </a:solidFill>
              <a:latin typeface="Courier New" pitchFamily="49" charset="0"/>
            </a:endParaRPr>
          </a:p>
        </p:txBody>
      </p:sp>
      <p:sp>
        <p:nvSpPr>
          <p:cNvPr id="164875" name="Rectangle 11"/>
          <p:cNvSpPr>
            <a:spLocks noChangeArrowheads="1"/>
          </p:cNvSpPr>
          <p:nvPr/>
        </p:nvSpPr>
        <p:spPr bwMode="auto">
          <a:xfrm>
            <a:off x="425450" y="4197350"/>
            <a:ext cx="5984875" cy="877888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a := 4; b := 6;</a:t>
            </a:r>
            <a:endParaRPr lang="ru-RU" sz="240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repeat</a:t>
            </a:r>
            <a:r>
              <a:rPr lang="da-DK" sz="2400">
                <a:latin typeface="Courier New" pitchFamily="49" charset="0"/>
              </a:rPr>
              <a:t> b := a - </a:t>
            </a:r>
            <a:r>
              <a:rPr lang="en-US" sz="2400">
                <a:latin typeface="Courier New" pitchFamily="49" charset="0"/>
              </a:rPr>
              <a:t>b</a:t>
            </a:r>
            <a:r>
              <a:rPr lang="da-DK" sz="2400">
                <a:latin typeface="Courier New" pitchFamily="49" charset="0"/>
              </a:rPr>
              <a:t>; until a &lt; b;</a:t>
            </a:r>
            <a:endParaRPr lang="ru-RU" sz="2400">
              <a:latin typeface="Courier New" pitchFamily="49" charset="0"/>
            </a:endParaRPr>
          </a:p>
        </p:txBody>
      </p:sp>
      <p:sp>
        <p:nvSpPr>
          <p:cNvPr id="164876" name="AutoShape 12"/>
          <p:cNvSpPr>
            <a:spLocks noChangeArrowheads="1"/>
          </p:cNvSpPr>
          <p:nvPr/>
        </p:nvSpPr>
        <p:spPr bwMode="auto">
          <a:xfrm>
            <a:off x="7021513" y="4227513"/>
            <a:ext cx="1370012" cy="828675"/>
          </a:xfrm>
          <a:prstGeom prst="wedgeRoundRectCallout">
            <a:avLst>
              <a:gd name="adj1" fmla="val -94185"/>
              <a:gd name="adj2" fmla="val 21869"/>
              <a:gd name="adj3" fmla="val 16667"/>
            </a:avLst>
          </a:prstGeom>
          <a:solidFill>
            <a:srgbClr val="E6E6FF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en-US" sz="2400" b="0"/>
              <a:t>2 </a:t>
            </a:r>
            <a:r>
              <a:rPr lang="ru-RU" sz="2400" b="0"/>
              <a:t>раза</a:t>
            </a:r>
            <a:endParaRPr lang="en-US" sz="2400" b="0"/>
          </a:p>
          <a:p>
            <a:pPr algn="ctr">
              <a:defRPr/>
            </a:pPr>
            <a:r>
              <a:rPr lang="en-US" sz="2400">
                <a:latin typeface="Courier New" pitchFamily="49" charset="0"/>
              </a:rPr>
              <a:t>b</a:t>
            </a:r>
            <a:r>
              <a:rPr lang="en-US" sz="2400"/>
              <a:t> </a:t>
            </a:r>
            <a:r>
              <a:rPr lang="en-US" sz="2400">
                <a:latin typeface="Courier New" pitchFamily="49" charset="0"/>
              </a:rPr>
              <a:t>=</a:t>
            </a:r>
            <a:r>
              <a:rPr lang="en-US" sz="2400" b="0"/>
              <a:t> 6</a:t>
            </a:r>
            <a:endParaRPr lang="ru-RU" sz="2400" b="0"/>
          </a:p>
        </p:txBody>
      </p:sp>
      <p:sp>
        <p:nvSpPr>
          <p:cNvPr id="164877" name="Rectangle 13"/>
          <p:cNvSpPr>
            <a:spLocks noChangeArrowheads="1"/>
          </p:cNvSpPr>
          <p:nvPr/>
        </p:nvSpPr>
        <p:spPr bwMode="auto">
          <a:xfrm>
            <a:off x="407988" y="5286375"/>
            <a:ext cx="6007100" cy="877888"/>
          </a:xfrm>
          <a:prstGeom prst="rect">
            <a:avLst/>
          </a:prstGeom>
          <a:solidFill>
            <a:srgbClr val="FFFF99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a := 4; b := 6;</a:t>
            </a:r>
            <a:endParaRPr lang="ru-RU" sz="2400">
              <a:latin typeface="Courier New" pitchFamily="49" charset="0"/>
            </a:endParaRPr>
          </a:p>
          <a:p>
            <a:pPr>
              <a:spcBef>
                <a:spcPct val="15000"/>
              </a:spcBef>
              <a:defRPr/>
            </a:pPr>
            <a:r>
              <a:rPr lang="en-US" sz="2400">
                <a:latin typeface="Courier New" pitchFamily="49" charset="0"/>
              </a:rPr>
              <a:t>repeat</a:t>
            </a:r>
            <a:r>
              <a:rPr lang="da-DK" sz="2400">
                <a:latin typeface="Courier New" pitchFamily="49" charset="0"/>
              </a:rPr>
              <a:t> a := a + </a:t>
            </a:r>
            <a:r>
              <a:rPr lang="en-US" sz="2400">
                <a:latin typeface="Courier New" pitchFamily="49" charset="0"/>
              </a:rPr>
              <a:t>2</a:t>
            </a:r>
            <a:r>
              <a:rPr lang="da-DK" sz="2400">
                <a:latin typeface="Courier New" pitchFamily="49" charset="0"/>
              </a:rPr>
              <a:t>; until a &lt; b;</a:t>
            </a:r>
            <a:endParaRPr lang="ru-RU" sz="2400">
              <a:latin typeface="Courier New" pitchFamily="49" charset="0"/>
            </a:endParaRPr>
          </a:p>
        </p:txBody>
      </p:sp>
      <p:sp>
        <p:nvSpPr>
          <p:cNvPr id="164878" name="AutoShape 14"/>
          <p:cNvSpPr>
            <a:spLocks noChangeArrowheads="1"/>
          </p:cNvSpPr>
          <p:nvPr/>
        </p:nvSpPr>
        <p:spPr bwMode="auto">
          <a:xfrm>
            <a:off x="6824663" y="5373688"/>
            <a:ext cx="2105025" cy="481012"/>
          </a:xfrm>
          <a:prstGeom prst="wedgeRoundRectCallout">
            <a:avLst>
              <a:gd name="adj1" fmla="val -69005"/>
              <a:gd name="adj2" fmla="val 65843"/>
              <a:gd name="adj3" fmla="val 16667"/>
            </a:avLst>
          </a:prstGeom>
          <a:solidFill>
            <a:srgbClr val="FF0000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ru-RU" sz="2000">
                <a:solidFill>
                  <a:schemeClr val="bg1"/>
                </a:solidFill>
              </a:rPr>
              <a:t>зацикливание</a:t>
            </a:r>
            <a:endParaRPr lang="ru-RU" sz="2000">
              <a:solidFill>
                <a:schemeClr val="bg1"/>
              </a:solidFill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4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4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4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4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4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4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4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4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4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64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9" grpId="0" animBg="1"/>
      <p:bldP spid="164870" grpId="0" animBg="1"/>
      <p:bldP spid="164871" grpId="0" animBg="1"/>
      <p:bldP spid="164872" grpId="0" animBg="1"/>
      <p:bldP spid="164873" grpId="0" animBg="1"/>
      <p:bldP spid="164874" grpId="0" animBg="1"/>
      <p:bldP spid="164875" grpId="0" animBg="1"/>
      <p:bldP spid="164876" grpId="0" animBg="1"/>
      <p:bldP spid="164877" grpId="0" animBg="1"/>
      <p:bldP spid="1648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6F8450-746A-4A0C-873F-16623092CF9B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101379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1380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sz="1000" b="0">
              <a:latin typeface="Times New Roman" pitchFamily="18" charset="0"/>
            </a:endParaRPr>
          </a:p>
        </p:txBody>
      </p:sp>
      <p:sp>
        <p:nvSpPr>
          <p:cNvPr id="101381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Задания (с защитой от неверного ввода)</a:t>
            </a:r>
          </a:p>
        </p:txBody>
      </p:sp>
      <p:sp>
        <p:nvSpPr>
          <p:cNvPr id="101382" name="Text Box 5"/>
          <p:cNvSpPr txBox="1">
            <a:spLocks noChangeArrowheads="1"/>
          </p:cNvSpPr>
          <p:nvPr/>
        </p:nvSpPr>
        <p:spPr bwMode="auto">
          <a:xfrm>
            <a:off x="369888" y="858838"/>
            <a:ext cx="8420100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4988" indent="-534988">
              <a:spcBef>
                <a:spcPct val="50000"/>
              </a:spcBef>
            </a:pPr>
            <a:r>
              <a:rPr lang="ru-RU" sz="2500">
                <a:solidFill>
                  <a:srgbClr val="3333FF"/>
                </a:solidFill>
              </a:rPr>
              <a:t>«4»: </a:t>
            </a:r>
            <a:r>
              <a:rPr lang="ru-RU" sz="2100"/>
              <a:t>Ввести натуральное число и определить, верно ли, что сумма его цифр равна 10.</a:t>
            </a:r>
          </a:p>
          <a:p>
            <a:pPr marL="534988" indent="-534988">
              <a:lnSpc>
                <a:spcPct val="90000"/>
              </a:lnSpc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  </a:t>
            </a:r>
            <a:r>
              <a:rPr lang="ru-RU" sz="2100">
                <a:solidFill>
                  <a:srgbClr val="3333FF"/>
                </a:solidFill>
              </a:rPr>
              <a:t>Пример:</a:t>
            </a:r>
          </a:p>
          <a:p>
            <a:pPr marL="534988" indent="-534988"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    Введите число </a:t>
            </a:r>
            <a:r>
              <a:rPr lang="en-US" sz="2100">
                <a:latin typeface="Courier New" pitchFamily="49" charset="0"/>
              </a:rPr>
              <a:t>&gt;= 0</a:t>
            </a:r>
            <a:r>
              <a:rPr lang="ru-RU" sz="2100">
                <a:latin typeface="Courier New" pitchFamily="49" charset="0"/>
              </a:rPr>
              <a:t>:</a:t>
            </a:r>
            <a:r>
              <a:rPr lang="en-US" sz="2100">
                <a:latin typeface="Courier New" pitchFamily="49" charset="0"/>
              </a:rPr>
              <a:t>     </a:t>
            </a:r>
            <a:r>
              <a:rPr lang="ru-RU" sz="2100">
                <a:latin typeface="Courier New" pitchFamily="49" charset="0"/>
              </a:rPr>
              <a:t>    Введите число </a:t>
            </a:r>
            <a:r>
              <a:rPr lang="en-US" sz="2100">
                <a:latin typeface="Courier New" pitchFamily="49" charset="0"/>
              </a:rPr>
              <a:t>&gt;= 0</a:t>
            </a:r>
            <a:r>
              <a:rPr lang="ru-RU" sz="2100">
                <a:latin typeface="Courier New" pitchFamily="49" charset="0"/>
              </a:rPr>
              <a:t>:</a:t>
            </a:r>
          </a:p>
          <a:p>
            <a:pPr marL="534988" indent="-534988">
              <a:spcBef>
                <a:spcPct val="15000"/>
              </a:spcBef>
            </a:pPr>
            <a:r>
              <a:rPr lang="ru-RU" sz="2100">
                <a:solidFill>
                  <a:srgbClr val="FF0000"/>
                </a:solidFill>
                <a:latin typeface="Courier New" pitchFamily="49" charset="0"/>
              </a:rPr>
              <a:t>    -234</a:t>
            </a:r>
            <a:r>
              <a:rPr lang="en-US" sz="2100">
                <a:solidFill>
                  <a:srgbClr val="FF0000"/>
                </a:solidFill>
                <a:latin typeface="Courier New" pitchFamily="49" charset="0"/>
              </a:rPr>
              <a:t>                    </a:t>
            </a:r>
            <a:r>
              <a:rPr lang="ru-RU" sz="2100">
                <a:solidFill>
                  <a:srgbClr val="FF0000"/>
                </a:solidFill>
                <a:latin typeface="Courier New" pitchFamily="49" charset="0"/>
              </a:rPr>
              <a:t>    </a:t>
            </a:r>
            <a:r>
              <a:rPr lang="en-US" sz="2100">
                <a:solidFill>
                  <a:srgbClr val="FF0000"/>
                </a:solidFill>
                <a:latin typeface="Courier New" pitchFamily="49" charset="0"/>
              </a:rPr>
              <a:t>1233 </a:t>
            </a:r>
            <a:endParaRPr lang="ru-RU" sz="2100">
              <a:solidFill>
                <a:srgbClr val="FF0000"/>
              </a:solidFill>
              <a:latin typeface="Courier New" pitchFamily="49" charset="0"/>
            </a:endParaRPr>
          </a:p>
          <a:p>
            <a:pPr marL="534988" indent="-534988"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    Нужно положительное число.</a:t>
            </a:r>
            <a:r>
              <a:rPr lang="en-US" sz="2100">
                <a:latin typeface="Courier New" pitchFamily="49" charset="0"/>
              </a:rPr>
              <a:t>  </a:t>
            </a:r>
            <a:r>
              <a:rPr lang="ru-RU" sz="2100">
                <a:latin typeface="Courier New" pitchFamily="49" charset="0"/>
              </a:rPr>
              <a:t>Нет</a:t>
            </a:r>
          </a:p>
          <a:p>
            <a:pPr marL="534988" indent="-534988"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    Введите число </a:t>
            </a:r>
            <a:r>
              <a:rPr lang="en-US" sz="2100">
                <a:latin typeface="Courier New" pitchFamily="49" charset="0"/>
              </a:rPr>
              <a:t>&gt;= 0</a:t>
            </a:r>
            <a:r>
              <a:rPr lang="ru-RU" sz="2100">
                <a:latin typeface="Courier New" pitchFamily="49" charset="0"/>
              </a:rPr>
              <a:t>:</a:t>
            </a:r>
            <a:r>
              <a:rPr lang="en-US" sz="2100">
                <a:latin typeface="Courier New" pitchFamily="49" charset="0"/>
              </a:rPr>
              <a:t> </a:t>
            </a:r>
            <a:endParaRPr lang="ru-RU" sz="2100">
              <a:latin typeface="Courier New" pitchFamily="49" charset="0"/>
            </a:endParaRPr>
          </a:p>
          <a:p>
            <a:pPr marL="534988" indent="-534988"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    </a:t>
            </a:r>
            <a:r>
              <a:rPr lang="ru-RU" sz="2100">
                <a:solidFill>
                  <a:srgbClr val="FF0000"/>
                </a:solidFill>
                <a:latin typeface="Courier New" pitchFamily="49" charset="0"/>
              </a:rPr>
              <a:t>1234</a:t>
            </a:r>
          </a:p>
          <a:p>
            <a:pPr marL="534988" indent="-534988"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    Да</a:t>
            </a:r>
          </a:p>
          <a:p>
            <a:pPr marL="534988" indent="-534988">
              <a:lnSpc>
                <a:spcPct val="110000"/>
              </a:lnSpc>
              <a:spcBef>
                <a:spcPct val="50000"/>
              </a:spcBef>
            </a:pPr>
            <a:r>
              <a:rPr lang="ru-RU" sz="2500">
                <a:solidFill>
                  <a:srgbClr val="3333FF"/>
                </a:solidFill>
              </a:rPr>
              <a:t>«5»: </a:t>
            </a:r>
            <a:r>
              <a:rPr lang="ru-RU" sz="2100"/>
              <a:t>Ввести натуральное число и определить, какие цифры встречаются несколько раз.</a:t>
            </a:r>
          </a:p>
          <a:p>
            <a:pPr marL="534988" indent="-534988">
              <a:lnSpc>
                <a:spcPct val="90000"/>
              </a:lnSpc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    </a:t>
            </a:r>
            <a:r>
              <a:rPr lang="ru-RU" sz="2100">
                <a:solidFill>
                  <a:srgbClr val="3333FF"/>
                </a:solidFill>
              </a:rPr>
              <a:t>Пример:</a:t>
            </a:r>
          </a:p>
          <a:p>
            <a:pPr marL="534988" indent="-534988"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		Введите число </a:t>
            </a:r>
            <a:r>
              <a:rPr lang="en-US" sz="2100">
                <a:latin typeface="Courier New" pitchFamily="49" charset="0"/>
              </a:rPr>
              <a:t>&gt;= 0</a:t>
            </a:r>
            <a:r>
              <a:rPr lang="ru-RU" sz="2100">
                <a:latin typeface="Courier New" pitchFamily="49" charset="0"/>
              </a:rPr>
              <a:t>:    Введите число </a:t>
            </a:r>
            <a:r>
              <a:rPr lang="en-US" sz="2100">
                <a:latin typeface="Courier New" pitchFamily="49" charset="0"/>
              </a:rPr>
              <a:t>&gt;= 0</a:t>
            </a:r>
            <a:r>
              <a:rPr lang="ru-RU" sz="2100">
                <a:latin typeface="Courier New" pitchFamily="49" charset="0"/>
              </a:rPr>
              <a:t>:</a:t>
            </a:r>
          </a:p>
          <a:p>
            <a:pPr marL="534988" indent="-534988"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		</a:t>
            </a:r>
            <a:r>
              <a:rPr lang="ru-RU" sz="2100">
                <a:solidFill>
                  <a:srgbClr val="FF0000"/>
                </a:solidFill>
                <a:latin typeface="Courier New" pitchFamily="49" charset="0"/>
              </a:rPr>
              <a:t>2323                   1234</a:t>
            </a:r>
          </a:p>
          <a:p>
            <a:pPr marL="534988" indent="-534988">
              <a:spcBef>
                <a:spcPct val="15000"/>
              </a:spcBef>
            </a:pPr>
            <a:r>
              <a:rPr lang="ru-RU" sz="2100">
                <a:latin typeface="Courier New" pitchFamily="49" charset="0"/>
              </a:rPr>
              <a:t>		Повторяются: 2, 3	      Нет повторов.</a:t>
            </a:r>
            <a:endParaRPr lang="en-US" sz="2100">
              <a:latin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425</Words>
  <Application>Microsoft Office PowerPoint</Application>
  <PresentationFormat>Экран (4:3)</PresentationFormat>
  <Paragraphs>83</Paragraphs>
  <Slides>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Программирование  на языке Паскаль</vt:lpstr>
      <vt:lpstr>Слайд 2</vt:lpstr>
      <vt:lpstr>Слайд 3</vt:lpstr>
      <vt:lpstr>Слайд 4</vt:lpstr>
      <vt:lpstr>Слайд 5</vt:lpstr>
      <vt:lpstr>Слайд 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Программирование  на языке Паскаль</dc:title>
  <dc:creator>npb-220</dc:creator>
  <cp:lastModifiedBy>npb-220</cp:lastModifiedBy>
  <cp:revision>1</cp:revision>
  <dcterms:created xsi:type="dcterms:W3CDTF">2020-05-12T13:01:08Z</dcterms:created>
  <dcterms:modified xsi:type="dcterms:W3CDTF">2020-05-12T13:02:48Z</dcterms:modified>
</cp:coreProperties>
</file>