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83" r:id="rId7"/>
    <p:sldId id="264" r:id="rId8"/>
    <p:sldId id="284" r:id="rId9"/>
    <p:sldId id="261" r:id="rId10"/>
    <p:sldId id="285" r:id="rId11"/>
    <p:sldId id="263" r:id="rId12"/>
    <p:sldId id="286" r:id="rId13"/>
    <p:sldId id="290" r:id="rId14"/>
    <p:sldId id="262" r:id="rId15"/>
    <p:sldId id="287" r:id="rId16"/>
    <p:sldId id="266" r:id="rId17"/>
    <p:sldId id="279" r:id="rId18"/>
    <p:sldId id="291" r:id="rId19"/>
    <p:sldId id="288" r:id="rId20"/>
    <p:sldId id="267" r:id="rId21"/>
    <p:sldId id="271" r:id="rId22"/>
    <p:sldId id="268" r:id="rId23"/>
    <p:sldId id="269" r:id="rId24"/>
    <p:sldId id="272" r:id="rId25"/>
    <p:sldId id="270" r:id="rId26"/>
    <p:sldId id="273" r:id="rId27"/>
    <p:sldId id="274" r:id="rId28"/>
    <p:sldId id="275" r:id="rId29"/>
    <p:sldId id="276" r:id="rId30"/>
  </p:sldIdLst>
  <p:sldSz cx="9144000" cy="6858000" type="screen4x3"/>
  <p:notesSz cx="6797675" cy="99266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663300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164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38D20E-8A45-4A9F-8193-F56848A0A3B9}" type="datetimeFigureOut">
              <a:rPr lang="ru-RU" smtClean="0"/>
              <a:pPr/>
              <a:t>21.12.2021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CA4059-C3BF-4D11-BB35-D90D8EB8155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38D20E-8A45-4A9F-8193-F56848A0A3B9}" type="datetimeFigureOut">
              <a:rPr lang="ru-RU" smtClean="0"/>
              <a:pPr/>
              <a:t>21.12.2021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CA4059-C3BF-4D11-BB35-D90D8EB8155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38D20E-8A45-4A9F-8193-F56848A0A3B9}" type="datetimeFigureOut">
              <a:rPr lang="ru-RU" smtClean="0"/>
              <a:pPr/>
              <a:t>21.12.2021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CA4059-C3BF-4D11-BB35-D90D8EB8155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38D20E-8A45-4A9F-8193-F56848A0A3B9}" type="datetimeFigureOut">
              <a:rPr lang="ru-RU" smtClean="0"/>
              <a:pPr/>
              <a:t>21.12.2021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CA4059-C3BF-4D11-BB35-D90D8EB8155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38D20E-8A45-4A9F-8193-F56848A0A3B9}" type="datetimeFigureOut">
              <a:rPr lang="ru-RU" smtClean="0"/>
              <a:pPr/>
              <a:t>21.12.2021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CA4059-C3BF-4D11-BB35-D90D8EB8155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38D20E-8A45-4A9F-8193-F56848A0A3B9}" type="datetimeFigureOut">
              <a:rPr lang="ru-RU" smtClean="0"/>
              <a:pPr/>
              <a:t>21.12.2021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CA4059-C3BF-4D11-BB35-D90D8EB8155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38D20E-8A45-4A9F-8193-F56848A0A3B9}" type="datetimeFigureOut">
              <a:rPr lang="ru-RU" smtClean="0"/>
              <a:pPr/>
              <a:t>21.12.2021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CA4059-C3BF-4D11-BB35-D90D8EB8155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38D20E-8A45-4A9F-8193-F56848A0A3B9}" type="datetimeFigureOut">
              <a:rPr lang="ru-RU" smtClean="0"/>
              <a:pPr/>
              <a:t>21.12.2021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CA4059-C3BF-4D11-BB35-D90D8EB8155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38D20E-8A45-4A9F-8193-F56848A0A3B9}" type="datetimeFigureOut">
              <a:rPr lang="ru-RU" smtClean="0"/>
              <a:pPr/>
              <a:t>21.12.2021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CA4059-C3BF-4D11-BB35-D90D8EB8155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38D20E-8A45-4A9F-8193-F56848A0A3B9}" type="datetimeFigureOut">
              <a:rPr lang="ru-RU" smtClean="0"/>
              <a:pPr/>
              <a:t>21.12.2021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CA4059-C3BF-4D11-BB35-D90D8EB8155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38D20E-8A45-4A9F-8193-F56848A0A3B9}" type="datetimeFigureOut">
              <a:rPr lang="ru-RU" smtClean="0"/>
              <a:pPr/>
              <a:t>21.12.2021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CA4059-C3BF-4D11-BB35-D90D8EB8155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238D20E-8A45-4A9F-8193-F56848A0A3B9}" type="datetimeFigureOut">
              <a:rPr lang="ru-RU" smtClean="0"/>
              <a:pPr/>
              <a:t>21.12.2021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6CA4059-C3BF-4D11-BB35-D90D8EB81551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400" b="1" dirty="0" smtClean="0">
                <a:solidFill>
                  <a:schemeClr val="accent2">
                    <a:lumMod val="75000"/>
                  </a:schemeClr>
                </a:solidFill>
                <a:latin typeface="Bookman Old Style" pitchFamily="18" charset="0"/>
                <a:cs typeface="Times New Roman" pitchFamily="18" charset="0"/>
              </a:rPr>
              <a:t>Муниципальное бюджетное общеобразовательное учреждение </a:t>
            </a:r>
            <a:r>
              <a:rPr lang="en-US" sz="2400" b="1" dirty="0" smtClean="0">
                <a:solidFill>
                  <a:schemeClr val="accent2">
                    <a:lumMod val="75000"/>
                  </a:schemeClr>
                </a:solidFill>
                <a:latin typeface="Bookman Old Style" pitchFamily="18" charset="0"/>
                <a:cs typeface="Times New Roman" pitchFamily="18" charset="0"/>
              </a:rPr>
              <a:t/>
            </a:r>
            <a:br>
              <a:rPr lang="en-US" sz="2400" b="1" dirty="0" smtClean="0">
                <a:solidFill>
                  <a:schemeClr val="accent2">
                    <a:lumMod val="75000"/>
                  </a:schemeClr>
                </a:solidFill>
                <a:latin typeface="Bookman Old Style" pitchFamily="18" charset="0"/>
                <a:cs typeface="Times New Roman" pitchFamily="18" charset="0"/>
              </a:rPr>
            </a:br>
            <a:r>
              <a:rPr lang="ru-RU" sz="2400" b="1" dirty="0" smtClean="0">
                <a:solidFill>
                  <a:schemeClr val="accent2">
                    <a:lumMod val="75000"/>
                  </a:schemeClr>
                </a:solidFill>
                <a:latin typeface="Bookman Old Style" pitchFamily="18" charset="0"/>
                <a:cs typeface="Times New Roman" pitchFamily="18" charset="0"/>
              </a:rPr>
              <a:t>«Гимназия №52» </a:t>
            </a:r>
            <a:br>
              <a:rPr lang="ru-RU" sz="2400" b="1" dirty="0" smtClean="0">
                <a:solidFill>
                  <a:schemeClr val="accent2">
                    <a:lumMod val="75000"/>
                  </a:schemeClr>
                </a:solidFill>
                <a:latin typeface="Bookman Old Style" pitchFamily="18" charset="0"/>
                <a:cs typeface="Times New Roman" pitchFamily="18" charset="0"/>
              </a:rPr>
            </a:br>
            <a:r>
              <a:rPr lang="ru-RU" sz="2400" b="1" dirty="0" smtClean="0">
                <a:solidFill>
                  <a:schemeClr val="accent2">
                    <a:lumMod val="75000"/>
                  </a:schemeClr>
                </a:solidFill>
                <a:latin typeface="Bookman Old Style" pitchFamily="18" charset="0"/>
                <a:cs typeface="Times New Roman" pitchFamily="18" charset="0"/>
              </a:rPr>
              <a:t>Приволжского района г.Казани</a:t>
            </a:r>
            <a:endParaRPr lang="ru-RU" sz="2400" b="1" dirty="0">
              <a:solidFill>
                <a:schemeClr val="accent2">
                  <a:lumMod val="75000"/>
                </a:schemeClr>
              </a:solidFill>
              <a:latin typeface="Bookman Old Style" pitchFamily="18" charset="0"/>
              <a:cs typeface="Times New Roman" pitchFamily="18" charset="0"/>
            </a:endParaRPr>
          </a:p>
        </p:txBody>
      </p:sp>
      <p:pic>
        <p:nvPicPr>
          <p:cNvPr id="4" name="Содержимое 3" descr="0001-002-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918162" y="1872283"/>
            <a:ext cx="5307676" cy="3981796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03648" y="274638"/>
            <a:ext cx="7283152" cy="796908"/>
          </a:xfrm>
        </p:spPr>
        <p:txBody>
          <a:bodyPr>
            <a:no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  <a:latin typeface="Bookman Old Style" pitchFamily="18" charset="0"/>
                <a:cs typeface="Times New Roman" pitchFamily="18" charset="0"/>
              </a:rPr>
              <a:t>Встреча иностранной делегации и участников республиканского семинара</a:t>
            </a:r>
            <a:endParaRPr lang="ru-RU" sz="2800" b="1" dirty="0">
              <a:solidFill>
                <a:srgbClr val="C00000"/>
              </a:solidFill>
              <a:latin typeface="Bookman Old Style" pitchFamily="18" charset="0"/>
            </a:endParaRPr>
          </a:p>
        </p:txBody>
      </p:sp>
      <p:pic>
        <p:nvPicPr>
          <p:cNvPr id="5" name="Picture 2" descr="C:\Users\Светлана\Desktop\ФОТО по ГИМНАЗИИ\ФОТО - 2018-2019 УЧ.Г\СЕМИНАР\P1110715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1484784"/>
            <a:ext cx="4142264" cy="464265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" name="Picture 5" descr="C:\Users\Светлана\Downloads\музей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88024" y="1428736"/>
            <a:ext cx="4144029" cy="471490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31640" y="274638"/>
            <a:ext cx="7560840" cy="1143000"/>
          </a:xfrm>
        </p:spPr>
        <p:txBody>
          <a:bodyPr>
            <a:normAutofit fontScale="90000"/>
          </a:bodyPr>
          <a:lstStyle/>
          <a:p>
            <a:r>
              <a:rPr lang="ru-RU" sz="3200" b="1" dirty="0" smtClean="0">
                <a:solidFill>
                  <a:srgbClr val="C00000"/>
                </a:solidFill>
                <a:latin typeface="Bookman Old Style" pitchFamily="18" charset="0"/>
                <a:cs typeface="Times New Roman" pitchFamily="18" charset="0"/>
              </a:rPr>
              <a:t>Организация</a:t>
            </a:r>
            <a:br>
              <a:rPr lang="ru-RU" sz="3200" b="1" dirty="0" smtClean="0">
                <a:solidFill>
                  <a:srgbClr val="C00000"/>
                </a:solidFill>
                <a:latin typeface="Bookman Old Style" pitchFamily="18" charset="0"/>
                <a:cs typeface="Times New Roman" pitchFamily="18" charset="0"/>
              </a:rPr>
            </a:br>
            <a:r>
              <a:rPr lang="ru-RU" sz="3200" b="1" dirty="0" smtClean="0">
                <a:solidFill>
                  <a:srgbClr val="C00000"/>
                </a:solidFill>
                <a:latin typeface="Bookman Old Style" pitchFamily="18" charset="0"/>
                <a:cs typeface="Times New Roman" pitchFamily="18" charset="0"/>
              </a:rPr>
              <a:t> культурно – просветительской работы</a:t>
            </a:r>
            <a:endParaRPr lang="ru-RU" sz="3200" b="1" dirty="0">
              <a:solidFill>
                <a:srgbClr val="C00000"/>
              </a:solidFill>
              <a:latin typeface="Bookman Old Style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763688" y="1700808"/>
            <a:ext cx="7166030" cy="4871464"/>
          </a:xfrm>
        </p:spPr>
        <p:txBody>
          <a:bodyPr>
            <a:normAutofit fontScale="70000" lnSpcReduction="20000"/>
          </a:bodyPr>
          <a:lstStyle/>
          <a:p>
            <a:pPr algn="ctr">
              <a:buNone/>
            </a:pPr>
            <a:r>
              <a:rPr lang="ru-RU" b="1" dirty="0">
                <a:solidFill>
                  <a:srgbClr val="663300"/>
                </a:solidFill>
                <a:latin typeface="Bookman Old Style" pitchFamily="18" charset="0"/>
                <a:cs typeface="Times New Roman" pitchFamily="18" charset="0"/>
              </a:rPr>
              <a:t>Ш</a:t>
            </a:r>
            <a:r>
              <a:rPr lang="ru-RU" b="1" dirty="0" smtClean="0">
                <a:solidFill>
                  <a:srgbClr val="663300"/>
                </a:solidFill>
                <a:latin typeface="Bookman Old Style" pitchFamily="18" charset="0"/>
                <a:cs typeface="Times New Roman" pitchFamily="18" charset="0"/>
              </a:rPr>
              <a:t>кольный музей тесно сотрудничает с</a:t>
            </a:r>
          </a:p>
          <a:p>
            <a:pPr algn="ctr">
              <a:buNone/>
            </a:pPr>
            <a:r>
              <a:rPr lang="ru-RU" b="1" dirty="0" smtClean="0">
                <a:solidFill>
                  <a:srgbClr val="663300"/>
                </a:solidFill>
                <a:latin typeface="Bookman Old Style" pitchFamily="18" charset="0"/>
                <a:cs typeface="Times New Roman" pitchFamily="18" charset="0"/>
              </a:rPr>
              <a:t>районным  Советом ветеранов, представители</a:t>
            </a:r>
          </a:p>
          <a:p>
            <a:pPr algn="ctr">
              <a:buNone/>
            </a:pPr>
            <a:r>
              <a:rPr lang="ru-RU" b="1" dirty="0">
                <a:solidFill>
                  <a:srgbClr val="663300"/>
                </a:solidFill>
                <a:latin typeface="Bookman Old Style" pitchFamily="18" charset="0"/>
                <a:cs typeface="Times New Roman" pitchFamily="18" charset="0"/>
              </a:rPr>
              <a:t>к</a:t>
            </a:r>
            <a:r>
              <a:rPr lang="ru-RU" b="1" dirty="0" smtClean="0">
                <a:solidFill>
                  <a:srgbClr val="663300"/>
                </a:solidFill>
                <a:latin typeface="Bookman Old Style" pitchFamily="18" charset="0"/>
                <a:cs typeface="Times New Roman" pitchFamily="18" charset="0"/>
              </a:rPr>
              <a:t>оторого  были в составе </a:t>
            </a:r>
            <a:r>
              <a:rPr lang="ru-RU" b="1" dirty="0" err="1" smtClean="0">
                <a:solidFill>
                  <a:srgbClr val="663300"/>
                </a:solidFill>
                <a:latin typeface="Bookman Old Style" pitchFamily="18" charset="0"/>
                <a:cs typeface="Times New Roman" pitchFamily="18" charset="0"/>
              </a:rPr>
              <a:t>комисии</a:t>
            </a:r>
            <a:r>
              <a:rPr lang="ru-RU" b="1" dirty="0" smtClean="0">
                <a:solidFill>
                  <a:srgbClr val="663300"/>
                </a:solidFill>
                <a:latin typeface="Bookman Old Style" pitchFamily="18" charset="0"/>
                <a:cs typeface="Times New Roman" pitchFamily="18" charset="0"/>
              </a:rPr>
              <a:t>, в рамках</a:t>
            </a:r>
          </a:p>
          <a:p>
            <a:pPr algn="ctr">
              <a:buNone/>
            </a:pPr>
            <a:r>
              <a:rPr lang="ru-RU" b="1" dirty="0" smtClean="0">
                <a:solidFill>
                  <a:srgbClr val="663300"/>
                </a:solidFill>
                <a:latin typeface="Bookman Old Style" pitchFamily="18" charset="0"/>
                <a:cs typeface="Times New Roman" pitchFamily="18" charset="0"/>
              </a:rPr>
              <a:t>проведения конкурса школьных музеев. </a:t>
            </a:r>
            <a:endParaRPr lang="en-US" b="1" dirty="0" smtClean="0">
              <a:solidFill>
                <a:srgbClr val="663300"/>
              </a:solidFill>
              <a:latin typeface="Bookman Old Style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ru-RU" b="1" dirty="0" smtClean="0">
                <a:solidFill>
                  <a:srgbClr val="663300"/>
                </a:solidFill>
                <a:latin typeface="Bookman Old Style" pitchFamily="18" charset="0"/>
                <a:cs typeface="Times New Roman" pitchFamily="18" charset="0"/>
              </a:rPr>
              <a:t>Наш</a:t>
            </a:r>
            <a:r>
              <a:rPr lang="en-US" b="1" dirty="0" smtClean="0">
                <a:solidFill>
                  <a:srgbClr val="663300"/>
                </a:solidFill>
                <a:latin typeface="Bookman Old Style" pitchFamily="18" charset="0"/>
                <a:cs typeface="Times New Roman" pitchFamily="18" charset="0"/>
              </a:rPr>
              <a:t> </a:t>
            </a:r>
            <a:r>
              <a:rPr lang="ru-RU" b="1" dirty="0" smtClean="0">
                <a:solidFill>
                  <a:srgbClr val="663300"/>
                </a:solidFill>
                <a:latin typeface="Bookman Old Style" pitchFamily="18" charset="0"/>
                <a:cs typeface="Times New Roman" pitchFamily="18" charset="0"/>
              </a:rPr>
              <a:t>музей посещали представители телекомпании канала </a:t>
            </a:r>
            <a:r>
              <a:rPr lang="ru-RU" b="1" dirty="0">
                <a:solidFill>
                  <a:srgbClr val="663300"/>
                </a:solidFill>
                <a:latin typeface="Bookman Old Style" pitchFamily="18" charset="0"/>
                <a:cs typeface="Times New Roman" pitchFamily="18" charset="0"/>
              </a:rPr>
              <a:t>Р</a:t>
            </a:r>
            <a:r>
              <a:rPr lang="ru-RU" b="1" dirty="0" smtClean="0">
                <a:solidFill>
                  <a:srgbClr val="663300"/>
                </a:solidFill>
                <a:latin typeface="Bookman Old Style" pitchFamily="18" charset="0"/>
                <a:cs typeface="Times New Roman" pitchFamily="18" charset="0"/>
              </a:rPr>
              <a:t>оссия – Татарстан, брали интервью  о</a:t>
            </a:r>
            <a:r>
              <a:rPr lang="en-US" b="1" dirty="0" smtClean="0">
                <a:solidFill>
                  <a:srgbClr val="663300"/>
                </a:solidFill>
                <a:latin typeface="Bookman Old Style" pitchFamily="18" charset="0"/>
                <a:cs typeface="Times New Roman" pitchFamily="18" charset="0"/>
              </a:rPr>
              <a:t> </a:t>
            </a:r>
            <a:r>
              <a:rPr lang="ru-RU" b="1" dirty="0" smtClean="0">
                <a:solidFill>
                  <a:srgbClr val="663300"/>
                </a:solidFill>
                <a:latin typeface="Bookman Old Style" pitchFamily="18" charset="0"/>
                <a:cs typeface="Times New Roman" pitchFamily="18" charset="0"/>
              </a:rPr>
              <a:t>деятельности школьного музея у его</a:t>
            </a:r>
            <a:r>
              <a:rPr lang="en-US" b="1" dirty="0" smtClean="0">
                <a:solidFill>
                  <a:srgbClr val="663300"/>
                </a:solidFill>
                <a:latin typeface="Bookman Old Style" pitchFamily="18" charset="0"/>
                <a:cs typeface="Times New Roman" pitchFamily="18" charset="0"/>
              </a:rPr>
              <a:t> </a:t>
            </a:r>
            <a:r>
              <a:rPr lang="ru-RU" b="1" dirty="0" smtClean="0">
                <a:solidFill>
                  <a:srgbClr val="663300"/>
                </a:solidFill>
                <a:latin typeface="Bookman Old Style" pitchFamily="18" charset="0"/>
                <a:cs typeface="Times New Roman" pitchFamily="18" charset="0"/>
              </a:rPr>
              <a:t>руководителя Харченко Е.Е. </a:t>
            </a:r>
            <a:endParaRPr lang="en-US" b="1" dirty="0" smtClean="0">
              <a:solidFill>
                <a:srgbClr val="663300"/>
              </a:solidFill>
              <a:latin typeface="Bookman Old Style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ru-RU" b="1" dirty="0" smtClean="0">
                <a:solidFill>
                  <a:srgbClr val="663300"/>
                </a:solidFill>
                <a:latin typeface="Bookman Old Style" pitchFamily="18" charset="0"/>
                <a:cs typeface="Times New Roman" pitchFamily="18" charset="0"/>
              </a:rPr>
              <a:t>Так же мы</a:t>
            </a:r>
            <a:r>
              <a:rPr lang="en-US" b="1" dirty="0" smtClean="0">
                <a:solidFill>
                  <a:srgbClr val="663300"/>
                </a:solidFill>
                <a:latin typeface="Bookman Old Style" pitchFamily="18" charset="0"/>
                <a:cs typeface="Times New Roman" pitchFamily="18" charset="0"/>
              </a:rPr>
              <a:t> </a:t>
            </a:r>
            <a:r>
              <a:rPr lang="ru-RU" b="1" dirty="0" smtClean="0">
                <a:solidFill>
                  <a:srgbClr val="663300"/>
                </a:solidFill>
                <a:latin typeface="Bookman Old Style" pitchFamily="18" charset="0"/>
                <a:cs typeface="Times New Roman" pitchFamily="18" charset="0"/>
              </a:rPr>
              <a:t>сотрудничаем с Министерством культуры РТ и по их</a:t>
            </a:r>
            <a:r>
              <a:rPr lang="en-US" b="1" dirty="0" smtClean="0">
                <a:solidFill>
                  <a:srgbClr val="663300"/>
                </a:solidFill>
                <a:latin typeface="Bookman Old Style" pitchFamily="18" charset="0"/>
                <a:cs typeface="Times New Roman" pitchFamily="18" charset="0"/>
              </a:rPr>
              <a:t> </a:t>
            </a:r>
            <a:r>
              <a:rPr lang="ru-RU" b="1" dirty="0" smtClean="0">
                <a:solidFill>
                  <a:srgbClr val="663300"/>
                </a:solidFill>
                <a:latin typeface="Bookman Old Style" pitchFamily="18" charset="0"/>
                <a:cs typeface="Times New Roman" pitchFamily="18" charset="0"/>
              </a:rPr>
              <a:t>просьбе представляли фотографии и материалы о</a:t>
            </a:r>
          </a:p>
          <a:p>
            <a:pPr algn="ctr">
              <a:buNone/>
            </a:pPr>
            <a:r>
              <a:rPr lang="ru-RU" b="1" dirty="0" smtClean="0">
                <a:solidFill>
                  <a:srgbClr val="663300"/>
                </a:solidFill>
                <a:latin typeface="Bookman Old Style" pitchFamily="18" charset="0"/>
                <a:cs typeface="Times New Roman" pitchFamily="18" charset="0"/>
              </a:rPr>
              <a:t>жизни и боевом пути </a:t>
            </a:r>
            <a:r>
              <a:rPr lang="ru-RU" b="1" dirty="0" err="1" smtClean="0">
                <a:solidFill>
                  <a:srgbClr val="663300"/>
                </a:solidFill>
                <a:latin typeface="Bookman Old Style" pitchFamily="18" charset="0"/>
                <a:cs typeface="Times New Roman" pitchFamily="18" charset="0"/>
              </a:rPr>
              <a:t>М.Х.Сыртлановой</a:t>
            </a:r>
            <a:r>
              <a:rPr lang="ru-RU" b="1" dirty="0" smtClean="0">
                <a:solidFill>
                  <a:srgbClr val="663300"/>
                </a:solidFill>
                <a:latin typeface="Bookman Old Style" pitchFamily="18" charset="0"/>
                <a:cs typeface="Times New Roman" pitchFamily="18" charset="0"/>
              </a:rPr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03648" y="274638"/>
            <a:ext cx="7283152" cy="725470"/>
          </a:xfrm>
        </p:spPr>
        <p:txBody>
          <a:bodyPr>
            <a:normAutofit fontScale="90000"/>
          </a:bodyPr>
          <a:lstStyle/>
          <a:p>
            <a:r>
              <a:rPr lang="ru-RU" sz="3200" b="1" dirty="0" smtClean="0">
                <a:solidFill>
                  <a:srgbClr val="C00000"/>
                </a:solidFill>
                <a:latin typeface="Bookman Old Style" pitchFamily="18" charset="0"/>
                <a:cs typeface="Times New Roman" pitchFamily="18" charset="0"/>
              </a:rPr>
              <a:t>Интервью телекомпании </a:t>
            </a:r>
            <a:r>
              <a:rPr lang="en-US" sz="3200" b="1" dirty="0" smtClean="0">
                <a:solidFill>
                  <a:srgbClr val="C00000"/>
                </a:solidFill>
                <a:latin typeface="Bookman Old Style" pitchFamily="18" charset="0"/>
                <a:cs typeface="Times New Roman" pitchFamily="18" charset="0"/>
              </a:rPr>
              <a:t/>
            </a:r>
            <a:br>
              <a:rPr lang="en-US" sz="3200" b="1" dirty="0" smtClean="0">
                <a:solidFill>
                  <a:srgbClr val="C00000"/>
                </a:solidFill>
                <a:latin typeface="Bookman Old Style" pitchFamily="18" charset="0"/>
                <a:cs typeface="Times New Roman" pitchFamily="18" charset="0"/>
              </a:rPr>
            </a:br>
            <a:r>
              <a:rPr lang="ru-RU" sz="3200" b="1" dirty="0" smtClean="0">
                <a:solidFill>
                  <a:srgbClr val="C00000"/>
                </a:solidFill>
                <a:latin typeface="Bookman Old Style" pitchFamily="18" charset="0"/>
                <a:cs typeface="Times New Roman" pitchFamily="18" charset="0"/>
              </a:rPr>
              <a:t>Россия - Татарстан</a:t>
            </a:r>
            <a:endParaRPr lang="ru-RU" sz="3200" b="1" dirty="0">
              <a:solidFill>
                <a:srgbClr val="C00000"/>
              </a:solidFill>
              <a:latin typeface="Bookman Old Style" pitchFamily="18" charset="0"/>
              <a:cs typeface="Times New Roman" pitchFamily="18" charset="0"/>
            </a:endParaRPr>
          </a:p>
        </p:txBody>
      </p:sp>
      <p:pic>
        <p:nvPicPr>
          <p:cNvPr id="5" name="Picture 2" descr="C:\Users\Светлана\Desktop\ФОТО - КОНКУРС МУЗЕЕВ\SNV10698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1412776"/>
            <a:ext cx="4070826" cy="4430684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" name="Picture 6" descr="C:\Users\Светлана\Desktop\ФОТО - КОНКУРС МУЗЕЕВ\SNV10699.JPG"/>
          <p:cNvPicPr>
            <a:picLocks noChangeAspect="1" noChangeArrowheads="1"/>
          </p:cNvPicPr>
          <p:nvPr/>
        </p:nvPicPr>
        <p:blipFill>
          <a:blip r:embed="rId3" cstate="print">
            <a:lum bright="10000"/>
          </a:blip>
          <a:srcRect/>
          <a:stretch>
            <a:fillRect/>
          </a:stretch>
        </p:blipFill>
        <p:spPr bwMode="auto">
          <a:xfrm>
            <a:off x="4788024" y="1412776"/>
            <a:ext cx="4104081" cy="4383087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5576" y="260648"/>
            <a:ext cx="8229600" cy="654032"/>
          </a:xfrm>
        </p:spPr>
        <p:txBody>
          <a:bodyPr>
            <a:normAutofit/>
          </a:bodyPr>
          <a:lstStyle/>
          <a:p>
            <a:r>
              <a:rPr lang="ru-RU" sz="3200" b="1" dirty="0" smtClean="0">
                <a:solidFill>
                  <a:srgbClr val="C00000"/>
                </a:solidFill>
                <a:latin typeface="Bookman Old Style" pitchFamily="18" charset="0"/>
                <a:cs typeface="Times New Roman" pitchFamily="18" charset="0"/>
              </a:rPr>
              <a:t>Встреча с Советом ветеранов</a:t>
            </a:r>
            <a:endParaRPr lang="ru-RU" sz="3200" b="1" dirty="0">
              <a:solidFill>
                <a:srgbClr val="C00000"/>
              </a:solidFill>
              <a:latin typeface="Bookman Old Style" pitchFamily="18" charset="0"/>
              <a:cs typeface="Times New Roman" pitchFamily="18" charset="0"/>
            </a:endParaRPr>
          </a:p>
        </p:txBody>
      </p:sp>
      <p:pic>
        <p:nvPicPr>
          <p:cNvPr id="21506" name="Picture 2" descr="C:\Users\Светлана\Desktop\ФОТО - КОНКУРС МУЗЕЕВ\IMG_5199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1340768"/>
            <a:ext cx="3960440" cy="4142834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5" name="Picture 2" descr="C:\Users\Светлана\Desktop\ФОТО - КОНКУРС МУЗЕЕВ\P103067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88025" y="1340767"/>
            <a:ext cx="3816424" cy="4104457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3568" y="332656"/>
            <a:ext cx="8229600" cy="785818"/>
          </a:xfrm>
        </p:spPr>
        <p:txBody>
          <a:bodyPr>
            <a:noAutofit/>
          </a:bodyPr>
          <a:lstStyle/>
          <a:p>
            <a:r>
              <a:rPr lang="ru-RU" sz="3200" b="1" dirty="0" smtClean="0">
                <a:solidFill>
                  <a:srgbClr val="C00000"/>
                </a:solidFill>
                <a:latin typeface="Bookman Old Style" pitchFamily="18" charset="0"/>
                <a:cs typeface="Times New Roman" pitchFamily="18" charset="0"/>
              </a:rPr>
              <a:t>Внешкольная деятельность </a:t>
            </a:r>
            <a:r>
              <a:rPr lang="en-US" sz="3200" b="1" dirty="0" smtClean="0">
                <a:solidFill>
                  <a:srgbClr val="C00000"/>
                </a:solidFill>
                <a:latin typeface="Bookman Old Style" pitchFamily="18" charset="0"/>
                <a:cs typeface="Times New Roman" pitchFamily="18" charset="0"/>
              </a:rPr>
              <a:t/>
            </a:r>
            <a:br>
              <a:rPr lang="en-US" sz="3200" b="1" dirty="0" smtClean="0">
                <a:solidFill>
                  <a:srgbClr val="C00000"/>
                </a:solidFill>
                <a:latin typeface="Bookman Old Style" pitchFamily="18" charset="0"/>
                <a:cs typeface="Times New Roman" pitchFamily="18" charset="0"/>
              </a:rPr>
            </a:br>
            <a:r>
              <a:rPr lang="ru-RU" sz="3200" b="1" dirty="0" smtClean="0">
                <a:solidFill>
                  <a:srgbClr val="C00000"/>
                </a:solidFill>
                <a:latin typeface="Bookman Old Style" pitchFamily="18" charset="0"/>
                <a:cs typeface="Times New Roman" pitchFamily="18" charset="0"/>
              </a:rPr>
              <a:t>музея</a:t>
            </a:r>
            <a:endParaRPr lang="ru-RU" sz="3200" b="1" dirty="0">
              <a:solidFill>
                <a:srgbClr val="C00000"/>
              </a:solidFill>
              <a:latin typeface="Bookman Old Style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051720" y="1412776"/>
            <a:ext cx="6806560" cy="5230934"/>
          </a:xfrm>
        </p:spPr>
        <p:txBody>
          <a:bodyPr>
            <a:noAutofit/>
          </a:bodyPr>
          <a:lstStyle/>
          <a:p>
            <a:pPr algn="ctr">
              <a:buNone/>
            </a:pPr>
            <a:r>
              <a:rPr lang="ru-RU" sz="2000" b="1" dirty="0" smtClean="0">
                <a:solidFill>
                  <a:srgbClr val="663300"/>
                </a:solidFill>
                <a:latin typeface="Bookman Old Style" pitchFamily="18" charset="0"/>
                <a:cs typeface="Times New Roman" pitchFamily="18" charset="0"/>
              </a:rPr>
              <a:t>В преддверии празднования 70-летия Великой</a:t>
            </a:r>
          </a:p>
          <a:p>
            <a:pPr algn="ctr">
              <a:buNone/>
            </a:pPr>
            <a:r>
              <a:rPr lang="ru-RU" sz="2000" b="1" dirty="0" smtClean="0">
                <a:solidFill>
                  <a:srgbClr val="663300"/>
                </a:solidFill>
                <a:latin typeface="Bookman Old Style" pitchFamily="18" charset="0"/>
                <a:cs typeface="Times New Roman" pitchFamily="18" charset="0"/>
              </a:rPr>
              <a:t>Победы отдельные экспонаты музея были</a:t>
            </a:r>
          </a:p>
          <a:p>
            <a:pPr algn="ctr">
              <a:buNone/>
            </a:pPr>
            <a:r>
              <a:rPr lang="ru-RU" sz="2000" b="1" dirty="0" smtClean="0">
                <a:solidFill>
                  <a:srgbClr val="663300"/>
                </a:solidFill>
                <a:latin typeface="Bookman Old Style" pitchFamily="18" charset="0"/>
                <a:cs typeface="Times New Roman" pitchFamily="18" charset="0"/>
              </a:rPr>
              <a:t>представлены на городской выставке  школьных</a:t>
            </a:r>
            <a:r>
              <a:rPr lang="en-US" sz="2000" b="1" dirty="0" smtClean="0">
                <a:solidFill>
                  <a:srgbClr val="663300"/>
                </a:solidFill>
                <a:latin typeface="Bookman Old Style" pitchFamily="18" charset="0"/>
                <a:cs typeface="Times New Roman" pitchFamily="18" charset="0"/>
              </a:rPr>
              <a:t> </a:t>
            </a:r>
            <a:r>
              <a:rPr lang="ru-RU" sz="2000" b="1" dirty="0" smtClean="0">
                <a:solidFill>
                  <a:srgbClr val="663300"/>
                </a:solidFill>
                <a:latin typeface="Bookman Old Style" pitchFamily="18" charset="0"/>
                <a:cs typeface="Times New Roman" pitchFamily="18" charset="0"/>
              </a:rPr>
              <a:t>музеев. Мы участвовали в городском  проекте</a:t>
            </a:r>
            <a:r>
              <a:rPr lang="en-US" sz="2000" b="1" dirty="0" smtClean="0">
                <a:solidFill>
                  <a:srgbClr val="663300"/>
                </a:solidFill>
                <a:latin typeface="Bookman Old Style" pitchFamily="18" charset="0"/>
                <a:cs typeface="Times New Roman" pitchFamily="18" charset="0"/>
              </a:rPr>
              <a:t> </a:t>
            </a:r>
            <a:r>
              <a:rPr lang="ru-RU" sz="2000" b="1" dirty="0" smtClean="0">
                <a:solidFill>
                  <a:srgbClr val="663300"/>
                </a:solidFill>
                <a:latin typeface="Bookman Old Style" pitchFamily="18" charset="0"/>
                <a:cs typeface="Times New Roman" pitchFamily="18" charset="0"/>
              </a:rPr>
              <a:t>«Музей в чемодане», </a:t>
            </a:r>
            <a:endParaRPr lang="en-US" sz="2000" b="1" dirty="0" smtClean="0">
              <a:solidFill>
                <a:srgbClr val="663300"/>
              </a:solidFill>
              <a:latin typeface="Bookman Old Style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ru-RU" sz="2000" b="1" dirty="0" smtClean="0">
                <a:solidFill>
                  <a:srgbClr val="663300"/>
                </a:solidFill>
                <a:latin typeface="Bookman Old Style" pitchFamily="18" charset="0"/>
                <a:cs typeface="Times New Roman" pitchFamily="18" charset="0"/>
              </a:rPr>
              <a:t>где ученица 11 класса</a:t>
            </a:r>
          </a:p>
          <a:p>
            <a:pPr algn="ctr">
              <a:buNone/>
            </a:pPr>
            <a:r>
              <a:rPr lang="ru-RU" sz="2000" b="1" dirty="0" err="1" smtClean="0">
                <a:solidFill>
                  <a:srgbClr val="663300"/>
                </a:solidFill>
                <a:latin typeface="Bookman Old Style" pitchFamily="18" charset="0"/>
                <a:cs typeface="Times New Roman" pitchFamily="18" charset="0"/>
              </a:rPr>
              <a:t>Миннебаева</a:t>
            </a:r>
            <a:r>
              <a:rPr lang="ru-RU" sz="2000" b="1" dirty="0" smtClean="0">
                <a:solidFill>
                  <a:srgbClr val="663300"/>
                </a:solidFill>
                <a:latin typeface="Bookman Old Style" pitchFamily="18" charset="0"/>
                <a:cs typeface="Times New Roman" pitchFamily="18" charset="0"/>
              </a:rPr>
              <a:t> </a:t>
            </a:r>
            <a:r>
              <a:rPr lang="ru-RU" sz="2000" b="1" dirty="0" err="1" smtClean="0">
                <a:solidFill>
                  <a:srgbClr val="663300"/>
                </a:solidFill>
                <a:latin typeface="Bookman Old Style" pitchFamily="18" charset="0"/>
                <a:cs typeface="Times New Roman" pitchFamily="18" charset="0"/>
              </a:rPr>
              <a:t>Аделия</a:t>
            </a:r>
            <a:r>
              <a:rPr lang="ru-RU" sz="2000" b="1" dirty="0" smtClean="0">
                <a:solidFill>
                  <a:srgbClr val="663300"/>
                </a:solidFill>
                <a:latin typeface="Bookman Old Style" pitchFamily="18" charset="0"/>
                <a:cs typeface="Times New Roman" pitchFamily="18" charset="0"/>
              </a:rPr>
              <a:t>  рассказала об отдельных</a:t>
            </a:r>
          </a:p>
          <a:p>
            <a:pPr algn="ctr">
              <a:buNone/>
            </a:pPr>
            <a:r>
              <a:rPr lang="ru-RU" sz="2000" b="1" dirty="0" smtClean="0">
                <a:solidFill>
                  <a:srgbClr val="663300"/>
                </a:solidFill>
                <a:latin typeface="Bookman Old Style" pitchFamily="18" charset="0"/>
                <a:cs typeface="Times New Roman" pitchFamily="18" charset="0"/>
              </a:rPr>
              <a:t>музейных экспонатах, </a:t>
            </a:r>
            <a:endParaRPr lang="en-US" sz="2000" b="1" dirty="0" smtClean="0">
              <a:solidFill>
                <a:srgbClr val="663300"/>
              </a:solidFill>
              <a:latin typeface="Bookman Old Style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ru-RU" sz="2000" b="1" dirty="0" smtClean="0">
                <a:solidFill>
                  <a:srgbClr val="663300"/>
                </a:solidFill>
                <a:latin typeface="Bookman Old Style" pitchFamily="18" charset="0"/>
                <a:cs typeface="Times New Roman" pitchFamily="18" charset="0"/>
              </a:rPr>
              <a:t>а также заняли 3 место </a:t>
            </a:r>
            <a:endParaRPr lang="en-US" sz="2000" b="1" dirty="0" smtClean="0">
              <a:solidFill>
                <a:srgbClr val="663300"/>
              </a:solidFill>
              <a:latin typeface="Bookman Old Style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ru-RU" sz="2000" b="1" dirty="0" smtClean="0">
                <a:solidFill>
                  <a:srgbClr val="663300"/>
                </a:solidFill>
                <a:latin typeface="Bookman Old Style" pitchFamily="18" charset="0"/>
                <a:cs typeface="Times New Roman" pitchFamily="18" charset="0"/>
              </a:rPr>
              <a:t>В</a:t>
            </a:r>
            <a:r>
              <a:rPr lang="en-US" sz="2000" b="1" dirty="0" smtClean="0">
                <a:solidFill>
                  <a:srgbClr val="663300"/>
                </a:solidFill>
                <a:latin typeface="Bookman Old Style" pitchFamily="18" charset="0"/>
                <a:cs typeface="Times New Roman" pitchFamily="18" charset="0"/>
              </a:rPr>
              <a:t> </a:t>
            </a:r>
            <a:r>
              <a:rPr lang="ru-RU" sz="2000" b="1" dirty="0" smtClean="0">
                <a:solidFill>
                  <a:srgbClr val="663300"/>
                </a:solidFill>
                <a:latin typeface="Bookman Old Style" pitchFamily="18" charset="0"/>
                <a:cs typeface="Times New Roman" pitchFamily="18" charset="0"/>
              </a:rPr>
              <a:t>конкурсе по созданию и защите электронного</a:t>
            </a:r>
            <a:r>
              <a:rPr lang="en-US" sz="2000" b="1" dirty="0" smtClean="0">
                <a:solidFill>
                  <a:srgbClr val="663300"/>
                </a:solidFill>
                <a:latin typeface="Bookman Old Style" pitchFamily="18" charset="0"/>
                <a:cs typeface="Times New Roman" pitchFamily="18" charset="0"/>
              </a:rPr>
              <a:t> </a:t>
            </a:r>
            <a:r>
              <a:rPr lang="ru-RU" sz="2000" b="1" dirty="0" smtClean="0">
                <a:solidFill>
                  <a:srgbClr val="663300"/>
                </a:solidFill>
                <a:latin typeface="Bookman Old Style" pitchFamily="18" charset="0"/>
                <a:cs typeface="Times New Roman" pitchFamily="18" charset="0"/>
              </a:rPr>
              <a:t>музейного баннера </a:t>
            </a:r>
            <a:endParaRPr lang="en-US" sz="2000" b="1" dirty="0" smtClean="0">
              <a:solidFill>
                <a:srgbClr val="663300"/>
              </a:solidFill>
              <a:latin typeface="Bookman Old Style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ru-RU" sz="2000" b="1" dirty="0" smtClean="0">
                <a:solidFill>
                  <a:srgbClr val="663300"/>
                </a:solidFill>
                <a:latin typeface="Bookman Old Style" pitchFamily="18" charset="0"/>
                <a:cs typeface="Times New Roman" pitchFamily="18" charset="0"/>
              </a:rPr>
              <a:t>«Не померкнет летопись</a:t>
            </a:r>
          </a:p>
          <a:p>
            <a:pPr algn="ctr">
              <a:buNone/>
            </a:pPr>
            <a:r>
              <a:rPr lang="ru-RU" sz="2000" b="1" dirty="0">
                <a:solidFill>
                  <a:srgbClr val="663300"/>
                </a:solidFill>
                <a:latin typeface="Bookman Old Style" pitchFamily="18" charset="0"/>
                <a:cs typeface="Times New Roman" pitchFamily="18" charset="0"/>
              </a:rPr>
              <a:t>П</a:t>
            </a:r>
            <a:r>
              <a:rPr lang="ru-RU" sz="2000" b="1" dirty="0" smtClean="0">
                <a:solidFill>
                  <a:srgbClr val="663300"/>
                </a:solidFill>
                <a:latin typeface="Bookman Old Style" pitchFamily="18" charset="0"/>
                <a:cs typeface="Times New Roman" pitchFamily="18" charset="0"/>
              </a:rPr>
              <a:t>обеды», авторами которого также стали</a:t>
            </a:r>
          </a:p>
          <a:p>
            <a:pPr algn="ctr">
              <a:buNone/>
            </a:pPr>
            <a:r>
              <a:rPr lang="ru-RU" sz="2000" b="1" dirty="0">
                <a:solidFill>
                  <a:srgbClr val="663300"/>
                </a:solidFill>
                <a:latin typeface="Bookman Old Style" pitchFamily="18" charset="0"/>
                <a:cs typeface="Times New Roman" pitchFamily="18" charset="0"/>
              </a:rPr>
              <a:t>н</a:t>
            </a:r>
            <a:r>
              <a:rPr lang="ru-RU" sz="2000" b="1" dirty="0" smtClean="0">
                <a:solidFill>
                  <a:srgbClr val="663300"/>
                </a:solidFill>
                <a:latin typeface="Bookman Old Style" pitchFamily="18" charset="0"/>
                <a:cs typeface="Times New Roman" pitchFamily="18" charset="0"/>
              </a:rPr>
              <a:t>аши учащиеся </a:t>
            </a:r>
            <a:r>
              <a:rPr lang="ru-RU" sz="2000" b="1" dirty="0" err="1" smtClean="0">
                <a:solidFill>
                  <a:srgbClr val="663300"/>
                </a:solidFill>
                <a:latin typeface="Bookman Old Style" pitchFamily="18" charset="0"/>
                <a:cs typeface="Times New Roman" pitchFamily="18" charset="0"/>
              </a:rPr>
              <a:t>Фаткуллин</a:t>
            </a:r>
            <a:r>
              <a:rPr lang="ru-RU" sz="2000" b="1" dirty="0" smtClean="0">
                <a:solidFill>
                  <a:srgbClr val="663300"/>
                </a:solidFill>
                <a:latin typeface="Bookman Old Style" pitchFamily="18" charset="0"/>
                <a:cs typeface="Times New Roman" pitchFamily="18" charset="0"/>
              </a:rPr>
              <a:t> Дмитрий и </a:t>
            </a:r>
            <a:r>
              <a:rPr lang="ru-RU" sz="2000" b="1" dirty="0" err="1" smtClean="0">
                <a:solidFill>
                  <a:srgbClr val="663300"/>
                </a:solidFill>
                <a:latin typeface="Bookman Old Style" pitchFamily="18" charset="0"/>
                <a:cs typeface="Times New Roman" pitchFamily="18" charset="0"/>
              </a:rPr>
              <a:t>Миннебаева</a:t>
            </a:r>
            <a:r>
              <a:rPr lang="en-US" sz="2000" b="1" dirty="0" smtClean="0">
                <a:solidFill>
                  <a:srgbClr val="663300"/>
                </a:solidFill>
                <a:latin typeface="Bookman Old Style" pitchFamily="18" charset="0"/>
                <a:cs typeface="Times New Roman" pitchFamily="18" charset="0"/>
              </a:rPr>
              <a:t> </a:t>
            </a:r>
            <a:r>
              <a:rPr lang="ru-RU" sz="2000" b="1" dirty="0" err="1" smtClean="0">
                <a:solidFill>
                  <a:srgbClr val="663300"/>
                </a:solidFill>
                <a:latin typeface="Bookman Old Style" pitchFamily="18" charset="0"/>
                <a:cs typeface="Times New Roman" pitchFamily="18" charset="0"/>
              </a:rPr>
              <a:t>Аделия</a:t>
            </a:r>
            <a:r>
              <a:rPr lang="ru-RU" sz="2000" b="1" dirty="0" smtClean="0">
                <a:solidFill>
                  <a:srgbClr val="663300"/>
                </a:solidFill>
                <a:latin typeface="Bookman Old Style" pitchFamily="18" charset="0"/>
                <a:cs typeface="Times New Roman" pitchFamily="18" charset="0"/>
              </a:rPr>
              <a:t>. </a:t>
            </a:r>
            <a:endParaRPr lang="ru-RU" sz="2000" b="1" dirty="0">
              <a:solidFill>
                <a:srgbClr val="663300"/>
              </a:solidFill>
              <a:latin typeface="Bookman Old Style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0"/>
            <a:ext cx="8229600" cy="850106"/>
          </a:xfrm>
        </p:spPr>
        <p:txBody>
          <a:bodyPr>
            <a:noAutofit/>
          </a:bodyPr>
          <a:lstStyle/>
          <a:p>
            <a:r>
              <a:rPr lang="ru-RU" sz="2000" b="1" dirty="0" smtClean="0">
                <a:solidFill>
                  <a:srgbClr val="C00000"/>
                </a:solidFill>
                <a:latin typeface="Bookman Old Style" pitchFamily="18" charset="0"/>
                <a:cs typeface="Times New Roman" pitchFamily="18" charset="0"/>
              </a:rPr>
              <a:t>Участие в городской выставке школьных музеев, в  конкурсах «Музей в чемодане»,  защиты электронных баннеров</a:t>
            </a:r>
            <a:endParaRPr lang="ru-RU" sz="2000" b="1" dirty="0">
              <a:solidFill>
                <a:srgbClr val="C00000"/>
              </a:solidFill>
              <a:latin typeface="Bookman Old Style" pitchFamily="18" charset="0"/>
            </a:endParaRPr>
          </a:p>
        </p:txBody>
      </p:sp>
      <p:pic>
        <p:nvPicPr>
          <p:cNvPr id="6" name="Picture 2" descr="C:\Users\Светлана\Desktop\ФОТО - КОНКУРС МУЗЕЕВ\20140222_120146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1052736"/>
            <a:ext cx="4214842" cy="2736304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7" name="Picture 7" descr="C:\Users\Светлана\Desktop\ФОТО - КОНКУРС МУЗЕЕВ\IMG_797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860032" y="1052736"/>
            <a:ext cx="3748633" cy="2736304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8" name="Picture 2" descr="C:\Users\Светлана\Desktop\ФОТО - КОНКУРС МУЗЕЕВ\20140222_111547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857752" y="4077072"/>
            <a:ext cx="3857652" cy="249520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9" name="Picture 3" descr="C:\Users\Светлана\Desktop\ФОТО - КОНКУРС МУЗЕЕВ\IMG_8046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51520" y="4005064"/>
            <a:ext cx="4214842" cy="2524864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332656"/>
            <a:ext cx="8715436" cy="428628"/>
          </a:xfrm>
        </p:spPr>
        <p:txBody>
          <a:bodyPr>
            <a:no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  <a:latin typeface="Bookman Old Style" pitchFamily="18" charset="0"/>
                <a:cs typeface="Times New Roman" pitchFamily="18" charset="0"/>
              </a:rPr>
              <a:t/>
            </a:r>
            <a:br>
              <a:rPr lang="ru-RU" sz="2800" b="1" dirty="0" smtClean="0">
                <a:solidFill>
                  <a:srgbClr val="C00000"/>
                </a:solidFill>
                <a:latin typeface="Bookman Old Style" pitchFamily="18" charset="0"/>
                <a:cs typeface="Times New Roman" pitchFamily="18" charset="0"/>
              </a:rPr>
            </a:br>
            <a:r>
              <a:rPr lang="ru-RU" sz="2800" b="1" dirty="0" smtClean="0">
                <a:solidFill>
                  <a:srgbClr val="C00000"/>
                </a:solidFill>
                <a:latin typeface="Bookman Old Style" pitchFamily="18" charset="0"/>
                <a:cs typeface="Times New Roman" pitchFamily="18" charset="0"/>
              </a:rPr>
              <a:t>Научно – исследовательская</a:t>
            </a:r>
            <a:r>
              <a:rPr lang="en-US" sz="2800" b="1" dirty="0" smtClean="0">
                <a:solidFill>
                  <a:srgbClr val="C00000"/>
                </a:solidFill>
                <a:latin typeface="Bookman Old Style" pitchFamily="18" charset="0"/>
                <a:cs typeface="Times New Roman" pitchFamily="18" charset="0"/>
              </a:rPr>
              <a:t/>
            </a:r>
            <a:br>
              <a:rPr lang="en-US" sz="2800" b="1" dirty="0" smtClean="0">
                <a:solidFill>
                  <a:srgbClr val="C00000"/>
                </a:solidFill>
                <a:latin typeface="Bookman Old Style" pitchFamily="18" charset="0"/>
                <a:cs typeface="Times New Roman" pitchFamily="18" charset="0"/>
              </a:rPr>
            </a:br>
            <a:r>
              <a:rPr lang="ru-RU" sz="2800" b="1" dirty="0" smtClean="0">
                <a:solidFill>
                  <a:srgbClr val="C00000"/>
                </a:solidFill>
                <a:latin typeface="Bookman Old Style" pitchFamily="18" charset="0"/>
                <a:cs typeface="Times New Roman" pitchFamily="18" charset="0"/>
              </a:rPr>
              <a:t> деятельность</a:t>
            </a:r>
            <a:endParaRPr lang="ru-RU" sz="2800" b="1" dirty="0">
              <a:solidFill>
                <a:srgbClr val="C00000"/>
              </a:solidFill>
              <a:latin typeface="Bookman Old Style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907704" y="1500150"/>
            <a:ext cx="6951716" cy="4737162"/>
          </a:xfrm>
        </p:spPr>
        <p:txBody>
          <a:bodyPr>
            <a:normAutofit fontScale="62500" lnSpcReduction="20000"/>
          </a:bodyPr>
          <a:lstStyle/>
          <a:p>
            <a:pPr algn="ctr">
              <a:buNone/>
            </a:pPr>
            <a:r>
              <a:rPr lang="ru-RU" b="1" dirty="0" smtClean="0">
                <a:solidFill>
                  <a:srgbClr val="663300"/>
                </a:solidFill>
                <a:latin typeface="Bookman Old Style" pitchFamily="18" charset="0"/>
                <a:cs typeface="Times New Roman" pitchFamily="18" charset="0"/>
              </a:rPr>
              <a:t>В гимназии в 2019 г. стартовал инновационный</a:t>
            </a:r>
            <a:r>
              <a:rPr lang="en-US" b="1" dirty="0" smtClean="0">
                <a:solidFill>
                  <a:srgbClr val="663300"/>
                </a:solidFill>
                <a:latin typeface="Bookman Old Style" pitchFamily="18" charset="0"/>
                <a:cs typeface="Times New Roman" pitchFamily="18" charset="0"/>
              </a:rPr>
              <a:t> </a:t>
            </a:r>
            <a:r>
              <a:rPr lang="ru-RU" b="1" dirty="0" smtClean="0">
                <a:solidFill>
                  <a:srgbClr val="663300"/>
                </a:solidFill>
                <a:latin typeface="Bookman Old Style" pitchFamily="18" charset="0"/>
                <a:cs typeface="Times New Roman" pitchFamily="18" charset="0"/>
              </a:rPr>
              <a:t>проект « </a:t>
            </a:r>
            <a:r>
              <a:rPr lang="ru-RU" b="1" dirty="0">
                <a:solidFill>
                  <a:srgbClr val="663300"/>
                </a:solidFill>
                <a:latin typeface="Bookman Old Style" pitchFamily="18" charset="0"/>
                <a:cs typeface="Times New Roman" pitchFamily="18" charset="0"/>
              </a:rPr>
              <a:t>С</a:t>
            </a:r>
            <a:r>
              <a:rPr lang="ru-RU" b="1" dirty="0" smtClean="0">
                <a:solidFill>
                  <a:srgbClr val="663300"/>
                </a:solidFill>
                <a:latin typeface="Bookman Old Style" pitchFamily="18" charset="0"/>
                <a:cs typeface="Times New Roman" pitchFamily="18" charset="0"/>
              </a:rPr>
              <a:t>траницы памяти», разработанный</a:t>
            </a:r>
            <a:r>
              <a:rPr lang="en-US" b="1" dirty="0" smtClean="0">
                <a:solidFill>
                  <a:srgbClr val="663300"/>
                </a:solidFill>
                <a:latin typeface="Bookman Old Style" pitchFamily="18" charset="0"/>
                <a:cs typeface="Times New Roman" pitchFamily="18" charset="0"/>
              </a:rPr>
              <a:t> </a:t>
            </a:r>
            <a:r>
              <a:rPr lang="ru-RU" b="1" dirty="0" smtClean="0">
                <a:solidFill>
                  <a:srgbClr val="663300"/>
                </a:solidFill>
                <a:latin typeface="Bookman Old Style" pitchFamily="18" charset="0"/>
                <a:cs typeface="Times New Roman" pitchFamily="18" charset="0"/>
              </a:rPr>
              <a:t>учителями истории. </a:t>
            </a:r>
            <a:endParaRPr lang="en-US" b="1" dirty="0" smtClean="0">
              <a:solidFill>
                <a:srgbClr val="663300"/>
              </a:solidFill>
              <a:latin typeface="Bookman Old Style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ru-RU" b="1" dirty="0" smtClean="0">
                <a:solidFill>
                  <a:srgbClr val="663300"/>
                </a:solidFill>
                <a:latin typeface="Bookman Old Style" pitchFamily="18" charset="0"/>
                <a:cs typeface="Times New Roman" pitchFamily="18" charset="0"/>
              </a:rPr>
              <a:t>Целью данного проекта</a:t>
            </a:r>
          </a:p>
          <a:p>
            <a:pPr algn="ctr">
              <a:buNone/>
            </a:pPr>
            <a:r>
              <a:rPr lang="ru-RU" b="1" dirty="0" smtClean="0">
                <a:solidFill>
                  <a:srgbClr val="663300"/>
                </a:solidFill>
                <a:latin typeface="Bookman Old Style" pitchFamily="18" charset="0"/>
                <a:cs typeface="Times New Roman" pitchFamily="18" charset="0"/>
              </a:rPr>
              <a:t>является пополнение фондов школьного музея</a:t>
            </a:r>
          </a:p>
          <a:p>
            <a:pPr algn="ctr">
              <a:buNone/>
            </a:pPr>
            <a:r>
              <a:rPr lang="ru-RU" b="1" dirty="0">
                <a:solidFill>
                  <a:srgbClr val="663300"/>
                </a:solidFill>
                <a:latin typeface="Bookman Old Style" pitchFamily="18" charset="0"/>
                <a:cs typeface="Times New Roman" pitchFamily="18" charset="0"/>
              </a:rPr>
              <a:t>м</a:t>
            </a:r>
            <a:r>
              <a:rPr lang="ru-RU" b="1" dirty="0" smtClean="0">
                <a:solidFill>
                  <a:srgbClr val="663300"/>
                </a:solidFill>
                <a:latin typeface="Bookman Old Style" pitchFamily="18" charset="0"/>
                <a:cs typeface="Times New Roman" pitchFamily="18" charset="0"/>
              </a:rPr>
              <a:t>атериалами о жизни и боевом пути летчиц 46</a:t>
            </a:r>
          </a:p>
          <a:p>
            <a:pPr algn="ctr">
              <a:buNone/>
            </a:pPr>
            <a:r>
              <a:rPr lang="ru-RU" b="1" dirty="0" smtClean="0">
                <a:solidFill>
                  <a:srgbClr val="663300"/>
                </a:solidFill>
                <a:latin typeface="Bookman Old Style" pitchFamily="18" charset="0"/>
                <a:cs typeface="Times New Roman" pitchFamily="18" charset="0"/>
              </a:rPr>
              <a:t>Таманского полка. В рамках школьной НПК «Я</a:t>
            </a:r>
          </a:p>
          <a:p>
            <a:pPr algn="ctr">
              <a:buNone/>
            </a:pPr>
            <a:r>
              <a:rPr lang="ru-RU" b="1" dirty="0" smtClean="0">
                <a:solidFill>
                  <a:srgbClr val="663300"/>
                </a:solidFill>
                <a:latin typeface="Bookman Old Style" pitchFamily="18" charset="0"/>
                <a:cs typeface="Times New Roman" pitchFamily="18" charset="0"/>
              </a:rPr>
              <a:t>познаю мир» учащиеся 6-8 классов</a:t>
            </a:r>
          </a:p>
          <a:p>
            <a:pPr algn="ctr">
              <a:buNone/>
            </a:pPr>
            <a:r>
              <a:rPr lang="ru-RU" b="1" dirty="0" smtClean="0">
                <a:solidFill>
                  <a:srgbClr val="663300"/>
                </a:solidFill>
                <a:latin typeface="Bookman Old Style" pitchFamily="18" charset="0"/>
                <a:cs typeface="Times New Roman" pitchFamily="18" charset="0"/>
              </a:rPr>
              <a:t>представили свои исследовательские работы,</a:t>
            </a:r>
          </a:p>
          <a:p>
            <a:pPr algn="ctr">
              <a:buNone/>
            </a:pPr>
            <a:r>
              <a:rPr lang="ru-RU" b="1" dirty="0" smtClean="0">
                <a:solidFill>
                  <a:srgbClr val="663300"/>
                </a:solidFill>
                <a:latin typeface="Bookman Old Style" pitchFamily="18" charset="0"/>
                <a:cs typeface="Times New Roman" pitchFamily="18" charset="0"/>
              </a:rPr>
              <a:t>посвящённые  боевым подругам</a:t>
            </a:r>
          </a:p>
          <a:p>
            <a:pPr algn="ctr">
              <a:buNone/>
            </a:pPr>
            <a:r>
              <a:rPr lang="ru-RU" b="1" dirty="0" err="1" smtClean="0">
                <a:solidFill>
                  <a:srgbClr val="663300"/>
                </a:solidFill>
                <a:latin typeface="Bookman Old Style" pitchFamily="18" charset="0"/>
                <a:cs typeface="Times New Roman" pitchFamily="18" charset="0"/>
              </a:rPr>
              <a:t>М.Х.Сыртлановой</a:t>
            </a:r>
            <a:r>
              <a:rPr lang="ru-RU" b="1" dirty="0" smtClean="0">
                <a:solidFill>
                  <a:srgbClr val="663300"/>
                </a:solidFill>
                <a:latin typeface="Bookman Old Style" pitchFamily="18" charset="0"/>
                <a:cs typeface="Times New Roman" pitchFamily="18" charset="0"/>
              </a:rPr>
              <a:t>, её однополчанам </a:t>
            </a:r>
          </a:p>
          <a:p>
            <a:pPr algn="ctr">
              <a:buNone/>
            </a:pPr>
            <a:r>
              <a:rPr lang="ru-RU" b="1" dirty="0" smtClean="0">
                <a:solidFill>
                  <a:srgbClr val="663300"/>
                </a:solidFill>
                <a:latin typeface="Bookman Old Style" pitchFamily="18" charset="0"/>
                <a:cs typeface="Times New Roman" pitchFamily="18" charset="0"/>
              </a:rPr>
              <a:t>Пасько Е.Б.,</a:t>
            </a:r>
            <a:r>
              <a:rPr lang="en-US" b="1" dirty="0" smtClean="0">
                <a:solidFill>
                  <a:srgbClr val="663300"/>
                </a:solidFill>
                <a:latin typeface="Bookman Old Style" pitchFamily="18" charset="0"/>
                <a:cs typeface="Times New Roman" pitchFamily="18" charset="0"/>
              </a:rPr>
              <a:t> </a:t>
            </a:r>
            <a:r>
              <a:rPr lang="ru-RU" b="1" dirty="0" err="1" smtClean="0">
                <a:solidFill>
                  <a:srgbClr val="663300"/>
                </a:solidFill>
                <a:latin typeface="Bookman Old Style" pitchFamily="18" charset="0"/>
                <a:cs typeface="Times New Roman" pitchFamily="18" charset="0"/>
              </a:rPr>
              <a:t>Носаль</a:t>
            </a:r>
            <a:r>
              <a:rPr lang="ru-RU" b="1" dirty="0" smtClean="0">
                <a:solidFill>
                  <a:srgbClr val="663300"/>
                </a:solidFill>
                <a:latin typeface="Bookman Old Style" pitchFamily="18" charset="0"/>
                <a:cs typeface="Times New Roman" pitchFamily="18" charset="0"/>
              </a:rPr>
              <a:t> Е.Н. и др.</a:t>
            </a:r>
            <a:r>
              <a:rPr lang="en-US" b="1" dirty="0" smtClean="0">
                <a:solidFill>
                  <a:srgbClr val="663300"/>
                </a:solidFill>
                <a:latin typeface="Bookman Old Style" pitchFamily="18" charset="0"/>
                <a:cs typeface="Times New Roman" pitchFamily="18" charset="0"/>
              </a:rPr>
              <a:t> </a:t>
            </a:r>
          </a:p>
          <a:p>
            <a:pPr algn="ctr">
              <a:buNone/>
            </a:pPr>
            <a:r>
              <a:rPr lang="ru-RU" b="1" dirty="0" smtClean="0">
                <a:solidFill>
                  <a:srgbClr val="663300"/>
                </a:solidFill>
                <a:latin typeface="Bookman Old Style" pitchFamily="18" charset="0"/>
                <a:cs typeface="Times New Roman" pitchFamily="18" charset="0"/>
              </a:rPr>
              <a:t>Данные материалы будут</a:t>
            </a:r>
          </a:p>
          <a:p>
            <a:pPr algn="ctr">
              <a:buNone/>
            </a:pPr>
            <a:r>
              <a:rPr lang="ru-RU" b="1" dirty="0" smtClean="0">
                <a:solidFill>
                  <a:srgbClr val="663300"/>
                </a:solidFill>
                <a:latin typeface="Bookman Old Style" pitchFamily="18" charset="0"/>
                <a:cs typeface="Times New Roman" pitchFamily="18" charset="0"/>
              </a:rPr>
              <a:t>использованы при проведении уроков истории в музее, а</a:t>
            </a:r>
            <a:r>
              <a:rPr lang="en-US" b="1" dirty="0" smtClean="0">
                <a:solidFill>
                  <a:srgbClr val="663300"/>
                </a:solidFill>
                <a:latin typeface="Bookman Old Style" pitchFamily="18" charset="0"/>
                <a:cs typeface="Times New Roman" pitchFamily="18" charset="0"/>
              </a:rPr>
              <a:t> </a:t>
            </a:r>
            <a:r>
              <a:rPr lang="ru-RU" b="1" dirty="0" smtClean="0">
                <a:solidFill>
                  <a:srgbClr val="663300"/>
                </a:solidFill>
                <a:latin typeface="Bookman Old Style" pitchFamily="18" charset="0"/>
                <a:cs typeface="Times New Roman" pitchFamily="18" charset="0"/>
              </a:rPr>
              <a:t>также при проведении экскурсий.</a:t>
            </a:r>
            <a:endParaRPr lang="ru-RU" b="1" dirty="0">
              <a:solidFill>
                <a:srgbClr val="663300"/>
              </a:solidFill>
              <a:latin typeface="Bookman Old Style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188640"/>
            <a:ext cx="8229600" cy="1082660"/>
          </a:xfrm>
        </p:spPr>
        <p:txBody>
          <a:bodyPr>
            <a:norm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  <a:latin typeface="Bookman Old Style" pitchFamily="18" charset="0"/>
                <a:cs typeface="Times New Roman" pitchFamily="18" charset="0"/>
              </a:rPr>
              <a:t>Инновационная деятельность – защита проектов на школьной НПК</a:t>
            </a:r>
            <a:endParaRPr lang="ru-RU" sz="2800" b="1" dirty="0">
              <a:solidFill>
                <a:srgbClr val="C00000"/>
              </a:solidFill>
              <a:latin typeface="Bookman Old Style" pitchFamily="18" charset="0"/>
              <a:cs typeface="Times New Roman" pitchFamily="18" charset="0"/>
            </a:endParaRPr>
          </a:p>
        </p:txBody>
      </p:sp>
      <p:pic>
        <p:nvPicPr>
          <p:cNvPr id="14344" name="Picture 8" descr="C:\Users\Светлана\Desktop\ФОТО по ГИМНАЗИИ\ФОТО - 2018-2019 УЧ.Г\НПК\P1110648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21" y="1628799"/>
            <a:ext cx="3998247" cy="4800575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7" name="Picture 2" descr="C:\Users\Светлана\Desktop\ФОТО по ГИМНАЗИИ\ФОТО - 2018-2019 УЧ.Г\НПК\P1110627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43438" y="1628800"/>
            <a:ext cx="4320105" cy="4800596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03648" y="0"/>
            <a:ext cx="7283152" cy="922114"/>
          </a:xfrm>
        </p:spPr>
        <p:txBody>
          <a:bodyPr>
            <a:normAutofit/>
          </a:bodyPr>
          <a:lstStyle/>
          <a:p>
            <a:r>
              <a:rPr lang="ru-RU" sz="4000" b="1" dirty="0" smtClean="0">
                <a:solidFill>
                  <a:srgbClr val="C00000"/>
                </a:solidFill>
                <a:latin typeface="Bookman Old Style" pitchFamily="18" charset="0"/>
              </a:rPr>
              <a:t>Виртуальный музей</a:t>
            </a:r>
            <a:endParaRPr lang="ru-RU" sz="4000" b="1" dirty="0">
              <a:solidFill>
                <a:srgbClr val="C00000"/>
              </a:solidFill>
              <a:latin typeface="Bookman Old Style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763688" y="908720"/>
            <a:ext cx="6336704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663300"/>
                </a:solidFill>
                <a:latin typeface="Bookman Old Style" pitchFamily="18" charset="0"/>
              </a:rPr>
              <a:t>В 2019 году началась работа по созданию виртуального музей боевой славы </a:t>
            </a:r>
          </a:p>
          <a:p>
            <a:pPr algn="ctr"/>
            <a:r>
              <a:rPr lang="ru-RU" b="1" dirty="0" smtClean="0">
                <a:solidFill>
                  <a:srgbClr val="663300"/>
                </a:solidFill>
                <a:latin typeface="Bookman Old Style" pitchFamily="18" charset="0"/>
              </a:rPr>
              <a:t>МБОУ «Гимназии №52» </a:t>
            </a:r>
            <a:r>
              <a:rPr lang="ru-RU" b="1" dirty="0" err="1" smtClean="0">
                <a:solidFill>
                  <a:srgbClr val="663300"/>
                </a:solidFill>
                <a:latin typeface="Bookman Old Style" pitchFamily="18" charset="0"/>
              </a:rPr>
              <a:t>им.М.Х.Сыртлановой</a:t>
            </a:r>
            <a:r>
              <a:rPr lang="ru-RU" b="1" dirty="0" smtClean="0">
                <a:solidFill>
                  <a:srgbClr val="663300"/>
                </a:solidFill>
                <a:latin typeface="Bookman Old Style" pitchFamily="18" charset="0"/>
              </a:rPr>
              <a:t>.</a:t>
            </a:r>
          </a:p>
          <a:p>
            <a:pPr algn="ctr"/>
            <a:r>
              <a:rPr lang="ru-RU" b="1" dirty="0" smtClean="0">
                <a:solidFill>
                  <a:srgbClr val="663300"/>
                </a:solidFill>
                <a:latin typeface="Bookman Old Style" pitchFamily="18" charset="0"/>
              </a:rPr>
              <a:t>Ссылка на сайт: </a:t>
            </a:r>
            <a:r>
              <a:rPr lang="en-US" b="1" dirty="0" smtClean="0">
                <a:latin typeface="Bookman Old Style" pitchFamily="18" charset="0"/>
              </a:rPr>
              <a:t>https://allabina2012.wixsite.com/gim52museum</a:t>
            </a:r>
            <a:endParaRPr lang="ru-RU" b="1" dirty="0" smtClean="0">
              <a:latin typeface="Bookman Old Style" pitchFamily="18" charset="0"/>
            </a:endParaRPr>
          </a:p>
          <a:p>
            <a:pPr algn="ctr"/>
            <a:endParaRPr lang="ru-RU" b="1" dirty="0">
              <a:solidFill>
                <a:srgbClr val="663300"/>
              </a:solidFill>
              <a:latin typeface="Bookman Old Style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lum contrast="10000"/>
          </a:blip>
          <a:srcRect/>
          <a:stretch>
            <a:fillRect/>
          </a:stretch>
        </p:blipFill>
        <p:spPr bwMode="auto">
          <a:xfrm>
            <a:off x="1763688" y="2564904"/>
            <a:ext cx="6768752" cy="407484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274638"/>
            <a:ext cx="8892480" cy="1858218"/>
          </a:xfrm>
        </p:spPr>
        <p:txBody>
          <a:bodyPr>
            <a:noAutofit/>
          </a:bodyPr>
          <a:lstStyle/>
          <a:p>
            <a:r>
              <a:rPr lang="ru-RU" sz="2000" b="1" dirty="0" smtClean="0">
                <a:solidFill>
                  <a:srgbClr val="663300"/>
                </a:solidFill>
                <a:latin typeface="Bookman Old Style" pitchFamily="18" charset="0"/>
                <a:cs typeface="Times New Roman" pitchFamily="18" charset="0"/>
              </a:rPr>
              <a:t>За организацию работы школьного музея,</a:t>
            </a:r>
            <a:br>
              <a:rPr lang="ru-RU" sz="2000" b="1" dirty="0" smtClean="0">
                <a:solidFill>
                  <a:srgbClr val="663300"/>
                </a:solidFill>
                <a:latin typeface="Bookman Old Style" pitchFamily="18" charset="0"/>
                <a:cs typeface="Times New Roman" pitchFamily="18" charset="0"/>
              </a:rPr>
            </a:br>
            <a:r>
              <a:rPr lang="ru-RU" sz="2000" b="1" dirty="0" smtClean="0">
                <a:solidFill>
                  <a:srgbClr val="663300"/>
                </a:solidFill>
                <a:latin typeface="Bookman Old Style" pitchFamily="18" charset="0"/>
                <a:cs typeface="Times New Roman" pitchFamily="18" charset="0"/>
              </a:rPr>
              <a:t>работы по патриотическому воспитанию</a:t>
            </a:r>
            <a:br>
              <a:rPr lang="ru-RU" sz="2000" b="1" dirty="0" smtClean="0">
                <a:solidFill>
                  <a:srgbClr val="663300"/>
                </a:solidFill>
                <a:latin typeface="Bookman Old Style" pitchFamily="18" charset="0"/>
                <a:cs typeface="Times New Roman" pitchFamily="18" charset="0"/>
              </a:rPr>
            </a:br>
            <a:r>
              <a:rPr lang="ru-RU" sz="2000" b="1" dirty="0" smtClean="0">
                <a:solidFill>
                  <a:srgbClr val="663300"/>
                </a:solidFill>
                <a:latin typeface="Bookman Old Style" pitchFamily="18" charset="0"/>
                <a:cs typeface="Times New Roman" pitchFamily="18" charset="0"/>
              </a:rPr>
              <a:t>учащихся  в 2015 году гимназия была</a:t>
            </a:r>
            <a:br>
              <a:rPr lang="ru-RU" sz="2000" b="1" dirty="0" smtClean="0">
                <a:solidFill>
                  <a:srgbClr val="663300"/>
                </a:solidFill>
                <a:latin typeface="Bookman Old Style" pitchFamily="18" charset="0"/>
                <a:cs typeface="Times New Roman" pitchFamily="18" charset="0"/>
              </a:rPr>
            </a:br>
            <a:r>
              <a:rPr lang="ru-RU" sz="2000" b="1" dirty="0" smtClean="0">
                <a:solidFill>
                  <a:srgbClr val="663300"/>
                </a:solidFill>
                <a:latin typeface="Bookman Old Style" pitchFamily="18" charset="0"/>
                <a:cs typeface="Times New Roman" pitchFamily="18" charset="0"/>
              </a:rPr>
              <a:t>награждена Грамотой Администрации</a:t>
            </a:r>
            <a:br>
              <a:rPr lang="ru-RU" sz="2000" b="1" dirty="0" smtClean="0">
                <a:solidFill>
                  <a:srgbClr val="663300"/>
                </a:solidFill>
                <a:latin typeface="Bookman Old Style" pitchFamily="18" charset="0"/>
                <a:cs typeface="Times New Roman" pitchFamily="18" charset="0"/>
              </a:rPr>
            </a:br>
            <a:r>
              <a:rPr lang="ru-RU" sz="2000" b="1" dirty="0" err="1" smtClean="0">
                <a:solidFill>
                  <a:srgbClr val="663300"/>
                </a:solidFill>
                <a:latin typeface="Bookman Old Style" pitchFamily="18" charset="0"/>
                <a:cs typeface="Times New Roman" pitchFamily="18" charset="0"/>
              </a:rPr>
              <a:t>Вахитовского</a:t>
            </a:r>
            <a:r>
              <a:rPr lang="ru-RU" sz="2000" b="1" dirty="0" smtClean="0">
                <a:solidFill>
                  <a:srgbClr val="663300"/>
                </a:solidFill>
                <a:latin typeface="Bookman Old Style" pitchFamily="18" charset="0"/>
                <a:cs typeface="Times New Roman" pitchFamily="18" charset="0"/>
              </a:rPr>
              <a:t> и Приволжского районов  ИК</a:t>
            </a:r>
            <a:br>
              <a:rPr lang="ru-RU" sz="2000" b="1" dirty="0" smtClean="0">
                <a:solidFill>
                  <a:srgbClr val="663300"/>
                </a:solidFill>
                <a:latin typeface="Bookman Old Style" pitchFamily="18" charset="0"/>
                <a:cs typeface="Times New Roman" pitchFamily="18" charset="0"/>
              </a:rPr>
            </a:br>
            <a:r>
              <a:rPr lang="ru-RU" sz="2000" b="1" dirty="0" smtClean="0">
                <a:solidFill>
                  <a:srgbClr val="663300"/>
                </a:solidFill>
                <a:latin typeface="Bookman Old Style" pitchFamily="18" charset="0"/>
                <a:cs typeface="Times New Roman" pitchFamily="18" charset="0"/>
              </a:rPr>
              <a:t>г.Казани «За активное использование  фонда</a:t>
            </a:r>
            <a:br>
              <a:rPr lang="ru-RU" sz="2000" b="1" dirty="0" smtClean="0">
                <a:solidFill>
                  <a:srgbClr val="663300"/>
                </a:solidFill>
                <a:latin typeface="Bookman Old Style" pitchFamily="18" charset="0"/>
                <a:cs typeface="Times New Roman" pitchFamily="18" charset="0"/>
              </a:rPr>
            </a:br>
            <a:r>
              <a:rPr lang="ru-RU" sz="2000" b="1" dirty="0" smtClean="0">
                <a:solidFill>
                  <a:srgbClr val="663300"/>
                </a:solidFill>
                <a:latin typeface="Bookman Old Style" pitchFamily="18" charset="0"/>
                <a:cs typeface="Times New Roman" pitchFamily="18" charset="0"/>
              </a:rPr>
              <a:t>школьного музея в патриотическом</a:t>
            </a:r>
            <a:br>
              <a:rPr lang="ru-RU" sz="2000" b="1" dirty="0" smtClean="0">
                <a:solidFill>
                  <a:srgbClr val="663300"/>
                </a:solidFill>
                <a:latin typeface="Bookman Old Style" pitchFamily="18" charset="0"/>
                <a:cs typeface="Times New Roman" pitchFamily="18" charset="0"/>
              </a:rPr>
            </a:br>
            <a:r>
              <a:rPr lang="ru-RU" sz="2000" b="1" dirty="0" smtClean="0">
                <a:solidFill>
                  <a:srgbClr val="663300"/>
                </a:solidFill>
                <a:latin typeface="Bookman Old Style" pitchFamily="18" charset="0"/>
                <a:cs typeface="Times New Roman" pitchFamily="18" charset="0"/>
              </a:rPr>
              <a:t>воспитании подрастающего поколения»</a:t>
            </a:r>
            <a:endParaRPr lang="ru-RU" sz="2000" b="1" dirty="0">
              <a:solidFill>
                <a:srgbClr val="663300"/>
              </a:solidFill>
              <a:latin typeface="Bookman Old Style" pitchFamily="18" charset="0"/>
            </a:endParaRPr>
          </a:p>
        </p:txBody>
      </p:sp>
      <p:pic>
        <p:nvPicPr>
          <p:cNvPr id="6" name="Picture 2" descr="C:\Users\Светлана\Desktop\ФОТО - КОНКУРС МУЗЕЕВ\P1030937.JPG"/>
          <p:cNvPicPr>
            <a:picLocks noGrp="1" noChangeAspect="1" noChangeArrowheads="1"/>
          </p:cNvPicPr>
          <p:nvPr>
            <p:ph idx="4294967295"/>
          </p:nvPr>
        </p:nvPicPr>
        <p:blipFill>
          <a:blip r:embed="rId2" cstate="print">
            <a:lum contrast="20000"/>
          </a:blip>
          <a:srcRect/>
          <a:stretch>
            <a:fillRect/>
          </a:stretch>
        </p:blipFill>
        <p:spPr bwMode="auto">
          <a:xfrm>
            <a:off x="2987824" y="2636912"/>
            <a:ext cx="3096344" cy="3816424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1939916"/>
          </a:xfrm>
        </p:spPr>
        <p:txBody>
          <a:bodyPr>
            <a:normAutofit fontScale="90000"/>
          </a:bodyPr>
          <a:lstStyle/>
          <a:p>
            <a:r>
              <a:rPr lang="ru-RU" sz="3200" b="1" dirty="0" smtClean="0">
                <a:solidFill>
                  <a:srgbClr val="C00000"/>
                </a:solidFill>
                <a:latin typeface="Bookman Old Style" pitchFamily="18" charset="0"/>
                <a:cs typeface="Times New Roman" pitchFamily="18" charset="0"/>
              </a:rPr>
              <a:t>Школьный музей</a:t>
            </a:r>
            <a:br>
              <a:rPr lang="ru-RU" sz="3200" b="1" dirty="0" smtClean="0">
                <a:solidFill>
                  <a:srgbClr val="C00000"/>
                </a:solidFill>
                <a:latin typeface="Bookman Old Style" pitchFamily="18" charset="0"/>
                <a:cs typeface="Times New Roman" pitchFamily="18" charset="0"/>
              </a:rPr>
            </a:br>
            <a:r>
              <a:rPr lang="ru-RU" sz="3200" b="1" dirty="0" smtClean="0">
                <a:solidFill>
                  <a:srgbClr val="C00000"/>
                </a:solidFill>
                <a:latin typeface="Bookman Old Style" pitchFamily="18" charset="0"/>
                <a:cs typeface="Times New Roman" pitchFamily="18" charset="0"/>
              </a:rPr>
              <a:t> имени Героя Советского Союза</a:t>
            </a:r>
            <a:br>
              <a:rPr lang="ru-RU" sz="3200" b="1" dirty="0" smtClean="0">
                <a:solidFill>
                  <a:srgbClr val="C00000"/>
                </a:solidFill>
                <a:latin typeface="Bookman Old Style" pitchFamily="18" charset="0"/>
                <a:cs typeface="Times New Roman" pitchFamily="18" charset="0"/>
              </a:rPr>
            </a:br>
            <a:r>
              <a:rPr lang="ru-RU" sz="3200" b="1" dirty="0" err="1" smtClean="0">
                <a:solidFill>
                  <a:srgbClr val="C00000"/>
                </a:solidFill>
                <a:latin typeface="Bookman Old Style" pitchFamily="18" charset="0"/>
                <a:cs typeface="Times New Roman" pitchFamily="18" charset="0"/>
              </a:rPr>
              <a:t>Магубы</a:t>
            </a:r>
            <a:r>
              <a:rPr lang="ru-RU" sz="3200" b="1" dirty="0" smtClean="0">
                <a:solidFill>
                  <a:srgbClr val="C00000"/>
                </a:solidFill>
                <a:latin typeface="Bookman Old Style" pitchFamily="18" charset="0"/>
                <a:cs typeface="Times New Roman" pitchFamily="18" charset="0"/>
              </a:rPr>
              <a:t>  </a:t>
            </a:r>
            <a:r>
              <a:rPr lang="ru-RU" sz="3200" b="1" dirty="0" err="1" smtClean="0">
                <a:solidFill>
                  <a:srgbClr val="C00000"/>
                </a:solidFill>
                <a:latin typeface="Bookman Old Style" pitchFamily="18" charset="0"/>
                <a:cs typeface="Times New Roman" pitchFamily="18" charset="0"/>
              </a:rPr>
              <a:t>Хусаиновны</a:t>
            </a:r>
            <a:r>
              <a:rPr lang="ru-RU" sz="3200" b="1" dirty="0" smtClean="0">
                <a:solidFill>
                  <a:srgbClr val="C00000"/>
                </a:solidFill>
                <a:latin typeface="Bookman Old Style" pitchFamily="18" charset="0"/>
                <a:cs typeface="Times New Roman" pitchFamily="18" charset="0"/>
              </a:rPr>
              <a:t>  </a:t>
            </a:r>
            <a:r>
              <a:rPr lang="ru-RU" sz="3200" b="1" dirty="0" err="1" smtClean="0">
                <a:solidFill>
                  <a:srgbClr val="C00000"/>
                </a:solidFill>
                <a:latin typeface="Bookman Old Style" pitchFamily="18" charset="0"/>
                <a:cs typeface="Times New Roman" pitchFamily="18" charset="0"/>
              </a:rPr>
              <a:t>Сыртлановой</a:t>
            </a:r>
            <a:endParaRPr lang="ru-RU" sz="3200" b="1" dirty="0">
              <a:solidFill>
                <a:srgbClr val="C00000"/>
              </a:solidFill>
              <a:latin typeface="Bookman Old Style" pitchFamily="18" charset="0"/>
              <a:cs typeface="Times New Roman" pitchFamily="18" charset="0"/>
            </a:endParaRPr>
          </a:p>
        </p:txBody>
      </p:sp>
      <p:pic>
        <p:nvPicPr>
          <p:cNvPr id="1026" name="Picture 2" descr="C:\Users\Светлана\Desktop\ФОТО - КОНКУРС МУЗЕЕВ\свидетельство.jpe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l="3201" r="14001" b="14692"/>
          <a:stretch>
            <a:fillRect/>
          </a:stretch>
        </p:blipFill>
        <p:spPr bwMode="auto">
          <a:xfrm>
            <a:off x="2699792" y="2143124"/>
            <a:ext cx="3312368" cy="402218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4" name="Picture 2" descr="C:\Users\Светлана\Desktop\ФОТО - КОНКУРС МУЗЕЕВ\свидетельство.jpeg"/>
          <p:cNvPicPr>
            <a:picLocks noChangeAspect="1" noChangeArrowheads="1"/>
          </p:cNvPicPr>
          <p:nvPr/>
        </p:nvPicPr>
        <p:blipFill>
          <a:blip r:embed="rId2" cstate="print"/>
          <a:srcRect l="3201" r="14001" b="14692"/>
          <a:stretch>
            <a:fillRect/>
          </a:stretch>
        </p:blipFill>
        <p:spPr bwMode="auto">
          <a:xfrm>
            <a:off x="2643174" y="2214554"/>
            <a:ext cx="3312368" cy="402218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5719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pic>
        <p:nvPicPr>
          <p:cNvPr id="2050" name="Picture 2" descr="C:\Users\Светлана\Desktop\ФОТО - КОНКУРС МУЗЕЕВ\IMG_5598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9563" y="214290"/>
            <a:ext cx="8382000" cy="635796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5719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pic>
        <p:nvPicPr>
          <p:cNvPr id="5122" name="Picture 2" descr="C:\Users\Светлана\Desktop\ФОТО - КОНКУРС МУЗЕЕВ\P1040375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50" y="178594"/>
            <a:ext cx="8572500" cy="6429375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5719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pic>
        <p:nvPicPr>
          <p:cNvPr id="3074" name="Picture 2" descr="C:\Users\Светлана\Desktop\ФОТО - КОНКУРС МУЗЕЕВ\ФОТО-МУЗЕЙ ГИМ.52\IMG_5235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50" y="232172"/>
            <a:ext cx="8429625" cy="6322219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2528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pic>
        <p:nvPicPr>
          <p:cNvPr id="4098" name="Picture 2" descr="C:\Users\Светлана\Desktop\ФОТО - КОНКУРС МУЗЕЕВ\P1040374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33375" y="214313"/>
            <a:ext cx="8477249" cy="6357937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5719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pic>
        <p:nvPicPr>
          <p:cNvPr id="6146" name="Picture 2" descr="C:\Users\Светлана\Desktop\ФОТО - КОНКУРС МУЗЕЕВ\ФОТО-МУЗЕЙ ГИМ.52\IMG_5238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50" y="214313"/>
            <a:ext cx="8572500" cy="6429375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5719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pic>
        <p:nvPicPr>
          <p:cNvPr id="7170" name="Picture 2" descr="C:\Users\Светлана\Desktop\ФОТО - КОНКУРС МУЗЕЕВ\ФОТО-МУЗЕЙ ГИМ.52\IMG_5240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61938" y="214313"/>
            <a:ext cx="8477249" cy="6357937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5719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pic>
        <p:nvPicPr>
          <p:cNvPr id="8194" name="Picture 2" descr="C:\Users\Светлана\Desktop\ФОТО - КОНКУРС МУЗЕЕВ\ФОТО-МУЗЕЙ ГИМ.52\IMG_5241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214290"/>
            <a:ext cx="8229600" cy="630081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flipV="1">
            <a:off x="571472" y="571480"/>
            <a:ext cx="8229600" cy="60348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pic>
        <p:nvPicPr>
          <p:cNvPr id="9218" name="Picture 2" descr="C:\Users\Светлана\Desktop\ФОТО - КОНКУРС МУЗЕЕВ\ФОТО-МУЗЕЙ ГИМ.52\IMG_5239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04813" y="214313"/>
            <a:ext cx="8477249" cy="6357937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5719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pic>
        <p:nvPicPr>
          <p:cNvPr id="10242" name="Picture 2" descr="C:\Users\Светлана\Desktop\ФОТО - КОНКУРС МУЗЕЕВ\ФОТО-МУЗЕЙ ГИМ.52\IMG_5243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97657" y="214313"/>
            <a:ext cx="8477249" cy="6357937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5719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pic>
        <p:nvPicPr>
          <p:cNvPr id="11266" name="Picture 2" descr="C:\Users\Светлана\Desktop\ФОТО - КОНКУРС МУЗЕЕВ\P1040381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7188" y="241102"/>
            <a:ext cx="8501062" cy="6375797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68346"/>
          </a:xfrm>
        </p:spPr>
        <p:txBody>
          <a:bodyPr>
            <a:normAutofit/>
          </a:bodyPr>
          <a:lstStyle/>
          <a:p>
            <a:r>
              <a:rPr lang="ru-RU" sz="3600" b="1" dirty="0" smtClean="0">
                <a:solidFill>
                  <a:srgbClr val="C00000"/>
                </a:solidFill>
                <a:latin typeface="Bookman Old Style" pitchFamily="18" charset="0"/>
                <a:cs typeface="Times New Roman" pitchFamily="18" charset="0"/>
              </a:rPr>
              <a:t>Информация о музее</a:t>
            </a:r>
            <a:endParaRPr lang="ru-RU" sz="3600" b="1" dirty="0">
              <a:solidFill>
                <a:srgbClr val="C00000"/>
              </a:solidFill>
              <a:latin typeface="Bookman Old Style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979712" y="1071546"/>
            <a:ext cx="6807130" cy="5500726"/>
          </a:xfrm>
        </p:spPr>
        <p:txBody>
          <a:bodyPr>
            <a:normAutofit fontScale="92500"/>
          </a:bodyPr>
          <a:lstStyle/>
          <a:p>
            <a:pPr>
              <a:buNone/>
            </a:pPr>
            <a:r>
              <a:rPr lang="ru-RU" sz="2800" b="1" dirty="0" smtClean="0">
                <a:solidFill>
                  <a:srgbClr val="663300"/>
                </a:solidFill>
                <a:latin typeface="Bookman Old Style" pitchFamily="18" charset="0"/>
                <a:cs typeface="Times New Roman" pitchFamily="18" charset="0"/>
              </a:rPr>
              <a:t>Площадь  школьного музея составляет 48, 2</a:t>
            </a:r>
            <a:r>
              <a:rPr lang="en-US" sz="2800" b="1" dirty="0" smtClean="0">
                <a:solidFill>
                  <a:srgbClr val="663300"/>
                </a:solidFill>
                <a:latin typeface="Bookman Old Style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663300"/>
                </a:solidFill>
                <a:latin typeface="Bookman Old Style" pitchFamily="18" charset="0"/>
                <a:cs typeface="Times New Roman" pitchFamily="18" charset="0"/>
              </a:rPr>
              <a:t>кв.м.. В музее 46 экспонатов. </a:t>
            </a:r>
            <a:endParaRPr lang="en-US" sz="2800" b="1" dirty="0" smtClean="0">
              <a:solidFill>
                <a:srgbClr val="663300"/>
              </a:solidFill>
              <a:latin typeface="Bookman Old Style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2800" b="1" dirty="0" smtClean="0">
                <a:solidFill>
                  <a:srgbClr val="663300"/>
                </a:solidFill>
                <a:latin typeface="Bookman Old Style" pitchFamily="18" charset="0"/>
                <a:cs typeface="Times New Roman" pitchFamily="18" charset="0"/>
              </a:rPr>
              <a:t>Экспозиция</a:t>
            </a:r>
            <a:r>
              <a:rPr lang="en-US" sz="2800" b="1" dirty="0" smtClean="0">
                <a:solidFill>
                  <a:srgbClr val="663300"/>
                </a:solidFill>
                <a:latin typeface="Bookman Old Style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663300"/>
                </a:solidFill>
                <a:latin typeface="Bookman Old Style" pitchFamily="18" charset="0"/>
                <a:cs typeface="Times New Roman" pitchFamily="18" charset="0"/>
              </a:rPr>
              <a:t>является постоянной и имеет несколько</a:t>
            </a:r>
            <a:r>
              <a:rPr lang="en-US" sz="2800" b="1" dirty="0" smtClean="0">
                <a:solidFill>
                  <a:srgbClr val="663300"/>
                </a:solidFill>
                <a:latin typeface="Bookman Old Style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663300"/>
                </a:solidFill>
                <a:latin typeface="Bookman Old Style" pitchFamily="18" charset="0"/>
                <a:cs typeface="Times New Roman" pitchFamily="18" charset="0"/>
              </a:rPr>
              <a:t>разделов:</a:t>
            </a:r>
          </a:p>
          <a:p>
            <a:r>
              <a:rPr lang="ru-RU" sz="2800" b="1" dirty="0" smtClean="0">
                <a:solidFill>
                  <a:srgbClr val="663300"/>
                </a:solidFill>
                <a:latin typeface="Bookman Old Style" pitchFamily="18" charset="0"/>
                <a:cs typeface="Times New Roman" pitchFamily="18" charset="0"/>
              </a:rPr>
              <a:t>Жизнь </a:t>
            </a:r>
            <a:r>
              <a:rPr lang="ru-RU" sz="2800" b="1" dirty="0">
                <a:solidFill>
                  <a:srgbClr val="663300"/>
                </a:solidFill>
                <a:latin typeface="Bookman Old Style" pitchFamily="18" charset="0"/>
                <a:cs typeface="Times New Roman" pitchFamily="18" charset="0"/>
              </a:rPr>
              <a:t>и деятельность </a:t>
            </a:r>
            <a:r>
              <a:rPr lang="ru-RU" sz="2800" b="1" dirty="0" err="1">
                <a:solidFill>
                  <a:srgbClr val="663300"/>
                </a:solidFill>
                <a:latin typeface="Bookman Old Style" pitchFamily="18" charset="0"/>
                <a:cs typeface="Times New Roman" pitchFamily="18" charset="0"/>
              </a:rPr>
              <a:t>М.Х.Сыртлановой</a:t>
            </a:r>
            <a:endParaRPr lang="ru-RU" sz="2800" b="1" dirty="0">
              <a:solidFill>
                <a:srgbClr val="663300"/>
              </a:solidFill>
              <a:latin typeface="Bookman Old Style" pitchFamily="18" charset="0"/>
              <a:cs typeface="Times New Roman" pitchFamily="18" charset="0"/>
            </a:endParaRPr>
          </a:p>
          <a:p>
            <a:r>
              <a:rPr lang="ru-RU" sz="2800" b="1" dirty="0">
                <a:solidFill>
                  <a:srgbClr val="663300"/>
                </a:solidFill>
                <a:latin typeface="Bookman Old Style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663300"/>
                </a:solidFill>
                <a:latin typeface="Bookman Old Style" pitchFamily="18" charset="0"/>
                <a:cs typeface="Times New Roman" pitchFamily="18" charset="0"/>
              </a:rPr>
              <a:t>Боевой </a:t>
            </a:r>
            <a:r>
              <a:rPr lang="ru-RU" sz="2800" b="1" dirty="0">
                <a:solidFill>
                  <a:srgbClr val="663300"/>
                </a:solidFill>
                <a:latin typeface="Bookman Old Style" pitchFamily="18" charset="0"/>
                <a:cs typeface="Times New Roman" pitchFamily="18" charset="0"/>
              </a:rPr>
              <a:t>путь летчиц 46-го Таманского полка</a:t>
            </a:r>
          </a:p>
          <a:p>
            <a:r>
              <a:rPr lang="ru-RU" sz="2800" b="1" dirty="0">
                <a:solidFill>
                  <a:srgbClr val="663300"/>
                </a:solidFill>
                <a:latin typeface="Bookman Old Style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663300"/>
                </a:solidFill>
                <a:latin typeface="Bookman Old Style" pitchFamily="18" charset="0"/>
                <a:cs typeface="Times New Roman" pitchFamily="18" charset="0"/>
              </a:rPr>
              <a:t>Ветераны </a:t>
            </a:r>
            <a:r>
              <a:rPr lang="ru-RU" sz="2800" b="1" dirty="0">
                <a:solidFill>
                  <a:srgbClr val="663300"/>
                </a:solidFill>
                <a:latin typeface="Bookman Old Style" pitchFamily="18" charset="0"/>
                <a:cs typeface="Times New Roman" pitchFamily="18" charset="0"/>
              </a:rPr>
              <a:t>гимназии №52</a:t>
            </a:r>
          </a:p>
          <a:p>
            <a:pPr>
              <a:buNone/>
            </a:pPr>
            <a:r>
              <a:rPr lang="ru-RU" sz="2800" b="1" dirty="0">
                <a:solidFill>
                  <a:srgbClr val="663300"/>
                </a:solidFill>
                <a:latin typeface="Bookman Old Style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663300"/>
                </a:solidFill>
                <a:latin typeface="Bookman Old Style" pitchFamily="18" charset="0"/>
                <a:cs typeface="Times New Roman" pitchFamily="18" charset="0"/>
              </a:rPr>
              <a:t>Воины-интернационалисты </a:t>
            </a:r>
            <a:r>
              <a:rPr lang="ru-RU" sz="2800" b="1" dirty="0">
                <a:solidFill>
                  <a:srgbClr val="663300"/>
                </a:solidFill>
                <a:latin typeface="Bookman Old Style" pitchFamily="18" charset="0"/>
                <a:cs typeface="Times New Roman" pitchFamily="18" charset="0"/>
              </a:rPr>
              <a:t>микрорайона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82594"/>
          </a:xfrm>
        </p:spPr>
        <p:txBody>
          <a:bodyPr>
            <a:noAutofit/>
          </a:bodyPr>
          <a:lstStyle/>
          <a:p>
            <a:r>
              <a:rPr lang="ru-RU" sz="3600" b="1" dirty="0" smtClean="0">
                <a:solidFill>
                  <a:srgbClr val="C00000"/>
                </a:solidFill>
                <a:latin typeface="Bookman Old Style" pitchFamily="18" charset="0"/>
                <a:cs typeface="Times New Roman" pitchFamily="18" charset="0"/>
              </a:rPr>
              <a:t>Информация о музее</a:t>
            </a:r>
            <a:endParaRPr lang="ru-RU" sz="3600" b="1" dirty="0">
              <a:solidFill>
                <a:srgbClr val="C00000"/>
              </a:solidFill>
              <a:latin typeface="Bookman Old Style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051720" y="1000108"/>
            <a:ext cx="6877998" cy="5643602"/>
          </a:xfrm>
        </p:spPr>
        <p:txBody>
          <a:bodyPr>
            <a:normAutofit fontScale="85000" lnSpcReduction="10000"/>
          </a:bodyPr>
          <a:lstStyle/>
          <a:p>
            <a:pPr>
              <a:buNone/>
            </a:pPr>
            <a:r>
              <a:rPr lang="ru-RU" b="1" dirty="0" smtClean="0">
                <a:solidFill>
                  <a:srgbClr val="663300"/>
                </a:solidFill>
                <a:latin typeface="Times New Roman" pitchFamily="18" charset="0"/>
                <a:cs typeface="Times New Roman" pitchFamily="18" charset="0"/>
              </a:rPr>
              <a:t>В музейной экспозиции имеются личные вещи</a:t>
            </a:r>
          </a:p>
          <a:p>
            <a:pPr>
              <a:buNone/>
            </a:pPr>
            <a:r>
              <a:rPr lang="ru-RU" b="1" dirty="0" err="1" smtClean="0">
                <a:solidFill>
                  <a:srgbClr val="663300"/>
                </a:solidFill>
                <a:latin typeface="Times New Roman" pitchFamily="18" charset="0"/>
                <a:cs typeface="Times New Roman" pitchFamily="18" charset="0"/>
              </a:rPr>
              <a:t>М.Х.Сыртлановой</a:t>
            </a:r>
            <a:r>
              <a:rPr lang="ru-RU" b="1" dirty="0" smtClean="0">
                <a:solidFill>
                  <a:srgbClr val="663300"/>
                </a:solidFill>
                <a:latin typeface="Times New Roman" pitchFamily="18" charset="0"/>
                <a:cs typeface="Times New Roman" pitchFamily="18" charset="0"/>
              </a:rPr>
              <a:t>, переданные её</a:t>
            </a:r>
          </a:p>
          <a:p>
            <a:pPr>
              <a:buNone/>
            </a:pPr>
            <a:r>
              <a:rPr lang="ru-RU" b="1" dirty="0">
                <a:solidFill>
                  <a:srgbClr val="663300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b="1" dirty="0" smtClean="0">
                <a:solidFill>
                  <a:srgbClr val="663300"/>
                </a:solidFill>
                <a:latin typeface="Times New Roman" pitchFamily="18" charset="0"/>
                <a:cs typeface="Times New Roman" pitchFamily="18" charset="0"/>
              </a:rPr>
              <a:t>одственниками. Это:</a:t>
            </a:r>
          </a:p>
          <a:p>
            <a:pPr>
              <a:buNone/>
            </a:pPr>
            <a:r>
              <a:rPr lang="ru-RU" b="1" dirty="0">
                <a:solidFill>
                  <a:srgbClr val="6633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smtClean="0">
                <a:solidFill>
                  <a:srgbClr val="663300"/>
                </a:solidFill>
                <a:latin typeface="Times New Roman" pitchFamily="18" charset="0"/>
                <a:cs typeface="Times New Roman" pitchFamily="18" charset="0"/>
              </a:rPr>
              <a:t>- лётный шлем, лётные очки, планшет,</a:t>
            </a:r>
          </a:p>
          <a:p>
            <a:pPr>
              <a:buNone/>
            </a:pPr>
            <a:r>
              <a:rPr lang="ru-RU" b="1" dirty="0" smtClean="0">
                <a:solidFill>
                  <a:srgbClr val="663300"/>
                </a:solidFill>
                <a:latin typeface="Times New Roman" pitchFamily="18" charset="0"/>
                <a:cs typeface="Times New Roman" pitchFamily="18" charset="0"/>
              </a:rPr>
              <a:t>кислородная маска, лётный комбинезон,</a:t>
            </a:r>
          </a:p>
          <a:p>
            <a:pPr>
              <a:buNone/>
            </a:pPr>
            <a:r>
              <a:rPr lang="ru-RU" b="1" dirty="0" smtClean="0">
                <a:solidFill>
                  <a:srgbClr val="663300"/>
                </a:solidFill>
                <a:latin typeface="Times New Roman" pitchFamily="18" charset="0"/>
                <a:cs typeface="Times New Roman" pitchFamily="18" charset="0"/>
              </a:rPr>
              <a:t>треугольник, скатерть, кофейник, 2 чашки,</a:t>
            </a:r>
            <a:r>
              <a:rPr lang="en-US" b="1" dirty="0" smtClean="0">
                <a:solidFill>
                  <a:srgbClr val="6633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smtClean="0">
                <a:solidFill>
                  <a:srgbClr val="663300"/>
                </a:solidFill>
                <a:latin typeface="Times New Roman" pitchFamily="18" charset="0"/>
                <a:cs typeface="Times New Roman" pitchFamily="18" charset="0"/>
              </a:rPr>
              <a:t>платье, чернильный набор, полотенце, парашют.</a:t>
            </a:r>
          </a:p>
          <a:p>
            <a:pPr>
              <a:buNone/>
            </a:pPr>
            <a:r>
              <a:rPr lang="ru-RU" b="1" dirty="0" smtClean="0">
                <a:solidFill>
                  <a:srgbClr val="663300"/>
                </a:solidFill>
                <a:latin typeface="Times New Roman" pitchFamily="18" charset="0"/>
                <a:cs typeface="Times New Roman" pitchFamily="18" charset="0"/>
              </a:rPr>
              <a:t>Так же имеются личные вещи (пилотка и шляпа – афганка) воина –интернационалиста</a:t>
            </a:r>
          </a:p>
          <a:p>
            <a:pPr>
              <a:buNone/>
            </a:pPr>
            <a:r>
              <a:rPr lang="ru-RU" b="1" dirty="0" smtClean="0">
                <a:solidFill>
                  <a:srgbClr val="663300"/>
                </a:solidFill>
                <a:latin typeface="Times New Roman" pitchFamily="18" charset="0"/>
                <a:cs typeface="Times New Roman" pitchFamily="18" charset="0"/>
              </a:rPr>
              <a:t>Кузнецова Ю.Н..</a:t>
            </a:r>
            <a:endParaRPr lang="ru-RU" b="1" dirty="0">
              <a:solidFill>
                <a:srgbClr val="6633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260648"/>
            <a:ext cx="8229600" cy="1439850"/>
          </a:xfrm>
        </p:spPr>
        <p:txBody>
          <a:bodyPr>
            <a:no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  <a:latin typeface="Bookman Old Style" pitchFamily="18" charset="0"/>
                <a:cs typeface="Times New Roman" pitchFamily="18" charset="0"/>
              </a:rPr>
              <a:t>Использование музейных фондов</a:t>
            </a:r>
            <a:br>
              <a:rPr lang="ru-RU" sz="2800" b="1" dirty="0" smtClean="0">
                <a:solidFill>
                  <a:srgbClr val="C00000"/>
                </a:solidFill>
                <a:latin typeface="Bookman Old Style" pitchFamily="18" charset="0"/>
                <a:cs typeface="Times New Roman" pitchFamily="18" charset="0"/>
              </a:rPr>
            </a:br>
            <a:r>
              <a:rPr lang="ru-RU" sz="2800" b="1" dirty="0" smtClean="0">
                <a:solidFill>
                  <a:srgbClr val="C00000"/>
                </a:solidFill>
                <a:latin typeface="Bookman Old Style" pitchFamily="18" charset="0"/>
                <a:cs typeface="Times New Roman" pitchFamily="18" charset="0"/>
              </a:rPr>
              <a:t>  в работе по патриотическому</a:t>
            </a:r>
            <a:br>
              <a:rPr lang="ru-RU" sz="2800" b="1" dirty="0" smtClean="0">
                <a:solidFill>
                  <a:srgbClr val="C00000"/>
                </a:solidFill>
                <a:latin typeface="Bookman Old Style" pitchFamily="18" charset="0"/>
                <a:cs typeface="Times New Roman" pitchFamily="18" charset="0"/>
              </a:rPr>
            </a:br>
            <a:r>
              <a:rPr lang="ru-RU" sz="2800" b="1" dirty="0" smtClean="0">
                <a:solidFill>
                  <a:srgbClr val="C00000"/>
                </a:solidFill>
                <a:latin typeface="Bookman Old Style" pitchFamily="18" charset="0"/>
                <a:cs typeface="Times New Roman" pitchFamily="18" charset="0"/>
              </a:rPr>
              <a:t> воспитанию учащихся</a:t>
            </a:r>
            <a:endParaRPr lang="ru-RU" sz="2800" b="1" dirty="0">
              <a:solidFill>
                <a:srgbClr val="C00000"/>
              </a:solidFill>
              <a:latin typeface="Bookman Old Style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907704" y="1785926"/>
            <a:ext cx="6950576" cy="4714908"/>
          </a:xfrm>
        </p:spPr>
        <p:txBody>
          <a:bodyPr>
            <a:normAutofit fontScale="85000" lnSpcReduction="10000"/>
          </a:bodyPr>
          <a:lstStyle/>
          <a:p>
            <a:pPr algn="ctr">
              <a:buNone/>
            </a:pPr>
            <a:r>
              <a:rPr lang="en-US" b="1" dirty="0" smtClean="0">
                <a:solidFill>
                  <a:srgbClr val="663300"/>
                </a:solidFill>
                <a:latin typeface="Bookman Old Style" pitchFamily="18" charset="0"/>
                <a:cs typeface="Times New Roman" pitchFamily="18" charset="0"/>
              </a:rPr>
              <a:t>   </a:t>
            </a:r>
            <a:r>
              <a:rPr lang="ru-RU" b="1" dirty="0" smtClean="0">
                <a:solidFill>
                  <a:srgbClr val="663300"/>
                </a:solidFill>
                <a:latin typeface="Bookman Old Style" pitchFamily="18" charset="0"/>
                <a:cs typeface="Times New Roman" pitchFamily="18" charset="0"/>
              </a:rPr>
              <a:t>Ежегодно в гимназии в апреле проходят Дни</a:t>
            </a:r>
            <a:r>
              <a:rPr lang="en-US" b="1" dirty="0" smtClean="0">
                <a:solidFill>
                  <a:srgbClr val="663300"/>
                </a:solidFill>
                <a:latin typeface="Bookman Old Style" pitchFamily="18" charset="0"/>
                <a:cs typeface="Times New Roman" pitchFamily="18" charset="0"/>
              </a:rPr>
              <a:t> </a:t>
            </a:r>
            <a:r>
              <a:rPr lang="ru-RU" b="1" dirty="0" smtClean="0">
                <a:solidFill>
                  <a:srgbClr val="663300"/>
                </a:solidFill>
                <a:latin typeface="Bookman Old Style" pitchFamily="18" charset="0"/>
                <a:cs typeface="Times New Roman" pitchFamily="18" charset="0"/>
              </a:rPr>
              <a:t>школьного музея. Для учащихся начальной</a:t>
            </a:r>
            <a:r>
              <a:rPr lang="en-US" b="1" dirty="0" smtClean="0">
                <a:solidFill>
                  <a:srgbClr val="663300"/>
                </a:solidFill>
                <a:latin typeface="Bookman Old Style" pitchFamily="18" charset="0"/>
                <a:cs typeface="Times New Roman" pitchFamily="18" charset="0"/>
              </a:rPr>
              <a:t> </a:t>
            </a:r>
            <a:r>
              <a:rPr lang="ru-RU" b="1" dirty="0" smtClean="0">
                <a:solidFill>
                  <a:srgbClr val="663300"/>
                </a:solidFill>
                <a:latin typeface="Bookman Old Style" pitchFamily="18" charset="0"/>
                <a:cs typeface="Times New Roman" pitchFamily="18" charset="0"/>
              </a:rPr>
              <a:t>школы организуются  обзорные экскурсии.</a:t>
            </a:r>
          </a:p>
          <a:p>
            <a:pPr algn="ctr">
              <a:buNone/>
            </a:pPr>
            <a:r>
              <a:rPr lang="ru-RU" b="1" dirty="0" smtClean="0">
                <a:solidFill>
                  <a:srgbClr val="663300"/>
                </a:solidFill>
                <a:latin typeface="Bookman Old Style" pitchFamily="18" charset="0"/>
                <a:cs typeface="Times New Roman" pitchFamily="18" charset="0"/>
              </a:rPr>
              <a:t>Кроме того наш музей посещают ребята</a:t>
            </a:r>
            <a:r>
              <a:rPr lang="en-US" b="1" dirty="0" smtClean="0">
                <a:solidFill>
                  <a:srgbClr val="663300"/>
                </a:solidFill>
                <a:latin typeface="Bookman Old Style" pitchFamily="18" charset="0"/>
                <a:cs typeface="Times New Roman" pitchFamily="18" charset="0"/>
              </a:rPr>
              <a:t> </a:t>
            </a:r>
            <a:r>
              <a:rPr lang="ru-RU" b="1" dirty="0" smtClean="0">
                <a:solidFill>
                  <a:srgbClr val="663300"/>
                </a:solidFill>
                <a:latin typeface="Bookman Old Style" pitchFamily="18" charset="0"/>
                <a:cs typeface="Times New Roman" pitchFamily="18" charset="0"/>
              </a:rPr>
              <a:t>подготовительных  групп  Центра развития</a:t>
            </a:r>
            <a:r>
              <a:rPr lang="en-US" b="1" dirty="0" smtClean="0">
                <a:solidFill>
                  <a:srgbClr val="663300"/>
                </a:solidFill>
                <a:latin typeface="Bookman Old Style" pitchFamily="18" charset="0"/>
                <a:cs typeface="Times New Roman" pitchFamily="18" charset="0"/>
              </a:rPr>
              <a:t> </a:t>
            </a:r>
            <a:r>
              <a:rPr lang="ru-RU" b="1" dirty="0" smtClean="0">
                <a:solidFill>
                  <a:srgbClr val="663300"/>
                </a:solidFill>
                <a:latin typeface="Bookman Old Style" pitchFamily="18" charset="0"/>
                <a:cs typeface="Times New Roman" pitchFamily="18" charset="0"/>
              </a:rPr>
              <a:t>«Егоза», учащиеся школ и гимназий</a:t>
            </a:r>
            <a:r>
              <a:rPr lang="en-US" b="1" dirty="0" smtClean="0">
                <a:solidFill>
                  <a:srgbClr val="663300"/>
                </a:solidFill>
                <a:latin typeface="Bookman Old Style" pitchFamily="18" charset="0"/>
                <a:cs typeface="Times New Roman" pitchFamily="18" charset="0"/>
              </a:rPr>
              <a:t> </a:t>
            </a:r>
            <a:r>
              <a:rPr lang="ru-RU" b="1" dirty="0" smtClean="0">
                <a:solidFill>
                  <a:srgbClr val="663300"/>
                </a:solidFill>
                <a:latin typeface="Bookman Old Style" pitchFamily="18" charset="0"/>
                <a:cs typeface="Times New Roman" pitchFamily="18" charset="0"/>
              </a:rPr>
              <a:t>микрорайона. Экскурсии проводят учащиеся</a:t>
            </a:r>
            <a:r>
              <a:rPr lang="en-US" b="1" dirty="0" smtClean="0">
                <a:solidFill>
                  <a:srgbClr val="663300"/>
                </a:solidFill>
                <a:latin typeface="Bookman Old Style" pitchFamily="18" charset="0"/>
                <a:cs typeface="Times New Roman" pitchFamily="18" charset="0"/>
              </a:rPr>
              <a:t> </a:t>
            </a:r>
            <a:r>
              <a:rPr lang="ru-RU" b="1" dirty="0" smtClean="0">
                <a:solidFill>
                  <a:srgbClr val="663300"/>
                </a:solidFill>
                <a:latin typeface="Bookman Old Style" pitchFamily="18" charset="0"/>
                <a:cs typeface="Times New Roman" pitchFamily="18" charset="0"/>
              </a:rPr>
              <a:t>старших классов гимназии.</a:t>
            </a:r>
            <a:endParaRPr lang="ru-RU" b="1" dirty="0">
              <a:solidFill>
                <a:srgbClr val="663300"/>
              </a:solidFill>
              <a:latin typeface="Bookman Old Style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260648"/>
            <a:ext cx="8229600" cy="796908"/>
          </a:xfrm>
        </p:spPr>
        <p:txBody>
          <a:bodyPr>
            <a:normAutofit/>
          </a:bodyPr>
          <a:lstStyle/>
          <a:p>
            <a:r>
              <a:rPr lang="ru-RU" sz="3600" b="1" dirty="0" smtClean="0">
                <a:solidFill>
                  <a:srgbClr val="C00000"/>
                </a:solidFill>
                <a:latin typeface="Bookman Old Style" pitchFamily="18" charset="0"/>
                <a:cs typeface="Times New Roman" pitchFamily="18" charset="0"/>
              </a:rPr>
              <a:t>Обзорные экскурсии в музее</a:t>
            </a:r>
            <a:endParaRPr lang="ru-RU" sz="3600" b="1" dirty="0">
              <a:solidFill>
                <a:srgbClr val="C00000"/>
              </a:solidFill>
              <a:latin typeface="Bookman Old Style" pitchFamily="18" charset="0"/>
            </a:endParaRPr>
          </a:p>
        </p:txBody>
      </p:sp>
      <p:pic>
        <p:nvPicPr>
          <p:cNvPr id="4" name="Picture 2" descr="C:\Users\Светлана\Desktop\ФОТО - КОНКУРС МУЗЕЕВ\IMG_3858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lum contrast="10000"/>
          </a:blip>
          <a:srcRect/>
          <a:stretch>
            <a:fillRect/>
          </a:stretch>
        </p:blipFill>
        <p:spPr bwMode="auto">
          <a:xfrm>
            <a:off x="1071539" y="1285860"/>
            <a:ext cx="7286676" cy="5286412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260648"/>
            <a:ext cx="8229600" cy="1439850"/>
          </a:xfrm>
        </p:spPr>
        <p:txBody>
          <a:bodyPr>
            <a:no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  <a:latin typeface="Bookman Old Style" pitchFamily="18" charset="0"/>
                <a:cs typeface="Times New Roman" pitchFamily="18" charset="0"/>
              </a:rPr>
              <a:t>Использование музейных фондов</a:t>
            </a:r>
            <a:br>
              <a:rPr lang="ru-RU" sz="2800" b="1" dirty="0" smtClean="0">
                <a:solidFill>
                  <a:srgbClr val="C00000"/>
                </a:solidFill>
                <a:latin typeface="Bookman Old Style" pitchFamily="18" charset="0"/>
                <a:cs typeface="Times New Roman" pitchFamily="18" charset="0"/>
              </a:rPr>
            </a:br>
            <a:r>
              <a:rPr lang="ru-RU" sz="2800" b="1" dirty="0" smtClean="0">
                <a:solidFill>
                  <a:srgbClr val="C00000"/>
                </a:solidFill>
                <a:latin typeface="Bookman Old Style" pitchFamily="18" charset="0"/>
                <a:cs typeface="Times New Roman" pitchFamily="18" charset="0"/>
              </a:rPr>
              <a:t>  в работе по патриотическому</a:t>
            </a:r>
            <a:br>
              <a:rPr lang="ru-RU" sz="2800" b="1" dirty="0" smtClean="0">
                <a:solidFill>
                  <a:srgbClr val="C00000"/>
                </a:solidFill>
                <a:latin typeface="Bookman Old Style" pitchFamily="18" charset="0"/>
                <a:cs typeface="Times New Roman" pitchFamily="18" charset="0"/>
              </a:rPr>
            </a:br>
            <a:r>
              <a:rPr lang="ru-RU" sz="2800" b="1" dirty="0" smtClean="0">
                <a:solidFill>
                  <a:srgbClr val="C00000"/>
                </a:solidFill>
                <a:latin typeface="Bookman Old Style" pitchFamily="18" charset="0"/>
                <a:cs typeface="Times New Roman" pitchFamily="18" charset="0"/>
              </a:rPr>
              <a:t> воспитанию учащихся</a:t>
            </a:r>
            <a:endParaRPr lang="ru-RU" sz="2800" b="1" dirty="0">
              <a:solidFill>
                <a:srgbClr val="C00000"/>
              </a:solidFill>
              <a:latin typeface="Bookman Old Style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907704" y="2060848"/>
            <a:ext cx="6807700" cy="4608512"/>
          </a:xfrm>
        </p:spPr>
        <p:txBody>
          <a:bodyPr>
            <a:normAutofit fontScale="77500" lnSpcReduction="20000"/>
          </a:bodyPr>
          <a:lstStyle/>
          <a:p>
            <a:pPr algn="ctr">
              <a:buNone/>
            </a:pPr>
            <a:r>
              <a:rPr lang="ru-RU" b="1" dirty="0" smtClean="0">
                <a:solidFill>
                  <a:srgbClr val="663300"/>
                </a:solidFill>
                <a:latin typeface="Bookman Old Style" pitchFamily="18" charset="0"/>
                <a:cs typeface="Times New Roman" pitchFamily="18" charset="0"/>
              </a:rPr>
              <a:t>На базе школьного музея организуются</a:t>
            </a:r>
          </a:p>
          <a:p>
            <a:pPr algn="ctr">
              <a:buNone/>
            </a:pPr>
            <a:r>
              <a:rPr lang="ru-RU" b="1" dirty="0">
                <a:solidFill>
                  <a:srgbClr val="663300"/>
                </a:solidFill>
                <a:latin typeface="Bookman Old Style" pitchFamily="18" charset="0"/>
                <a:cs typeface="Times New Roman" pitchFamily="18" charset="0"/>
              </a:rPr>
              <a:t>в</a:t>
            </a:r>
            <a:r>
              <a:rPr lang="ru-RU" b="1" dirty="0" smtClean="0">
                <a:solidFill>
                  <a:srgbClr val="663300"/>
                </a:solidFill>
                <a:latin typeface="Bookman Old Style" pitchFamily="18" charset="0"/>
                <a:cs typeface="Times New Roman" pitchFamily="18" charset="0"/>
              </a:rPr>
              <a:t>стречи с ветеранами и тружениками тыла, </a:t>
            </a:r>
            <a:endParaRPr lang="en-US" b="1" dirty="0" smtClean="0">
              <a:solidFill>
                <a:srgbClr val="663300"/>
              </a:solidFill>
              <a:latin typeface="Bookman Old Style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ru-RU" b="1" dirty="0" smtClean="0">
                <a:solidFill>
                  <a:srgbClr val="663300"/>
                </a:solidFill>
                <a:latin typeface="Bookman Old Style" pitchFamily="18" charset="0"/>
                <a:cs typeface="Times New Roman" pitchFamily="18" charset="0"/>
              </a:rPr>
              <a:t>с</a:t>
            </a:r>
            <a:r>
              <a:rPr lang="en-US" b="1" dirty="0" smtClean="0">
                <a:solidFill>
                  <a:srgbClr val="663300"/>
                </a:solidFill>
                <a:latin typeface="Bookman Old Style" pitchFamily="18" charset="0"/>
                <a:cs typeface="Times New Roman" pitchFamily="18" charset="0"/>
              </a:rPr>
              <a:t> </a:t>
            </a:r>
            <a:r>
              <a:rPr lang="ru-RU" b="1" dirty="0" smtClean="0">
                <a:solidFill>
                  <a:srgbClr val="663300"/>
                </a:solidFill>
                <a:latin typeface="Bookman Old Style" pitchFamily="18" charset="0"/>
                <a:cs typeface="Times New Roman" pitchFamily="18" charset="0"/>
              </a:rPr>
              <a:t>представителями поисковых отрядов,</a:t>
            </a:r>
            <a:r>
              <a:rPr lang="en-US" b="1" dirty="0" smtClean="0">
                <a:solidFill>
                  <a:srgbClr val="663300"/>
                </a:solidFill>
                <a:latin typeface="Bookman Old Style" pitchFamily="18" charset="0"/>
                <a:cs typeface="Times New Roman" pitchFamily="18" charset="0"/>
              </a:rPr>
              <a:t> </a:t>
            </a:r>
            <a:r>
              <a:rPr lang="ru-RU" b="1" dirty="0" smtClean="0">
                <a:solidFill>
                  <a:srgbClr val="663300"/>
                </a:solidFill>
                <a:latin typeface="Bookman Old Style" pitchFamily="18" charset="0"/>
                <a:cs typeface="Times New Roman" pitchFamily="18" charset="0"/>
              </a:rPr>
              <a:t>проводятся Парламентские уроки и Уроки</a:t>
            </a:r>
          </a:p>
          <a:p>
            <a:pPr algn="ctr">
              <a:buNone/>
            </a:pPr>
            <a:r>
              <a:rPr lang="ru-RU" b="1" dirty="0" smtClean="0">
                <a:solidFill>
                  <a:srgbClr val="663300"/>
                </a:solidFill>
                <a:latin typeface="Bookman Old Style" pitchFamily="18" charset="0"/>
                <a:cs typeface="Times New Roman" pitchFamily="18" charset="0"/>
              </a:rPr>
              <a:t>Мужества, посвящённые различным </a:t>
            </a:r>
          </a:p>
          <a:p>
            <a:pPr algn="ctr">
              <a:buNone/>
            </a:pPr>
            <a:r>
              <a:rPr lang="ru-RU" b="1" dirty="0" smtClean="0">
                <a:solidFill>
                  <a:srgbClr val="663300"/>
                </a:solidFill>
                <a:latin typeface="Bookman Old Style" pitchFamily="18" charset="0"/>
                <a:cs typeface="Times New Roman" pitchFamily="18" charset="0"/>
              </a:rPr>
              <a:t>знаменательным датам – Дню Героя Отечества,</a:t>
            </a:r>
            <a:r>
              <a:rPr lang="en-US" b="1" dirty="0" smtClean="0">
                <a:solidFill>
                  <a:srgbClr val="663300"/>
                </a:solidFill>
                <a:latin typeface="Bookman Old Style" pitchFamily="18" charset="0"/>
                <a:cs typeface="Times New Roman" pitchFamily="18" charset="0"/>
              </a:rPr>
              <a:t> </a:t>
            </a:r>
            <a:r>
              <a:rPr lang="ru-RU" b="1" dirty="0" smtClean="0">
                <a:solidFill>
                  <a:srgbClr val="663300"/>
                </a:solidFill>
                <a:latin typeface="Bookman Old Style" pitchFamily="18" charset="0"/>
                <a:cs typeface="Times New Roman" pitchFamily="18" charset="0"/>
              </a:rPr>
              <a:t>Дню Конституции,  Дню защитника Отечества,</a:t>
            </a:r>
          </a:p>
          <a:p>
            <a:pPr algn="ctr">
              <a:buNone/>
            </a:pPr>
            <a:r>
              <a:rPr lang="ru-RU" b="1" dirty="0" smtClean="0">
                <a:solidFill>
                  <a:srgbClr val="663300"/>
                </a:solidFill>
                <a:latin typeface="Bookman Old Style" pitchFamily="18" charset="0"/>
                <a:cs typeface="Times New Roman" pitchFamily="18" charset="0"/>
              </a:rPr>
              <a:t>Дню Победы и др.</a:t>
            </a:r>
            <a:endParaRPr lang="ru-RU" b="1" dirty="0">
              <a:solidFill>
                <a:srgbClr val="663300"/>
              </a:solidFill>
              <a:latin typeface="Bookman Old Style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3568" y="260648"/>
            <a:ext cx="8229600" cy="725470"/>
          </a:xfrm>
        </p:spPr>
        <p:txBody>
          <a:bodyPr>
            <a:no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  <a:latin typeface="Bookman Old Style" pitchFamily="18" charset="0"/>
                <a:cs typeface="Times New Roman" pitchFamily="18" charset="0"/>
              </a:rPr>
              <a:t>Встречи с поисковыми отрядами, ветеранами, Уроки Мужества</a:t>
            </a:r>
            <a:endParaRPr lang="ru-RU" sz="2800" b="1" dirty="0">
              <a:solidFill>
                <a:srgbClr val="C00000"/>
              </a:solidFill>
              <a:latin typeface="Bookman Old Style" pitchFamily="18" charset="0"/>
            </a:endParaRPr>
          </a:p>
        </p:txBody>
      </p:sp>
      <p:pic>
        <p:nvPicPr>
          <p:cNvPr id="4" name="Picture 2" descr="C:\Users\Светлана\Desktop\ФОТО - КОНКУРС МУЗЕЕВ\P1030712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3568" y="1214422"/>
            <a:ext cx="3530695" cy="2430602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5" name="Picture 3" descr="C:\Users\Светлана\Desktop\ФОТО - КОНКУРС МУЗЕЕВ\P103067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3568" y="4149080"/>
            <a:ext cx="3494762" cy="2377123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" name="Picture 2" descr="C:\Users\Светлана\Desktop\ФОТО - КОНКУРС МУЗЕЕВ\ИНТЕРВЬЮ С ВЕТЕРАНОМ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220072" y="1214422"/>
            <a:ext cx="3386281" cy="2430601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7" name="Picture 4" descr="C:\Users\Светлана\Desktop\ФОТО - КОНКУРС МУЗЕЕВ\P1070057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214942" y="4149080"/>
            <a:ext cx="3462849" cy="2377123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43608" y="188640"/>
            <a:ext cx="8100392" cy="939784"/>
          </a:xfrm>
        </p:spPr>
        <p:txBody>
          <a:bodyPr>
            <a:no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  <a:latin typeface="Bookman Old Style" pitchFamily="18" charset="0"/>
                <a:cs typeface="Times New Roman" pitchFamily="18" charset="0"/>
              </a:rPr>
              <a:t>Организация</a:t>
            </a:r>
            <a:br>
              <a:rPr lang="ru-RU" sz="2800" b="1" dirty="0" smtClean="0">
                <a:solidFill>
                  <a:srgbClr val="C00000"/>
                </a:solidFill>
                <a:latin typeface="Bookman Old Style" pitchFamily="18" charset="0"/>
                <a:cs typeface="Times New Roman" pitchFamily="18" charset="0"/>
              </a:rPr>
            </a:br>
            <a:r>
              <a:rPr lang="ru-RU" sz="2800" b="1" dirty="0" smtClean="0">
                <a:solidFill>
                  <a:srgbClr val="C00000"/>
                </a:solidFill>
                <a:latin typeface="Bookman Old Style" pitchFamily="18" charset="0"/>
                <a:cs typeface="Times New Roman" pitchFamily="18" charset="0"/>
              </a:rPr>
              <a:t> культурно – просветительской работы</a:t>
            </a:r>
            <a:endParaRPr lang="ru-RU" sz="2800" b="1" dirty="0">
              <a:solidFill>
                <a:srgbClr val="C00000"/>
              </a:solidFill>
              <a:latin typeface="Bookman Old Style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195736" y="1285860"/>
            <a:ext cx="6733982" cy="5286412"/>
          </a:xfrm>
        </p:spPr>
        <p:txBody>
          <a:bodyPr>
            <a:normAutofit fontScale="85000" lnSpcReduction="10000"/>
          </a:bodyPr>
          <a:lstStyle/>
          <a:p>
            <a:pPr algn="ctr">
              <a:buNone/>
            </a:pPr>
            <a:r>
              <a:rPr lang="ru-RU" b="1" dirty="0" smtClean="0">
                <a:solidFill>
                  <a:srgbClr val="663300"/>
                </a:solidFill>
                <a:latin typeface="Bookman Old Style" pitchFamily="18" charset="0"/>
                <a:cs typeface="Times New Roman" pitchFamily="18" charset="0"/>
              </a:rPr>
              <a:t>25 января 2019 г. нашу гимназию посетила</a:t>
            </a:r>
            <a:r>
              <a:rPr lang="en-US" b="1" dirty="0" smtClean="0">
                <a:solidFill>
                  <a:srgbClr val="663300"/>
                </a:solidFill>
                <a:latin typeface="Bookman Old Style" pitchFamily="18" charset="0"/>
                <a:cs typeface="Times New Roman" pitchFamily="18" charset="0"/>
              </a:rPr>
              <a:t> </a:t>
            </a:r>
            <a:r>
              <a:rPr lang="ru-RU" b="1" dirty="0" smtClean="0">
                <a:solidFill>
                  <a:srgbClr val="663300"/>
                </a:solidFill>
                <a:latin typeface="Bookman Old Style" pitchFamily="18" charset="0"/>
                <a:cs typeface="Times New Roman" pitchFamily="18" charset="0"/>
              </a:rPr>
              <a:t>делегация из Кувейта и Эстонии. Для </a:t>
            </a:r>
            <a:r>
              <a:rPr lang="ru-RU" b="1" dirty="0" err="1" smtClean="0">
                <a:solidFill>
                  <a:srgbClr val="663300"/>
                </a:solidFill>
                <a:latin typeface="Bookman Old Style" pitchFamily="18" charset="0"/>
                <a:cs typeface="Times New Roman" pitchFamily="18" charset="0"/>
              </a:rPr>
              <a:t>гостейучащиеся</a:t>
            </a:r>
            <a:r>
              <a:rPr lang="ru-RU" b="1" dirty="0" smtClean="0">
                <a:solidFill>
                  <a:srgbClr val="663300"/>
                </a:solidFill>
                <a:latin typeface="Bookman Old Style" pitchFamily="18" charset="0"/>
                <a:cs typeface="Times New Roman" pitchFamily="18" charset="0"/>
              </a:rPr>
              <a:t> 8 в класса провели экскурсию на</a:t>
            </a:r>
            <a:r>
              <a:rPr lang="en-US" b="1" dirty="0" smtClean="0">
                <a:solidFill>
                  <a:srgbClr val="663300"/>
                </a:solidFill>
                <a:latin typeface="Bookman Old Style" pitchFamily="18" charset="0"/>
                <a:cs typeface="Times New Roman" pitchFamily="18" charset="0"/>
              </a:rPr>
              <a:t> </a:t>
            </a:r>
            <a:r>
              <a:rPr lang="ru-RU" b="1" dirty="0" smtClean="0">
                <a:solidFill>
                  <a:srgbClr val="663300"/>
                </a:solidFill>
                <a:latin typeface="Bookman Old Style" pitchFamily="18" charset="0"/>
                <a:cs typeface="Times New Roman" pitchFamily="18" charset="0"/>
              </a:rPr>
              <a:t>английском языке. </a:t>
            </a:r>
            <a:endParaRPr lang="en-US" b="1" dirty="0" smtClean="0">
              <a:solidFill>
                <a:srgbClr val="663300"/>
              </a:solidFill>
              <a:latin typeface="Bookman Old Style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ru-RU" b="1" dirty="0" smtClean="0">
                <a:solidFill>
                  <a:srgbClr val="663300"/>
                </a:solidFill>
                <a:latin typeface="Bookman Old Style" pitchFamily="18" charset="0"/>
                <a:cs typeface="Times New Roman" pitchFamily="18" charset="0"/>
              </a:rPr>
              <a:t>В феврале 2019 г. в рамках</a:t>
            </a:r>
          </a:p>
          <a:p>
            <a:pPr algn="ctr">
              <a:buNone/>
            </a:pPr>
            <a:r>
              <a:rPr lang="ru-RU" b="1" dirty="0" smtClean="0">
                <a:solidFill>
                  <a:srgbClr val="663300"/>
                </a:solidFill>
                <a:latin typeface="Bookman Old Style" pitchFamily="18" charset="0"/>
                <a:cs typeface="Times New Roman" pitchFamily="18" charset="0"/>
              </a:rPr>
              <a:t>республиканского семинара для учителей</a:t>
            </a:r>
            <a:r>
              <a:rPr lang="en-US" b="1" dirty="0" smtClean="0">
                <a:solidFill>
                  <a:srgbClr val="663300"/>
                </a:solidFill>
                <a:latin typeface="Bookman Old Style" pitchFamily="18" charset="0"/>
                <a:cs typeface="Times New Roman" pitchFamily="18" charset="0"/>
              </a:rPr>
              <a:t> </a:t>
            </a:r>
            <a:r>
              <a:rPr lang="ru-RU" b="1" dirty="0" smtClean="0">
                <a:solidFill>
                  <a:srgbClr val="663300"/>
                </a:solidFill>
                <a:latin typeface="Bookman Old Style" pitchFamily="18" charset="0"/>
                <a:cs typeface="Times New Roman" pitchFamily="18" charset="0"/>
              </a:rPr>
              <a:t>начальной школы по реализации внеурочной</a:t>
            </a:r>
          </a:p>
          <a:p>
            <a:pPr algn="ctr">
              <a:buNone/>
            </a:pPr>
            <a:r>
              <a:rPr lang="ru-RU" b="1" dirty="0" smtClean="0">
                <a:solidFill>
                  <a:srgbClr val="663300"/>
                </a:solidFill>
                <a:latin typeface="Bookman Old Style" pitchFamily="18" charset="0"/>
                <a:cs typeface="Times New Roman" pitchFamily="18" charset="0"/>
              </a:rPr>
              <a:t>деятельности  учащиеся 4 класса представили</a:t>
            </a:r>
            <a:r>
              <a:rPr lang="en-US" b="1" dirty="0" smtClean="0">
                <a:solidFill>
                  <a:srgbClr val="663300"/>
                </a:solidFill>
                <a:latin typeface="Bookman Old Style" pitchFamily="18" charset="0"/>
                <a:cs typeface="Times New Roman" pitchFamily="18" charset="0"/>
              </a:rPr>
              <a:t> </a:t>
            </a:r>
            <a:r>
              <a:rPr lang="ru-RU" b="1" dirty="0" smtClean="0">
                <a:solidFill>
                  <a:srgbClr val="663300"/>
                </a:solidFill>
                <a:latin typeface="Bookman Old Style" pitchFamily="18" charset="0"/>
                <a:cs typeface="Times New Roman" pitchFamily="18" charset="0"/>
              </a:rPr>
              <a:t>краткую обзорную экскурсию по музейным</a:t>
            </a:r>
          </a:p>
          <a:p>
            <a:pPr algn="ctr">
              <a:buNone/>
            </a:pPr>
            <a:r>
              <a:rPr lang="ru-RU" b="1" dirty="0" smtClean="0">
                <a:solidFill>
                  <a:srgbClr val="663300"/>
                </a:solidFill>
                <a:latin typeface="Bookman Old Style" pitchFamily="18" charset="0"/>
                <a:cs typeface="Times New Roman" pitchFamily="18" charset="0"/>
              </a:rPr>
              <a:t>экспонатам.</a:t>
            </a:r>
            <a:endParaRPr lang="ru-RU" b="1" dirty="0">
              <a:solidFill>
                <a:srgbClr val="663300"/>
              </a:solidFill>
              <a:latin typeface="Bookman Old Style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604</TotalTime>
  <Words>582</Words>
  <Application>Microsoft Office PowerPoint</Application>
  <PresentationFormat>Экран (4:3)</PresentationFormat>
  <Paragraphs>79</Paragraphs>
  <Slides>29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29</vt:i4>
      </vt:variant>
    </vt:vector>
  </HeadingPairs>
  <TitlesOfParts>
    <vt:vector size="30" baseType="lpstr">
      <vt:lpstr>Тема Office</vt:lpstr>
      <vt:lpstr>Муниципальное бюджетное общеобразовательное учреждение  «Гимназия №52»  Приволжского района г.Казани</vt:lpstr>
      <vt:lpstr>Школьный музей  имени Героя Советского Союза Магубы  Хусаиновны  Сыртлановой</vt:lpstr>
      <vt:lpstr>Информация о музее</vt:lpstr>
      <vt:lpstr>Информация о музее</vt:lpstr>
      <vt:lpstr>Использование музейных фондов   в работе по патриотическому  воспитанию учащихся</vt:lpstr>
      <vt:lpstr>Обзорные экскурсии в музее</vt:lpstr>
      <vt:lpstr>Использование музейных фондов   в работе по патриотическому  воспитанию учащихся</vt:lpstr>
      <vt:lpstr>Встречи с поисковыми отрядами, ветеранами, Уроки Мужества</vt:lpstr>
      <vt:lpstr>Организация  культурно – просветительской работы</vt:lpstr>
      <vt:lpstr>Встреча иностранной делегации и участников республиканского семинара</vt:lpstr>
      <vt:lpstr>Организация  культурно – просветительской работы</vt:lpstr>
      <vt:lpstr>Интервью телекомпании  Россия - Татарстан</vt:lpstr>
      <vt:lpstr>Встреча с Советом ветеранов</vt:lpstr>
      <vt:lpstr>Внешкольная деятельность  музея</vt:lpstr>
      <vt:lpstr>Участие в городской выставке школьных музеев, в  конкурсах «Музей в чемодане»,  защиты электронных баннеров</vt:lpstr>
      <vt:lpstr> Научно – исследовательская  деятельность</vt:lpstr>
      <vt:lpstr>Инновационная деятельность – защита проектов на школьной НПК</vt:lpstr>
      <vt:lpstr>Виртуальный музей</vt:lpstr>
      <vt:lpstr>За организацию работы школьного музея, работы по патриотическому воспитанию учащихся  в 2015 году гимназия была награждена Грамотой Администрации Вахитовского и Приволжского районов  ИК г.Казани «За активное использование  фонда школьного музея в патриотическом воспитании подрастающего поколения»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  <vt:lpstr>Слайд 27</vt:lpstr>
      <vt:lpstr>Слайд 28</vt:lpstr>
      <vt:lpstr>Слайд 29</vt:lpstr>
    </vt:vector>
  </TitlesOfParts>
  <Company>Kraftway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Муниципальное бюджетное общеобразовательное учреждение «Гимназия №52»  Приволжского района г.Казани</dc:title>
  <dc:creator>Светлана</dc:creator>
  <cp:lastModifiedBy>USER</cp:lastModifiedBy>
  <cp:revision>40</cp:revision>
  <dcterms:created xsi:type="dcterms:W3CDTF">2019-03-18T10:56:09Z</dcterms:created>
  <dcterms:modified xsi:type="dcterms:W3CDTF">2021-12-21T06:17:44Z</dcterms:modified>
</cp:coreProperties>
</file>