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C3C45-6487-4F85-BE47-79DEA905BEB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6C9C9-4FD8-4627-88A1-EAE660BBDF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560545-B40B-4C5E-8C34-2A4E622CBDED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05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D9B070-BBA4-412D-A0FB-E259E4BB3690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215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DCE1F7-0359-42E8-AA86-17E6131174D0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06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603BA6-F44A-4F5F-8BC3-303DD98405CB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07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01272E-42A5-4FAC-987E-8E003F3E956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08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1E5FDC-E6D7-4EEB-878C-BF2E0AD231AC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09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52BEFE-60BF-439D-B04B-EA3A8A47736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10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83161C-D9F6-487B-ACAD-A22275181F3A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11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D519D0-6AA2-412A-91F9-1A762E601D60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12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C1D405-00C0-4F29-8FB5-C050B684C9F3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214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BFD17-3219-4D20-88F4-CEF0774537D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8108F-9974-4354-A292-C43A8695AD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367947-8DA9-43C3-9A03-EA10400F992D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1114425"/>
            <a:ext cx="8723312" cy="255905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chemeClr val="accent2"/>
                </a:solidFill>
              </a:rPr>
              <a:t>Программирование </a:t>
            </a:r>
            <a:br>
              <a:rPr lang="ru-RU" sz="6600" b="1" smtClean="0">
                <a:solidFill>
                  <a:schemeClr val="accent2"/>
                </a:solidFill>
              </a:rPr>
            </a:br>
            <a:r>
              <a:rPr lang="ru-RU" sz="6600" b="1" smtClean="0">
                <a:solidFill>
                  <a:schemeClr val="accent2"/>
                </a:solidFill>
              </a:rPr>
              <a:t>на языке Паскаль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06463"/>
          </a:xfrm>
        </p:spPr>
        <p:txBody>
          <a:bodyPr/>
          <a:lstStyle/>
          <a:p>
            <a:pPr eaLnBrk="1" hangingPunct="1"/>
            <a:r>
              <a:rPr lang="ru-RU" sz="4400" b="1" smtClean="0"/>
              <a:t>Тема 2. Ветвления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2F4E59-DEDA-4805-BBE1-20FE6F01D7AC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5325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Что неправильно?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87350" y="1585913"/>
            <a:ext cx="3949700" cy="11985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b := a; 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4721225" y="1446213"/>
            <a:ext cx="3949700" cy="1584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end;</a:t>
            </a:r>
            <a:r>
              <a:rPr lang="en-US" sz="2200">
                <a:latin typeface="Courier New" pitchFamily="49" charset="0"/>
              </a:rPr>
              <a:t>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b := a; 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4751388" y="3760788"/>
            <a:ext cx="3949700" cy="15938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</a:t>
            </a:r>
            <a:endParaRPr lang="en-US" sz="22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b := a;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388938" y="3756025"/>
            <a:ext cx="3949700" cy="11985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</a:t>
            </a:r>
            <a:endParaRPr lang="en-US" sz="22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b := a;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end;</a:t>
            </a:r>
            <a:r>
              <a:rPr lang="en-US" sz="2200">
                <a:latin typeface="Courier New" pitchFamily="49" charset="0"/>
              </a:rPr>
              <a:t> 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1395413" y="1979613"/>
            <a:ext cx="1401762" cy="43973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en-US" sz="2200">
                <a:latin typeface="Courier New" pitchFamily="49" charset="0"/>
              </a:rPr>
              <a:t>a := b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4892675" y="2266950"/>
            <a:ext cx="850900" cy="3524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r>
              <a:rPr lang="en-US" sz="2200">
                <a:latin typeface="Courier New" pitchFamily="49" charset="0"/>
              </a:rPr>
              <a:t>end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1408113" y="4138613"/>
            <a:ext cx="1401762" cy="43973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en-US" sz="2200">
                <a:latin typeface="Courier New" pitchFamily="49" charset="0"/>
              </a:rPr>
              <a:t>a := b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703513" y="4500563"/>
            <a:ext cx="1401762" cy="42703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ru-RU" sz="220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4751388" y="3760788"/>
            <a:ext cx="3949700" cy="15938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endParaRPr lang="en-US" sz="22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b &gt;= a then</a:t>
            </a:r>
            <a:endParaRPr lang="en-US" sz="22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 b := a; </a:t>
            </a:r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2925763" y="1617663"/>
            <a:ext cx="1190625" cy="42703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ru-RU" sz="2200">
              <a:solidFill>
                <a:srgbClr val="FF0000"/>
              </a:solidFill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3254" grpId="0" animBg="1"/>
      <p:bldP spid="53255" grpId="0" animBg="1"/>
      <p:bldP spid="53256" grpId="0" animBg="1"/>
      <p:bldP spid="53257" grpId="0" animBg="1"/>
      <p:bldP spid="53258" grpId="0" animBg="1"/>
      <p:bldP spid="53259" grpId="0" animBg="1"/>
      <p:bldP spid="53260" grpId="0" animBg="1"/>
      <p:bldP spid="53261" grpId="0" animBg="1"/>
      <p:bldP spid="532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153781-8EFC-4769-B6C5-F3956D18083B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5427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Задания</a:t>
            </a:r>
          </a:p>
        </p:txBody>
      </p:sp>
      <p:sp>
        <p:nvSpPr>
          <p:cNvPr id="54278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indent="-714375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«4»: </a:t>
            </a:r>
            <a:r>
              <a:rPr lang="ru-RU" sz="2400"/>
              <a:t>Ввести три числа и найти наибольшее из них.</a:t>
            </a:r>
          </a:p>
          <a:p>
            <a:pPr marL="714375" indent="-714375">
              <a:lnSpc>
                <a:spcPct val="90000"/>
              </a:lnSpc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    </a:t>
            </a:r>
            <a:r>
              <a:rPr lang="ru-RU" sz="2000">
                <a:solidFill>
                  <a:srgbClr val="3333FF"/>
                </a:solidFill>
              </a:rPr>
              <a:t>Пример:</a:t>
            </a:r>
          </a:p>
          <a:p>
            <a:pPr marL="714375" indent="-714375">
              <a:spcBef>
                <a:spcPct val="15000"/>
              </a:spcBef>
            </a:pPr>
            <a:r>
              <a:rPr lang="ru-RU" sz="2000">
                <a:latin typeface="Courier New" pitchFamily="49" charset="0"/>
              </a:rPr>
              <a:t>		</a:t>
            </a:r>
            <a:r>
              <a:rPr lang="ru-RU" sz="2400">
                <a:latin typeface="Courier New" pitchFamily="49" charset="0"/>
              </a:rPr>
              <a:t>Введите три числа:</a:t>
            </a:r>
          </a:p>
          <a:p>
            <a:pPr marL="714375" indent="-714375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		</a:t>
            </a:r>
            <a:r>
              <a:rPr lang="ru-RU" sz="2400">
                <a:solidFill>
                  <a:srgbClr val="FF0000"/>
                </a:solidFill>
                <a:latin typeface="Courier New" pitchFamily="49" charset="0"/>
              </a:rPr>
              <a:t>4   15   9</a:t>
            </a:r>
          </a:p>
          <a:p>
            <a:pPr marL="714375" indent="-714375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		Наибольшее число 15</a:t>
            </a:r>
          </a:p>
          <a:p>
            <a:pPr marL="714375" indent="-714375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«5»: </a:t>
            </a:r>
            <a:r>
              <a:rPr lang="ru-RU" sz="2400"/>
              <a:t>Ввести пять чисел и найти наибольшее из них.</a:t>
            </a:r>
          </a:p>
          <a:p>
            <a:pPr marL="714375" indent="-714375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    </a:t>
            </a:r>
            <a:r>
              <a:rPr lang="ru-RU" sz="2000">
                <a:solidFill>
                  <a:srgbClr val="3333FF"/>
                </a:solidFill>
              </a:rPr>
              <a:t>Пример:</a:t>
            </a:r>
          </a:p>
          <a:p>
            <a:pPr marL="714375" indent="-714375">
              <a:spcBef>
                <a:spcPct val="15000"/>
              </a:spcBef>
            </a:pPr>
            <a:r>
              <a:rPr lang="ru-RU" sz="2400"/>
              <a:t>           </a:t>
            </a:r>
            <a:r>
              <a:rPr lang="ru-RU" sz="2400">
                <a:latin typeface="Courier New" pitchFamily="49" charset="0"/>
              </a:rPr>
              <a:t>Введите пять чисел:</a:t>
            </a:r>
          </a:p>
          <a:p>
            <a:pPr marL="714375" indent="-714375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		</a:t>
            </a:r>
            <a:r>
              <a:rPr lang="ru-RU" sz="2400">
                <a:solidFill>
                  <a:srgbClr val="FF0000"/>
                </a:solidFill>
                <a:latin typeface="Courier New" pitchFamily="49" charset="0"/>
              </a:rPr>
              <a:t>4  </a:t>
            </a:r>
            <a:r>
              <a:rPr lang="en-US" sz="240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ru-RU" sz="2400">
                <a:solidFill>
                  <a:srgbClr val="FF0000"/>
                </a:solidFill>
                <a:latin typeface="Courier New" pitchFamily="49" charset="0"/>
              </a:rPr>
              <a:t> 15  </a:t>
            </a:r>
            <a:r>
              <a:rPr lang="en-US" sz="240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ru-RU" sz="2400">
                <a:solidFill>
                  <a:srgbClr val="FF0000"/>
                </a:solidFill>
                <a:latin typeface="Courier New" pitchFamily="49" charset="0"/>
              </a:rPr>
              <a:t> 9 </a:t>
            </a:r>
            <a:r>
              <a:rPr lang="en-US" sz="2400">
                <a:solidFill>
                  <a:srgbClr val="FF0000"/>
                </a:solidFill>
                <a:latin typeface="Courier New" pitchFamily="49" charset="0"/>
              </a:rPr>
              <a:t>   56    4</a:t>
            </a:r>
            <a:endParaRPr lang="ru-RU" sz="2400">
              <a:solidFill>
                <a:srgbClr val="FF0000"/>
              </a:solidFill>
              <a:latin typeface="Courier New" pitchFamily="49" charset="0"/>
            </a:endParaRPr>
          </a:p>
          <a:p>
            <a:pPr marL="714375" indent="-714375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		Наибольшее число 5</a:t>
            </a:r>
            <a:r>
              <a:rPr lang="en-US" sz="2400">
                <a:latin typeface="Courier New" pitchFamily="49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F8BFD5-E83A-4F40-9F79-72DB101AA312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4505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Разветвляющиеся алгоритмы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Задача. </a:t>
            </a:r>
            <a:r>
              <a:rPr lang="ru-RU" sz="2400" b="0"/>
              <a:t>Ввести два целых числа и вывести на экран наибольшее из них.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Идея решения: </a:t>
            </a:r>
            <a:r>
              <a:rPr lang="ru-RU" sz="2400" b="0"/>
              <a:t>надо вывести на экран первое число, если оно больше второго, или второе, если оно больше первого.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действия исполнителя зависят от некоторых условий (</a:t>
            </a:r>
            <a:r>
              <a:rPr lang="ru-RU" sz="2400" i="1"/>
              <a:t>если … иначе …</a:t>
            </a:r>
            <a:r>
              <a:rPr lang="ru-RU" sz="2400" b="0"/>
              <a:t>).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88938" y="4298950"/>
            <a:ext cx="8420100" cy="1187450"/>
          </a:xfrm>
          <a:prstGeom prst="rect">
            <a:avLst/>
          </a:prstGeom>
          <a:solidFill>
            <a:srgbClr val="FFFF99"/>
          </a:solidFill>
          <a:ln w="19050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0"/>
              <a:t>Алгоритмы, в которых последовательность  шагов зависит от выполнения некоторых условий, называются</a:t>
            </a:r>
            <a:r>
              <a:rPr lang="ru-RU" sz="2400">
                <a:solidFill>
                  <a:srgbClr val="3333FF"/>
                </a:solidFill>
              </a:rPr>
              <a:t> разветвляющимися.</a:t>
            </a:r>
            <a:endParaRPr lang="ru-RU" sz="24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build="p"/>
      <p:bldP spid="389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EE85A5-2415-42DB-BFE2-F073CD7EE713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4608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Вариант 1. Блок-схема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61963" y="995363"/>
            <a:ext cx="5324475" cy="5026025"/>
            <a:chOff x="471" y="656"/>
            <a:chExt cx="3354" cy="3166"/>
          </a:xfrm>
        </p:grpSpPr>
        <p:sp>
          <p:nvSpPr>
            <p:cNvPr id="46093" name="AutoShape 6"/>
            <p:cNvSpPr>
              <a:spLocks noChangeArrowheads="1"/>
            </p:cNvSpPr>
            <p:nvPr/>
          </p:nvSpPr>
          <p:spPr bwMode="auto">
            <a:xfrm>
              <a:off x="1666" y="656"/>
              <a:ext cx="933" cy="238"/>
            </a:xfrm>
            <a:prstGeom prst="flowChartTerminator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начало</a:t>
              </a:r>
            </a:p>
          </p:txBody>
        </p:sp>
        <p:sp>
          <p:nvSpPr>
            <p:cNvPr id="46094" name="Rectangle 8"/>
            <p:cNvSpPr>
              <a:spLocks noChangeArrowheads="1"/>
            </p:cNvSpPr>
            <p:nvPr/>
          </p:nvSpPr>
          <p:spPr bwMode="auto">
            <a:xfrm>
              <a:off x="471" y="2075"/>
              <a:ext cx="998" cy="37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max:=</a:t>
              </a:r>
              <a:r>
                <a:rPr lang="en-US" sz="2200"/>
                <a:t> </a:t>
              </a:r>
              <a:r>
                <a:rPr lang="en-US" sz="2200">
                  <a:latin typeface="Courier New" pitchFamily="49" charset="0"/>
                </a:rPr>
                <a:t>a;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46095" name="AutoShape 9"/>
            <p:cNvSpPr>
              <a:spLocks noChangeArrowheads="1"/>
            </p:cNvSpPr>
            <p:nvPr/>
          </p:nvSpPr>
          <p:spPr bwMode="auto">
            <a:xfrm>
              <a:off x="1481" y="1045"/>
              <a:ext cx="1302" cy="250"/>
            </a:xfrm>
            <a:prstGeom prst="flowChartInputOutpu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ввод </a:t>
              </a:r>
              <a:r>
                <a:rPr lang="en-US" sz="2200">
                  <a:latin typeface="Courier New" pitchFamily="49" charset="0"/>
                </a:rPr>
                <a:t>a,b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46096" name="AutoShape 10"/>
            <p:cNvSpPr>
              <a:spLocks noChangeArrowheads="1"/>
            </p:cNvSpPr>
            <p:nvPr/>
          </p:nvSpPr>
          <p:spPr bwMode="auto">
            <a:xfrm>
              <a:off x="1620" y="2995"/>
              <a:ext cx="1011" cy="388"/>
            </a:xfrm>
            <a:prstGeom prst="flowChartDocumen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вывод </a:t>
              </a:r>
              <a:r>
                <a:rPr lang="en-US" sz="2200">
                  <a:latin typeface="Courier New" pitchFamily="49" charset="0"/>
                </a:rPr>
                <a:t>max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46097" name="Line 11"/>
            <p:cNvSpPr>
              <a:spLocks noChangeShapeType="1"/>
            </p:cNvSpPr>
            <p:nvPr/>
          </p:nvSpPr>
          <p:spPr bwMode="auto">
            <a:xfrm>
              <a:off x="2132" y="893"/>
              <a:ext cx="0" cy="1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098" name="AutoShape 16"/>
            <p:cNvSpPr>
              <a:spLocks noChangeArrowheads="1"/>
            </p:cNvSpPr>
            <p:nvPr/>
          </p:nvSpPr>
          <p:spPr bwMode="auto">
            <a:xfrm>
              <a:off x="1576" y="1460"/>
              <a:ext cx="1112" cy="530"/>
            </a:xfrm>
            <a:prstGeom prst="flowChartDecision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a &gt; b?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46099" name="Line 17"/>
            <p:cNvSpPr>
              <a:spLocks noChangeShapeType="1"/>
            </p:cNvSpPr>
            <p:nvPr/>
          </p:nvSpPr>
          <p:spPr bwMode="auto">
            <a:xfrm>
              <a:off x="2132" y="1306"/>
              <a:ext cx="0" cy="1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0" name="Rectangle 18"/>
            <p:cNvSpPr>
              <a:spLocks noChangeArrowheads="1"/>
            </p:cNvSpPr>
            <p:nvPr/>
          </p:nvSpPr>
          <p:spPr bwMode="auto">
            <a:xfrm>
              <a:off x="2827" y="2083"/>
              <a:ext cx="998" cy="37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max:=</a:t>
              </a:r>
              <a:r>
                <a:rPr lang="en-US" sz="2200"/>
                <a:t> </a:t>
              </a:r>
              <a:r>
                <a:rPr lang="en-US" sz="2200">
                  <a:latin typeface="Courier New" pitchFamily="49" charset="0"/>
                </a:rPr>
                <a:t>b;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46101" name="AutoShape 19"/>
            <p:cNvSpPr>
              <a:spLocks noChangeArrowheads="1"/>
            </p:cNvSpPr>
            <p:nvPr/>
          </p:nvSpPr>
          <p:spPr bwMode="auto">
            <a:xfrm>
              <a:off x="1659" y="3561"/>
              <a:ext cx="933" cy="261"/>
            </a:xfrm>
            <a:prstGeom prst="flowChartTerminator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конец</a:t>
              </a:r>
            </a:p>
          </p:txBody>
        </p:sp>
        <p:sp>
          <p:nvSpPr>
            <p:cNvPr id="46102" name="Line 20"/>
            <p:cNvSpPr>
              <a:spLocks noChangeShapeType="1"/>
            </p:cNvSpPr>
            <p:nvPr/>
          </p:nvSpPr>
          <p:spPr bwMode="auto">
            <a:xfrm>
              <a:off x="2126" y="3373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3" name="Freeform 21"/>
            <p:cNvSpPr>
              <a:spLocks/>
            </p:cNvSpPr>
            <p:nvPr/>
          </p:nvSpPr>
          <p:spPr bwMode="auto">
            <a:xfrm>
              <a:off x="2682" y="1722"/>
              <a:ext cx="623" cy="361"/>
            </a:xfrm>
            <a:custGeom>
              <a:avLst/>
              <a:gdLst>
                <a:gd name="T0" fmla="*/ 0 w 623"/>
                <a:gd name="T1" fmla="*/ 0 h 524"/>
                <a:gd name="T2" fmla="*/ 623 w 623"/>
                <a:gd name="T3" fmla="*/ 0 h 524"/>
                <a:gd name="T4" fmla="*/ 623 w 623"/>
                <a:gd name="T5" fmla="*/ 1 h 524"/>
                <a:gd name="T6" fmla="*/ 0 60000 65536"/>
                <a:gd name="T7" fmla="*/ 0 60000 65536"/>
                <a:gd name="T8" fmla="*/ 0 60000 65536"/>
                <a:gd name="T9" fmla="*/ 0 w 623"/>
                <a:gd name="T10" fmla="*/ 0 h 524"/>
                <a:gd name="T11" fmla="*/ 623 w 623"/>
                <a:gd name="T12" fmla="*/ 524 h 5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3" h="524">
                  <a:moveTo>
                    <a:pt x="0" y="0"/>
                  </a:moveTo>
                  <a:lnTo>
                    <a:pt x="623" y="0"/>
                  </a:lnTo>
                  <a:lnTo>
                    <a:pt x="623" y="524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4" name="Freeform 22"/>
            <p:cNvSpPr>
              <a:spLocks/>
            </p:cNvSpPr>
            <p:nvPr/>
          </p:nvSpPr>
          <p:spPr bwMode="auto">
            <a:xfrm flipH="1">
              <a:off x="954" y="1722"/>
              <a:ext cx="623" cy="361"/>
            </a:xfrm>
            <a:custGeom>
              <a:avLst/>
              <a:gdLst>
                <a:gd name="T0" fmla="*/ 0 w 623"/>
                <a:gd name="T1" fmla="*/ 0 h 524"/>
                <a:gd name="T2" fmla="*/ 623 w 623"/>
                <a:gd name="T3" fmla="*/ 0 h 524"/>
                <a:gd name="T4" fmla="*/ 623 w 623"/>
                <a:gd name="T5" fmla="*/ 1 h 524"/>
                <a:gd name="T6" fmla="*/ 0 60000 65536"/>
                <a:gd name="T7" fmla="*/ 0 60000 65536"/>
                <a:gd name="T8" fmla="*/ 0 60000 65536"/>
                <a:gd name="T9" fmla="*/ 0 w 623"/>
                <a:gd name="T10" fmla="*/ 0 h 524"/>
                <a:gd name="T11" fmla="*/ 623 w 623"/>
                <a:gd name="T12" fmla="*/ 524 h 5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3" h="524">
                  <a:moveTo>
                    <a:pt x="0" y="0"/>
                  </a:moveTo>
                  <a:lnTo>
                    <a:pt x="623" y="0"/>
                  </a:lnTo>
                  <a:lnTo>
                    <a:pt x="623" y="524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5" name="Freeform 23"/>
            <p:cNvSpPr>
              <a:spLocks/>
            </p:cNvSpPr>
            <p:nvPr/>
          </p:nvSpPr>
          <p:spPr bwMode="auto">
            <a:xfrm>
              <a:off x="960" y="2444"/>
              <a:ext cx="2361" cy="343"/>
            </a:xfrm>
            <a:custGeom>
              <a:avLst/>
              <a:gdLst>
                <a:gd name="T0" fmla="*/ 0 w 2409"/>
                <a:gd name="T1" fmla="*/ 0 h 343"/>
                <a:gd name="T2" fmla="*/ 0 w 2409"/>
                <a:gd name="T3" fmla="*/ 343 h 343"/>
                <a:gd name="T4" fmla="*/ 1644 w 2409"/>
                <a:gd name="T5" fmla="*/ 343 h 343"/>
                <a:gd name="T6" fmla="*/ 1644 w 2409"/>
                <a:gd name="T7" fmla="*/ 5 h 3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9"/>
                <a:gd name="T13" fmla="*/ 0 h 343"/>
                <a:gd name="T14" fmla="*/ 2409 w 2409"/>
                <a:gd name="T15" fmla="*/ 343 h 3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9" h="343">
                  <a:moveTo>
                    <a:pt x="0" y="0"/>
                  </a:moveTo>
                  <a:lnTo>
                    <a:pt x="0" y="343"/>
                  </a:lnTo>
                  <a:lnTo>
                    <a:pt x="2409" y="343"/>
                  </a:lnTo>
                  <a:lnTo>
                    <a:pt x="2409" y="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6" name="Line 24"/>
            <p:cNvSpPr>
              <a:spLocks noChangeShapeType="1"/>
            </p:cNvSpPr>
            <p:nvPr/>
          </p:nvSpPr>
          <p:spPr bwMode="auto">
            <a:xfrm>
              <a:off x="959" y="2557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7" name="Line 25"/>
            <p:cNvSpPr>
              <a:spLocks noChangeShapeType="1"/>
            </p:cNvSpPr>
            <p:nvPr/>
          </p:nvSpPr>
          <p:spPr bwMode="auto">
            <a:xfrm>
              <a:off x="3320" y="2572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8" name="Line 26"/>
            <p:cNvSpPr>
              <a:spLocks noChangeShapeType="1"/>
            </p:cNvSpPr>
            <p:nvPr/>
          </p:nvSpPr>
          <p:spPr bwMode="auto">
            <a:xfrm>
              <a:off x="2114" y="2794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09" name="Oval 27"/>
            <p:cNvSpPr>
              <a:spLocks noChangeArrowheads="1"/>
            </p:cNvSpPr>
            <p:nvPr/>
          </p:nvSpPr>
          <p:spPr bwMode="auto">
            <a:xfrm>
              <a:off x="2097" y="2772"/>
              <a:ext cx="34" cy="3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46110" name="Text Box 28"/>
            <p:cNvSpPr txBox="1">
              <a:spLocks noChangeArrowheads="1"/>
            </p:cNvSpPr>
            <p:nvPr/>
          </p:nvSpPr>
          <p:spPr bwMode="auto">
            <a:xfrm>
              <a:off x="960" y="1443"/>
              <a:ext cx="431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0"/>
                <a:t>да</a:t>
              </a:r>
            </a:p>
          </p:txBody>
        </p:sp>
        <p:sp>
          <p:nvSpPr>
            <p:cNvPr id="46111" name="Text Box 29"/>
            <p:cNvSpPr txBox="1">
              <a:spLocks noChangeArrowheads="1"/>
            </p:cNvSpPr>
            <p:nvPr/>
          </p:nvSpPr>
          <p:spPr bwMode="auto">
            <a:xfrm>
              <a:off x="2880" y="1455"/>
              <a:ext cx="431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0"/>
                <a:t>нет</a:t>
              </a:r>
            </a:p>
          </p:txBody>
        </p:sp>
      </p:grpSp>
      <p:sp>
        <p:nvSpPr>
          <p:cNvPr id="40991" name="Rectangle 31"/>
          <p:cNvSpPr>
            <a:spLocks noChangeArrowheads="1"/>
          </p:cNvSpPr>
          <p:nvPr/>
        </p:nvSpPr>
        <p:spPr bwMode="auto">
          <a:xfrm>
            <a:off x="331788" y="2143125"/>
            <a:ext cx="5597525" cy="2401888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"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41013" name="AutoShape 53"/>
          <p:cNvSpPr>
            <a:spLocks noChangeArrowheads="1"/>
          </p:cNvSpPr>
          <p:nvPr/>
        </p:nvSpPr>
        <p:spPr bwMode="auto">
          <a:xfrm>
            <a:off x="6724650" y="1889125"/>
            <a:ext cx="1935163" cy="1358900"/>
          </a:xfrm>
          <a:prstGeom prst="wedgeRoundRectCallout">
            <a:avLst>
              <a:gd name="adj1" fmla="val -89918"/>
              <a:gd name="adj2" fmla="val 1694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полная форма ветвления</a:t>
            </a:r>
          </a:p>
        </p:txBody>
      </p:sp>
      <p:sp>
        <p:nvSpPr>
          <p:cNvPr id="41014" name="AutoShape 54"/>
          <p:cNvSpPr>
            <a:spLocks noChangeArrowheads="1"/>
          </p:cNvSpPr>
          <p:nvPr/>
        </p:nvSpPr>
        <p:spPr bwMode="auto">
          <a:xfrm>
            <a:off x="4670425" y="979488"/>
            <a:ext cx="1992313" cy="803275"/>
          </a:xfrm>
          <a:prstGeom prst="wedgeRoundRectCallout">
            <a:avLst>
              <a:gd name="adj1" fmla="val -101315"/>
              <a:gd name="adj2" fmla="val 136167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блок «решение»</a:t>
            </a:r>
          </a:p>
        </p:txBody>
      </p: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5407025" y="5768975"/>
            <a:ext cx="2720975" cy="663575"/>
            <a:chOff x="433" y="3902"/>
            <a:chExt cx="1714" cy="418"/>
          </a:xfrm>
        </p:grpSpPr>
        <p:sp>
          <p:nvSpPr>
            <p:cNvPr id="46091" name="Text Box 56"/>
            <p:cNvSpPr txBox="1">
              <a:spLocks noChangeArrowheads="1"/>
            </p:cNvSpPr>
            <p:nvPr/>
          </p:nvSpPr>
          <p:spPr bwMode="auto">
            <a:xfrm>
              <a:off x="727" y="3969"/>
              <a:ext cx="1420" cy="296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Если  </a:t>
              </a:r>
              <a:r>
                <a:rPr lang="en-US" sz="2400"/>
                <a:t>a = b?</a:t>
              </a:r>
              <a:endParaRPr lang="ru-RU" sz="2400"/>
            </a:p>
          </p:txBody>
        </p:sp>
        <p:sp>
          <p:nvSpPr>
            <p:cNvPr id="46092" name="Oval 57"/>
            <p:cNvSpPr>
              <a:spLocks noChangeArrowheads="1"/>
            </p:cNvSpPr>
            <p:nvPr/>
          </p:nvSpPr>
          <p:spPr bwMode="auto">
            <a:xfrm>
              <a:off x="433" y="390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1" grpId="0" animBg="1"/>
      <p:bldP spid="41013" grpId="0" animBg="1"/>
      <p:bldP spid="410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5118BE-1AA8-44EF-9CF4-7B33796CD89B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4710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Вариант 1. Программа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81013" y="919163"/>
            <a:ext cx="8280400" cy="55054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	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47111" name="Rectangle 6"/>
          <p:cNvSpPr>
            <a:spLocks noChangeArrowheads="1"/>
          </p:cNvSpPr>
          <p:nvPr/>
        </p:nvSpPr>
        <p:spPr bwMode="auto">
          <a:xfrm>
            <a:off x="755650" y="3024188"/>
            <a:ext cx="4581525" cy="250348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366838" y="3424238"/>
            <a:ext cx="1671637" cy="433387"/>
          </a:xfrm>
          <a:prstGeom prst="rect">
            <a:avLst/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en-US" sz="2400">
                <a:latin typeface="Courier New" pitchFamily="49" charset="0"/>
              </a:rPr>
              <a:t>max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:=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a</a:t>
            </a:r>
            <a:r>
              <a:rPr lang="en-US" sz="2400"/>
              <a:t>;</a:t>
            </a:r>
            <a:endParaRPr lang="ru-RU" sz="2400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1357313" y="4672013"/>
            <a:ext cx="1671637" cy="433387"/>
          </a:xfrm>
          <a:prstGeom prst="rect">
            <a:avLst/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en-US" sz="2400">
                <a:latin typeface="Courier New" pitchFamily="49" charset="0"/>
              </a:rPr>
              <a:t>max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:=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b</a:t>
            </a:r>
            <a:r>
              <a:rPr lang="en-US" sz="2400"/>
              <a:t>;</a:t>
            </a:r>
            <a:endParaRPr lang="ru-RU" sz="2400"/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5873750" y="2751138"/>
            <a:ext cx="2547938" cy="1411287"/>
          </a:xfrm>
          <a:prstGeom prst="wedgeRoundRectCallout">
            <a:avLst>
              <a:gd name="adj1" fmla="val -80593"/>
              <a:gd name="adj2" fmla="val 118819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полная форма условного оператора</a:t>
            </a:r>
          </a:p>
        </p:txBody>
      </p:sp>
      <p:sp>
        <p:nvSpPr>
          <p:cNvPr id="47115" name="Text Box 13"/>
          <p:cNvSpPr txBox="1">
            <a:spLocks noChangeArrowheads="1"/>
          </p:cNvSpPr>
          <p:nvPr/>
        </p:nvSpPr>
        <p:spPr bwMode="auto">
          <a:xfrm>
            <a:off x="520700" y="898525"/>
            <a:ext cx="74295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	program qq;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	var a, b, max: integer;</a:t>
            </a:r>
            <a:endParaRPr lang="ru-RU" sz="24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	begin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writeln('</a:t>
            </a:r>
            <a:r>
              <a:rPr lang="ru-RU" sz="2400">
                <a:latin typeface="Courier New" pitchFamily="49" charset="0"/>
              </a:rPr>
              <a:t>Введите два целых числа</a:t>
            </a:r>
            <a:r>
              <a:rPr lang="en-US" sz="2400">
                <a:latin typeface="Courier New" pitchFamily="49" charset="0"/>
              </a:rPr>
              <a:t>');</a:t>
            </a:r>
            <a:endParaRPr lang="ru-RU" sz="24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ru-RU" sz="2400">
                <a:latin typeface="Courier New" pitchFamily="49" charset="0"/>
              </a:rPr>
              <a:t>   </a:t>
            </a:r>
            <a:r>
              <a:rPr lang="en-US" sz="2400">
                <a:latin typeface="Courier New" pitchFamily="49" charset="0"/>
              </a:rPr>
              <a:t>read ( a, b );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if a &gt; b then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   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end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else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   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400">
                <a:latin typeface="Courier New" pitchFamily="49" charset="0"/>
              </a:rPr>
              <a:t>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   writeln ('</a:t>
            </a:r>
            <a:r>
              <a:rPr lang="ru-RU" sz="2400">
                <a:latin typeface="Courier New" pitchFamily="49" charset="0"/>
              </a:rPr>
              <a:t>Наибольшее число </a:t>
            </a:r>
            <a:r>
              <a:rPr lang="en-US" sz="2400">
                <a:latin typeface="Courier New" pitchFamily="49" charset="0"/>
              </a:rPr>
              <a:t>', max);</a:t>
            </a:r>
            <a:endParaRPr lang="ru-RU" sz="24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400">
                <a:latin typeface="Courier New" pitchFamily="49" charset="0"/>
              </a:rPr>
              <a:t>	end.</a:t>
            </a:r>
            <a:endParaRPr lang="ru-RU" sz="24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0625D9-C797-455E-825C-AD16CEEA5A07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Условный оператор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96875" y="1050925"/>
            <a:ext cx="8097838" cy="256063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	if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условие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then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400" b="0"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{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что делать, если условие верно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}</a:t>
            </a:r>
            <a:r>
              <a:rPr lang="en-US" sz="2400" b="0">
                <a:latin typeface="Courier New" pitchFamily="49" charset="0"/>
              </a:rPr>
              <a:t>   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end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 else 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 b="0">
                <a:solidFill>
                  <a:srgbClr val="3333FF"/>
                </a:solidFill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{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что делать, если условие неверно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}</a:t>
            </a:r>
            <a:r>
              <a:rPr lang="en-US" sz="2400" b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end</a:t>
            </a:r>
            <a:r>
              <a:rPr lang="en-US" sz="2400" b="0">
                <a:latin typeface="Courier New" pitchFamily="49" charset="0"/>
              </a:rPr>
              <a:t>;</a:t>
            </a:r>
            <a:endParaRPr lang="ru-RU" sz="2400" b="0">
              <a:latin typeface="Courier New" pitchFamily="49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349250" y="3871913"/>
            <a:ext cx="8420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Особенности:</a:t>
            </a:r>
          </a:p>
          <a:p>
            <a:pPr marL="447675" lvl="1" indent="-268288">
              <a:spcBef>
                <a:spcPct val="10000"/>
              </a:spcBef>
              <a:buFontTx/>
              <a:buChar char="•"/>
            </a:pPr>
            <a:r>
              <a:rPr lang="ru-RU" sz="2400" b="0"/>
              <a:t>перед </a:t>
            </a:r>
            <a:r>
              <a:rPr lang="en-US" sz="2800" i="1">
                <a:latin typeface="Courier New" pitchFamily="49" charset="0"/>
              </a:rPr>
              <a:t>else</a:t>
            </a:r>
            <a:r>
              <a:rPr lang="en-US" sz="2400" b="0"/>
              <a:t> </a:t>
            </a:r>
            <a:r>
              <a:rPr lang="ru-RU" sz="2400">
                <a:solidFill>
                  <a:srgbClr val="FF0000"/>
                </a:solidFill>
              </a:rPr>
              <a:t>НЕ</a:t>
            </a:r>
            <a:r>
              <a:rPr lang="ru-RU" sz="2400" b="0"/>
              <a:t> ставится точка с запятой</a:t>
            </a:r>
          </a:p>
          <a:p>
            <a:pPr marL="447675" lvl="1" indent="-268288">
              <a:spcBef>
                <a:spcPct val="10000"/>
              </a:spcBef>
              <a:buFontTx/>
              <a:buChar char="•"/>
            </a:pPr>
            <a:r>
              <a:rPr lang="ru-RU" sz="2400" b="0"/>
              <a:t>вторая часть (</a:t>
            </a:r>
            <a:r>
              <a:rPr lang="en-US" sz="2800" i="1">
                <a:latin typeface="Courier New" pitchFamily="49" charset="0"/>
              </a:rPr>
              <a:t>else</a:t>
            </a:r>
            <a:r>
              <a:rPr lang="en-US" sz="2400" b="0"/>
              <a:t> </a:t>
            </a:r>
            <a:r>
              <a:rPr lang="ru-RU" sz="2400" b="0"/>
              <a:t>…) может отсутствовать (неполная форма)</a:t>
            </a:r>
          </a:p>
          <a:p>
            <a:pPr marL="447675" lvl="1" indent="-268288">
              <a:spcBef>
                <a:spcPct val="10000"/>
              </a:spcBef>
              <a:buFontTx/>
              <a:buChar char="•"/>
            </a:pPr>
            <a:r>
              <a:rPr lang="ru-RU" sz="2400" b="0"/>
              <a:t>если в блоке один оператор, можно убрать слова </a:t>
            </a:r>
            <a:r>
              <a:rPr lang="en-US" sz="2800" i="1">
                <a:latin typeface="Courier New" pitchFamily="49" charset="0"/>
              </a:rPr>
              <a:t>begin</a:t>
            </a:r>
            <a:r>
              <a:rPr lang="en-US" sz="2400" b="0"/>
              <a:t> </a:t>
            </a:r>
            <a:r>
              <a:rPr lang="ru-RU" sz="2400" b="0"/>
              <a:t>и </a:t>
            </a:r>
            <a:r>
              <a:rPr lang="en-US" sz="2800" i="1">
                <a:latin typeface="Courier New" pitchFamily="49" charset="0"/>
              </a:rPr>
              <a:t>end</a:t>
            </a:r>
            <a:endParaRPr lang="ru-RU" sz="2800" i="1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  <p:bldP spid="45062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AA21FB-E717-40C1-9B39-5E14FDC0E019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4915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4915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Что неправильно?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87350" y="995363"/>
            <a:ext cx="3949700" cy="23558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</a:t>
            </a:r>
            <a:endParaRPr lang="en-US" sz="22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b := a;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4598988" y="1187450"/>
            <a:ext cx="3949700" cy="19700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b := a;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4756150" y="3756025"/>
            <a:ext cx="3949700" cy="23558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end;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b := a;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388938" y="3756025"/>
            <a:ext cx="3949700" cy="23558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	if a &gt; b then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a := b;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else b &gt; 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  b := a;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200">
                <a:latin typeface="Courier New" pitchFamily="49" charset="0"/>
              </a:rPr>
              <a:t> </a:t>
            </a:r>
            <a:r>
              <a:rPr lang="en-US" sz="2200">
                <a:solidFill>
                  <a:srgbClr val="3333FF"/>
                </a:solidFill>
                <a:latin typeface="Courier New" pitchFamily="49" charset="0"/>
              </a:rPr>
              <a:t>end</a:t>
            </a:r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1392238" y="2195513"/>
            <a:ext cx="1003300" cy="3524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r>
              <a:rPr lang="en-US" sz="2200">
                <a:latin typeface="Courier New" pitchFamily="49" charset="0"/>
              </a:rPr>
              <a:t>begin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6383338" y="1619250"/>
            <a:ext cx="850900" cy="3524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r>
              <a:rPr lang="en-US" sz="2200">
                <a:latin typeface="Courier New" pitchFamily="49" charset="0"/>
              </a:rPr>
              <a:t>end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1404938" y="4903788"/>
            <a:ext cx="2066925" cy="43973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</a:pPr>
            <a:r>
              <a:rPr lang="en-US" sz="2200">
                <a:latin typeface="Courier New" pitchFamily="49" charset="0"/>
              </a:rPr>
              <a:t>begin</a:t>
            </a:r>
          </a:p>
        </p:txBody>
      </p:sp>
      <p:sp>
        <p:nvSpPr>
          <p:cNvPr id="47117" name="Rectangle 13"/>
          <p:cNvSpPr>
            <a:spLocks noChangeArrowheads="1"/>
          </p:cNvSpPr>
          <p:nvPr/>
        </p:nvSpPr>
        <p:spPr bwMode="auto">
          <a:xfrm>
            <a:off x="4929188" y="4572000"/>
            <a:ext cx="850900" cy="3524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r>
              <a:rPr lang="en-US" sz="2200">
                <a:latin typeface="Courier New" pitchFamily="49" charset="0"/>
              </a:rPr>
              <a:t>end</a:t>
            </a:r>
            <a:endParaRPr lang="ru-RU" sz="22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nimBg="1"/>
      <p:bldP spid="47111" grpId="0" animBg="1"/>
      <p:bldP spid="47112" grpId="0" animBg="1"/>
      <p:bldP spid="47113" grpId="0" animBg="1"/>
      <p:bldP spid="47114" grpId="0" animBg="1"/>
      <p:bldP spid="47115" grpId="0" animBg="1"/>
      <p:bldP spid="47116" grpId="0" animBg="1"/>
      <p:bldP spid="471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388CB5-A7BD-4A8D-B4B1-CB5B8E8AF1F0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5017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Вариант </a:t>
            </a:r>
            <a:r>
              <a:rPr lang="en-US" sz="3000"/>
              <a:t>2</a:t>
            </a:r>
            <a:r>
              <a:rPr lang="ru-RU" sz="3000"/>
              <a:t>. Блок-схема</a:t>
            </a: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627063" y="3013075"/>
            <a:ext cx="4765675" cy="1949450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"/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81946" name="AutoShape 26"/>
          <p:cNvSpPr>
            <a:spLocks noChangeArrowheads="1"/>
          </p:cNvSpPr>
          <p:nvPr/>
        </p:nvSpPr>
        <p:spPr bwMode="auto">
          <a:xfrm>
            <a:off x="6102350" y="2205038"/>
            <a:ext cx="2127250" cy="1355725"/>
          </a:xfrm>
          <a:prstGeom prst="wedgeRoundRectCallout">
            <a:avLst>
              <a:gd name="adj1" fmla="val -82370"/>
              <a:gd name="adj2" fmla="val 28005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неполная форма ветвления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755650" y="987425"/>
            <a:ext cx="4502150" cy="5449888"/>
            <a:chOff x="476" y="622"/>
            <a:chExt cx="2836" cy="3433"/>
          </a:xfrm>
        </p:grpSpPr>
        <p:sp>
          <p:nvSpPr>
            <p:cNvPr id="50185" name="AutoShape 6"/>
            <p:cNvSpPr>
              <a:spLocks noChangeArrowheads="1"/>
            </p:cNvSpPr>
            <p:nvPr/>
          </p:nvSpPr>
          <p:spPr bwMode="auto">
            <a:xfrm>
              <a:off x="1654" y="622"/>
              <a:ext cx="933" cy="238"/>
            </a:xfrm>
            <a:prstGeom prst="flowChartTerminator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начало</a:t>
              </a:r>
            </a:p>
          </p:txBody>
        </p:sp>
        <p:sp>
          <p:nvSpPr>
            <p:cNvPr id="50186" name="Rectangle 7"/>
            <p:cNvSpPr>
              <a:spLocks noChangeArrowheads="1"/>
            </p:cNvSpPr>
            <p:nvPr/>
          </p:nvSpPr>
          <p:spPr bwMode="auto">
            <a:xfrm>
              <a:off x="1637" y="1426"/>
              <a:ext cx="998" cy="37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max:=</a:t>
              </a:r>
              <a:r>
                <a:rPr lang="en-US" sz="2200"/>
                <a:t> </a:t>
              </a:r>
              <a:r>
                <a:rPr lang="en-US" sz="2200">
                  <a:latin typeface="Courier New" pitchFamily="49" charset="0"/>
                </a:rPr>
                <a:t>a;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50187" name="AutoShape 8"/>
            <p:cNvSpPr>
              <a:spLocks noChangeArrowheads="1"/>
            </p:cNvSpPr>
            <p:nvPr/>
          </p:nvSpPr>
          <p:spPr bwMode="auto">
            <a:xfrm>
              <a:off x="1469" y="1011"/>
              <a:ext cx="1302" cy="250"/>
            </a:xfrm>
            <a:prstGeom prst="flowChartInputOutpu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ввод </a:t>
              </a:r>
              <a:r>
                <a:rPr lang="en-US" sz="2200">
                  <a:latin typeface="Courier New" pitchFamily="49" charset="0"/>
                </a:rPr>
                <a:t>a,b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50188" name="AutoShape 9"/>
            <p:cNvSpPr>
              <a:spLocks noChangeArrowheads="1"/>
            </p:cNvSpPr>
            <p:nvPr/>
          </p:nvSpPr>
          <p:spPr bwMode="auto">
            <a:xfrm>
              <a:off x="1608" y="3228"/>
              <a:ext cx="1011" cy="388"/>
            </a:xfrm>
            <a:prstGeom prst="flowChartDocumen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вывод </a:t>
              </a:r>
              <a:r>
                <a:rPr lang="en-US" sz="2200">
                  <a:latin typeface="Courier New" pitchFamily="49" charset="0"/>
                </a:rPr>
                <a:t>max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50189" name="Line 10"/>
            <p:cNvSpPr>
              <a:spLocks noChangeShapeType="1"/>
            </p:cNvSpPr>
            <p:nvPr/>
          </p:nvSpPr>
          <p:spPr bwMode="auto">
            <a:xfrm>
              <a:off x="2120" y="859"/>
              <a:ext cx="0" cy="1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0" name="Line 12"/>
            <p:cNvSpPr>
              <a:spLocks noChangeShapeType="1"/>
            </p:cNvSpPr>
            <p:nvPr/>
          </p:nvSpPr>
          <p:spPr bwMode="auto">
            <a:xfrm>
              <a:off x="2120" y="1272"/>
              <a:ext cx="0" cy="1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1" name="Rectangle 13"/>
            <p:cNvSpPr>
              <a:spLocks noChangeArrowheads="1"/>
            </p:cNvSpPr>
            <p:nvPr/>
          </p:nvSpPr>
          <p:spPr bwMode="auto">
            <a:xfrm>
              <a:off x="476" y="2480"/>
              <a:ext cx="998" cy="37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max:=</a:t>
              </a:r>
              <a:r>
                <a:rPr lang="en-US" sz="2200"/>
                <a:t> </a:t>
              </a:r>
              <a:r>
                <a:rPr lang="en-US" sz="2200">
                  <a:latin typeface="Courier New" pitchFamily="49" charset="0"/>
                </a:rPr>
                <a:t>b;</a:t>
              </a:r>
              <a:endParaRPr lang="ru-RU" sz="2200">
                <a:latin typeface="Courier New" pitchFamily="49" charset="0"/>
              </a:endParaRPr>
            </a:p>
          </p:txBody>
        </p:sp>
        <p:sp>
          <p:nvSpPr>
            <p:cNvPr id="50192" name="AutoShape 14"/>
            <p:cNvSpPr>
              <a:spLocks noChangeArrowheads="1"/>
            </p:cNvSpPr>
            <p:nvPr/>
          </p:nvSpPr>
          <p:spPr bwMode="auto">
            <a:xfrm>
              <a:off x="1647" y="3794"/>
              <a:ext cx="933" cy="261"/>
            </a:xfrm>
            <a:prstGeom prst="flowChartTerminator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ru-RU" sz="2200" b="0"/>
                <a:t>конец</a:t>
              </a:r>
            </a:p>
          </p:txBody>
        </p:sp>
        <p:sp>
          <p:nvSpPr>
            <p:cNvPr id="50193" name="Line 15"/>
            <p:cNvSpPr>
              <a:spLocks noChangeShapeType="1"/>
            </p:cNvSpPr>
            <p:nvPr/>
          </p:nvSpPr>
          <p:spPr bwMode="auto">
            <a:xfrm>
              <a:off x="2114" y="3606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4" name="Freeform 16"/>
            <p:cNvSpPr>
              <a:spLocks/>
            </p:cNvSpPr>
            <p:nvPr/>
          </p:nvSpPr>
          <p:spPr bwMode="auto">
            <a:xfrm flipH="1">
              <a:off x="952" y="2257"/>
              <a:ext cx="623" cy="221"/>
            </a:xfrm>
            <a:custGeom>
              <a:avLst/>
              <a:gdLst>
                <a:gd name="T0" fmla="*/ 0 w 623"/>
                <a:gd name="T1" fmla="*/ 0 h 524"/>
                <a:gd name="T2" fmla="*/ 623 w 623"/>
                <a:gd name="T3" fmla="*/ 0 h 524"/>
                <a:gd name="T4" fmla="*/ 623 w 623"/>
                <a:gd name="T5" fmla="*/ 0 h 524"/>
                <a:gd name="T6" fmla="*/ 0 60000 65536"/>
                <a:gd name="T7" fmla="*/ 0 60000 65536"/>
                <a:gd name="T8" fmla="*/ 0 60000 65536"/>
                <a:gd name="T9" fmla="*/ 0 w 623"/>
                <a:gd name="T10" fmla="*/ 0 h 524"/>
                <a:gd name="T11" fmla="*/ 623 w 623"/>
                <a:gd name="T12" fmla="*/ 524 h 5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3" h="524">
                  <a:moveTo>
                    <a:pt x="0" y="0"/>
                  </a:moveTo>
                  <a:lnTo>
                    <a:pt x="623" y="0"/>
                  </a:lnTo>
                  <a:lnTo>
                    <a:pt x="623" y="524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5" name="Freeform 17"/>
            <p:cNvSpPr>
              <a:spLocks/>
            </p:cNvSpPr>
            <p:nvPr/>
          </p:nvSpPr>
          <p:spPr bwMode="auto">
            <a:xfrm flipH="1">
              <a:off x="2636" y="2263"/>
              <a:ext cx="676" cy="643"/>
            </a:xfrm>
            <a:custGeom>
              <a:avLst/>
              <a:gdLst>
                <a:gd name="T0" fmla="*/ 2943 w 623"/>
                <a:gd name="T1" fmla="*/ 0 h 887"/>
                <a:gd name="T2" fmla="*/ 0 w 623"/>
                <a:gd name="T3" fmla="*/ 0 h 887"/>
                <a:gd name="T4" fmla="*/ 2 w 623"/>
                <a:gd name="T5" fmla="*/ 2 h 887"/>
                <a:gd name="T6" fmla="*/ 0 60000 65536"/>
                <a:gd name="T7" fmla="*/ 0 60000 65536"/>
                <a:gd name="T8" fmla="*/ 0 60000 65536"/>
                <a:gd name="T9" fmla="*/ 0 w 623"/>
                <a:gd name="T10" fmla="*/ 0 h 887"/>
                <a:gd name="T11" fmla="*/ 623 w 623"/>
                <a:gd name="T12" fmla="*/ 887 h 8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3" h="887">
                  <a:moveTo>
                    <a:pt x="623" y="0"/>
                  </a:moveTo>
                  <a:lnTo>
                    <a:pt x="0" y="0"/>
                  </a:lnTo>
                  <a:lnTo>
                    <a:pt x="2" y="88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6" name="Freeform 18"/>
            <p:cNvSpPr>
              <a:spLocks/>
            </p:cNvSpPr>
            <p:nvPr/>
          </p:nvSpPr>
          <p:spPr bwMode="auto">
            <a:xfrm>
              <a:off x="948" y="2853"/>
              <a:ext cx="2361" cy="167"/>
            </a:xfrm>
            <a:custGeom>
              <a:avLst/>
              <a:gdLst>
                <a:gd name="T0" fmla="*/ 0 w 2409"/>
                <a:gd name="T1" fmla="*/ 0 h 343"/>
                <a:gd name="T2" fmla="*/ 0 w 2409"/>
                <a:gd name="T3" fmla="*/ 0 h 343"/>
                <a:gd name="T4" fmla="*/ 1644 w 2409"/>
                <a:gd name="T5" fmla="*/ 0 h 343"/>
                <a:gd name="T6" fmla="*/ 1644 w 2409"/>
                <a:gd name="T7" fmla="*/ 0 h 3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9"/>
                <a:gd name="T13" fmla="*/ 0 h 343"/>
                <a:gd name="T14" fmla="*/ 2409 w 2409"/>
                <a:gd name="T15" fmla="*/ 343 h 3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9" h="343">
                  <a:moveTo>
                    <a:pt x="0" y="0"/>
                  </a:moveTo>
                  <a:lnTo>
                    <a:pt x="0" y="343"/>
                  </a:lnTo>
                  <a:lnTo>
                    <a:pt x="2409" y="343"/>
                  </a:lnTo>
                  <a:lnTo>
                    <a:pt x="2409" y="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7" name="Line 20"/>
            <p:cNvSpPr>
              <a:spLocks noChangeShapeType="1"/>
            </p:cNvSpPr>
            <p:nvPr/>
          </p:nvSpPr>
          <p:spPr bwMode="auto">
            <a:xfrm>
              <a:off x="2131" y="1797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8" name="Line 21"/>
            <p:cNvSpPr>
              <a:spLocks noChangeShapeType="1"/>
            </p:cNvSpPr>
            <p:nvPr/>
          </p:nvSpPr>
          <p:spPr bwMode="auto">
            <a:xfrm>
              <a:off x="2102" y="3027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199" name="Oval 22"/>
            <p:cNvSpPr>
              <a:spLocks noChangeArrowheads="1"/>
            </p:cNvSpPr>
            <p:nvPr/>
          </p:nvSpPr>
          <p:spPr bwMode="auto">
            <a:xfrm>
              <a:off x="2085" y="3005"/>
              <a:ext cx="34" cy="3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0200" name="Text Box 23"/>
            <p:cNvSpPr txBox="1">
              <a:spLocks noChangeArrowheads="1"/>
            </p:cNvSpPr>
            <p:nvPr/>
          </p:nvSpPr>
          <p:spPr bwMode="auto">
            <a:xfrm>
              <a:off x="919" y="1978"/>
              <a:ext cx="431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0"/>
                <a:t>да</a:t>
              </a:r>
            </a:p>
          </p:txBody>
        </p:sp>
        <p:sp>
          <p:nvSpPr>
            <p:cNvPr id="50201" name="Text Box 24"/>
            <p:cNvSpPr txBox="1">
              <a:spLocks noChangeArrowheads="1"/>
            </p:cNvSpPr>
            <p:nvPr/>
          </p:nvSpPr>
          <p:spPr bwMode="auto">
            <a:xfrm>
              <a:off x="2868" y="1991"/>
              <a:ext cx="431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0"/>
                <a:t>нет</a:t>
              </a:r>
            </a:p>
          </p:txBody>
        </p:sp>
        <p:sp>
          <p:nvSpPr>
            <p:cNvPr id="50202" name="AutoShape 11"/>
            <p:cNvSpPr>
              <a:spLocks noChangeArrowheads="1"/>
            </p:cNvSpPr>
            <p:nvPr/>
          </p:nvSpPr>
          <p:spPr bwMode="auto">
            <a:xfrm>
              <a:off x="1574" y="1997"/>
              <a:ext cx="1112" cy="530"/>
            </a:xfrm>
            <a:prstGeom prst="flowChartDecision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sz="2200">
                  <a:latin typeface="Courier New" pitchFamily="49" charset="0"/>
                </a:rPr>
                <a:t>b &gt; a?</a:t>
              </a:r>
              <a:endParaRPr lang="ru-RU" sz="2200">
                <a:latin typeface="Courier New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5" grpId="0" animBg="1"/>
      <p:bldP spid="819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40486B-E82F-4CC1-A636-B93BFE38C0D1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5120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Вариант 2. Программа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417513" y="950913"/>
            <a:ext cx="8280400" cy="50847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800">
                <a:latin typeface="Courier New" pitchFamily="49" charset="0"/>
              </a:rPr>
              <a:t>	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1052513" y="3937000"/>
            <a:ext cx="4330700" cy="109061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51208" name="Text Box 11"/>
          <p:cNvSpPr txBox="1">
            <a:spLocks noChangeArrowheads="1"/>
          </p:cNvSpPr>
          <p:nvPr/>
        </p:nvSpPr>
        <p:spPr bwMode="auto">
          <a:xfrm>
            <a:off x="449263" y="973138"/>
            <a:ext cx="82804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program qq;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var a, b, max: integer;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begin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   writeln('</a:t>
            </a:r>
            <a:r>
              <a:rPr lang="ru-RU" sz="2800">
                <a:latin typeface="Courier New" pitchFamily="49" charset="0"/>
              </a:rPr>
              <a:t>Введите два целых числа</a:t>
            </a:r>
            <a:r>
              <a:rPr lang="en-US" sz="2800">
                <a:latin typeface="Courier New" pitchFamily="49" charset="0"/>
              </a:rPr>
              <a:t>');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ru-RU" sz="2800">
                <a:latin typeface="Courier New" pitchFamily="49" charset="0"/>
              </a:rPr>
              <a:t>   </a:t>
            </a:r>
            <a:r>
              <a:rPr lang="en-US" sz="2800">
                <a:latin typeface="Courier New" pitchFamily="49" charset="0"/>
              </a:rPr>
              <a:t>read ( a, b );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ru-RU" sz="2800">
                <a:latin typeface="Courier New" pitchFamily="49" charset="0"/>
              </a:rPr>
              <a:t>   </a:t>
            </a:r>
            <a:r>
              <a:rPr lang="en-US" sz="2800">
                <a:latin typeface="Courier New" pitchFamily="49" charset="0"/>
              </a:rPr>
              <a:t>max := a;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   if b &gt; a then</a:t>
            </a:r>
          </a:p>
          <a:p>
            <a:pPr marL="176213" indent="-176213">
              <a:spcBef>
                <a:spcPct val="15000"/>
              </a:spcBef>
            </a:pPr>
            <a:r>
              <a:rPr lang="ru-RU" sz="2800">
                <a:latin typeface="Courier New" pitchFamily="49" charset="0"/>
              </a:rPr>
              <a:t>     </a:t>
            </a:r>
            <a:r>
              <a:rPr lang="en-US" sz="2800">
                <a:latin typeface="Courier New" pitchFamily="49" charset="0"/>
              </a:rPr>
              <a:t>max := b;</a:t>
            </a:r>
            <a:r>
              <a:rPr lang="ru-RU" sz="2800">
                <a:latin typeface="Courier New" pitchFamily="49" charset="0"/>
              </a:rPr>
              <a:t>     </a:t>
            </a:r>
            <a:endParaRPr lang="en-US" sz="2800">
              <a:latin typeface="Courier New" pitchFamily="49" charset="0"/>
            </a:endParaRPr>
          </a:p>
          <a:p>
            <a:pPr marL="176213" indent="-176213">
              <a:spcBef>
                <a:spcPct val="50000"/>
              </a:spcBef>
            </a:pPr>
            <a:r>
              <a:rPr lang="en-US" sz="2800">
                <a:latin typeface="Courier New" pitchFamily="49" charset="0"/>
              </a:rPr>
              <a:t>   writeln ('</a:t>
            </a:r>
            <a:r>
              <a:rPr lang="ru-RU" sz="2800">
                <a:latin typeface="Courier New" pitchFamily="49" charset="0"/>
              </a:rPr>
              <a:t>Наибольшее число </a:t>
            </a:r>
            <a:r>
              <a:rPr lang="en-US" sz="2800">
                <a:latin typeface="Courier New" pitchFamily="49" charset="0"/>
              </a:rPr>
              <a:t>', max);</a:t>
            </a:r>
            <a:endParaRPr lang="ru-RU" sz="28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end.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5934075" y="2984500"/>
            <a:ext cx="2370138" cy="1673225"/>
          </a:xfrm>
          <a:prstGeom prst="wedgeRoundRectCallout">
            <a:avLst>
              <a:gd name="adj1" fmla="val -71694"/>
              <a:gd name="adj2" fmla="val 28016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неполная форма условного оператора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8" grpId="0" animBg="1"/>
      <p:bldP spid="839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1F9AA4-802F-49D1-883B-760EEF4B6281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5222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Вариант 2Б. Программа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449263" y="971550"/>
            <a:ext cx="8280400" cy="50847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endParaRPr lang="ru-RU" sz="2800">
              <a:latin typeface="Courier New" pitchFamily="49" charset="0"/>
            </a:endParaRPr>
          </a:p>
        </p:txBody>
      </p:sp>
      <p:sp>
        <p:nvSpPr>
          <p:cNvPr id="52231" name="Rectangle 11"/>
          <p:cNvSpPr>
            <a:spLocks noChangeArrowheads="1"/>
          </p:cNvSpPr>
          <p:nvPr/>
        </p:nvSpPr>
        <p:spPr bwMode="auto">
          <a:xfrm>
            <a:off x="1042988" y="3871913"/>
            <a:ext cx="3517900" cy="113030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52232" name="Text Box 10"/>
          <p:cNvSpPr txBox="1">
            <a:spLocks noChangeArrowheads="1"/>
          </p:cNvSpPr>
          <p:nvPr/>
        </p:nvSpPr>
        <p:spPr bwMode="auto">
          <a:xfrm>
            <a:off x="417513" y="933450"/>
            <a:ext cx="8280400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program qq;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var a, b, max: integer;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begin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   writeln('</a:t>
            </a:r>
            <a:r>
              <a:rPr lang="ru-RU" sz="2800">
                <a:latin typeface="Courier New" pitchFamily="49" charset="0"/>
              </a:rPr>
              <a:t>Введите два целых числа</a:t>
            </a:r>
            <a:r>
              <a:rPr lang="en-US" sz="2800">
                <a:latin typeface="Courier New" pitchFamily="49" charset="0"/>
              </a:rPr>
              <a:t>');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ru-RU" sz="2800">
                <a:latin typeface="Courier New" pitchFamily="49" charset="0"/>
              </a:rPr>
              <a:t>   </a:t>
            </a:r>
            <a:r>
              <a:rPr lang="en-US" sz="2800">
                <a:latin typeface="Courier New" pitchFamily="49" charset="0"/>
              </a:rPr>
              <a:t>read ( a, b );</a:t>
            </a:r>
            <a:endParaRPr lang="ru-RU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ru-RU" sz="2800">
                <a:latin typeface="Courier New" pitchFamily="49" charset="0"/>
              </a:rPr>
              <a:t>   </a:t>
            </a:r>
            <a:r>
              <a:rPr lang="en-US" sz="2800">
                <a:latin typeface="Courier New" pitchFamily="49" charset="0"/>
              </a:rPr>
              <a:t>max := b;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   if  </a:t>
            </a:r>
            <a:r>
              <a:rPr lang="en-US" sz="2800">
                <a:solidFill>
                  <a:srgbClr val="3333FF"/>
                </a:solidFill>
                <a:latin typeface="Courier New" pitchFamily="49" charset="0"/>
              </a:rPr>
              <a:t>??? </a:t>
            </a:r>
            <a:r>
              <a:rPr lang="en-US" sz="2800">
                <a:latin typeface="Courier New" pitchFamily="49" charset="0"/>
              </a:rPr>
              <a:t> then</a:t>
            </a: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solidFill>
                  <a:srgbClr val="3333FF"/>
                </a:solidFill>
                <a:latin typeface="Courier New" pitchFamily="49" charset="0"/>
              </a:rPr>
              <a:t>       ??? </a:t>
            </a:r>
          </a:p>
          <a:p>
            <a:pPr marL="176213" indent="-176213">
              <a:spcBef>
                <a:spcPct val="50000"/>
              </a:spcBef>
            </a:pPr>
            <a:r>
              <a:rPr lang="en-US" sz="2800">
                <a:latin typeface="Courier New" pitchFamily="49" charset="0"/>
              </a:rPr>
              <a:t>   writeln ('</a:t>
            </a:r>
            <a:r>
              <a:rPr lang="ru-RU" sz="2800">
                <a:latin typeface="Courier New" pitchFamily="49" charset="0"/>
              </a:rPr>
              <a:t>Наибольшее число </a:t>
            </a:r>
            <a:r>
              <a:rPr lang="en-US" sz="2800">
                <a:latin typeface="Courier New" pitchFamily="49" charset="0"/>
              </a:rPr>
              <a:t>', max);</a:t>
            </a:r>
            <a:endParaRPr lang="ru-RU" sz="2800">
              <a:solidFill>
                <a:srgbClr val="3333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en-US" sz="2800">
                <a:latin typeface="Courier New" pitchFamily="49" charset="0"/>
              </a:rPr>
              <a:t>	end.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1704975" y="4478338"/>
            <a:ext cx="2187575" cy="433387"/>
          </a:xfrm>
          <a:prstGeom prst="rect">
            <a:avLst/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en-US" sz="2800">
                <a:latin typeface="Courier New" pitchFamily="49" charset="0"/>
              </a:rPr>
              <a:t>max := a;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711325" y="3951288"/>
            <a:ext cx="1246188" cy="433387"/>
          </a:xfrm>
          <a:prstGeom prst="rect">
            <a:avLst/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en-US" sz="2800">
                <a:latin typeface="Courier New" pitchFamily="49" charset="0"/>
              </a:rPr>
              <a:t>a &gt; b</a:t>
            </a:r>
            <a:endParaRPr lang="ru-RU" sz="28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  <p:bldP spid="860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260</Words>
  <Application>Microsoft Office PowerPoint</Application>
  <PresentationFormat>Экран (4:3)</PresentationFormat>
  <Paragraphs>168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Программирование  на языке Паскаль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 на языке Паскаль</dc:title>
  <dc:creator>npb-220</dc:creator>
  <cp:lastModifiedBy>npb-220</cp:lastModifiedBy>
  <cp:revision>1</cp:revision>
  <dcterms:created xsi:type="dcterms:W3CDTF">2020-04-07T14:27:05Z</dcterms:created>
  <dcterms:modified xsi:type="dcterms:W3CDTF">2020-04-07T14:30:38Z</dcterms:modified>
</cp:coreProperties>
</file>