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142B9-0EAC-489D-A3BF-12AB5CE27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200F8E-71F1-49B4-A485-E09963B27355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AC5C9C-6E12-478B-846A-F46E6BC5F714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060848"/>
            <a:ext cx="7851648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Сжатие двоичного кода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Сжатие без потери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Первый подход: использование неравномерного кода.</a:t>
            </a:r>
          </a:p>
          <a:p>
            <a:r>
              <a:rPr lang="ru-RU" dirty="0" smtClean="0"/>
              <a:t>Второй подход: выявление повторяющихся фрагментов кода.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Использование неравномерного кода.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Символы с меньшим информационным весом, т.е.часто встречающиеся, кодировать более коротким кодом по сравнению с реже встречающимися символами.</a:t>
            </a:r>
          </a:p>
          <a:p>
            <a:r>
              <a:rPr lang="ru-RU" dirty="0" smtClean="0"/>
              <a:t>При таком подходе можно существенно сократить объем общего кода текста и, соответственно, места, занимаемого им в памяти компьютера.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Одним из простейших, но весьма эффективных способов построения двоичного неравномерно кода, является алгоритм Дэвида Хаффмана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Хаффмана -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90550" y="1844824"/>
            <a:ext cx="8229600" cy="4094014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Адаптивный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алгоритм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оптимального префиксного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кодирования алфавита с минимальной избыточностью.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Был разработан 1952 году аспирантом Массачусетского технологического института Дэвидом Хаффманом при написании им курсовой работы. В настоящее время используется во многих программах сжатия данных.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Таблица Хаффмана</a:t>
            </a:r>
          </a:p>
        </p:txBody>
      </p:sp>
      <p:pic>
        <p:nvPicPr>
          <p:cNvPr id="13315" name="Рисунок 3"/>
          <p:cNvPicPr>
            <a:picLocks noChangeAspect="1" noChangeArrowheads="1"/>
          </p:cNvPicPr>
          <p:nvPr/>
        </p:nvPicPr>
        <p:blipFill>
          <a:blip r:embed="rId2" cstate="print"/>
          <a:srcRect l="13148" t="39130" r="18707" b="23451"/>
          <a:stretch>
            <a:fillRect/>
          </a:stretch>
        </p:blipFill>
        <p:spPr bwMode="auto">
          <a:xfrm>
            <a:off x="857250" y="1285875"/>
            <a:ext cx="721518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15616" y="4869160"/>
            <a:ext cx="67865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В этой таблице буквы расположены в порядке убывания частоты повторяемости в тексте. Самые часто используемые в текстах буквы «Е» и «Т» имеют коды размером 3 бита, а самые редкие буквы «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Q</a:t>
            </a:r>
            <a:r>
              <a:rPr lang="ru-RU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r>
              <a:rPr lang="ru-RU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и «</a:t>
            </a:r>
            <a:r>
              <a:rPr lang="en-US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Z</a:t>
            </a:r>
            <a:r>
              <a:rPr lang="ru-RU" sz="2400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» – 10 битов.</a:t>
            </a:r>
            <a:endParaRPr lang="ru-RU" sz="2400" kern="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15616" y="4725144"/>
            <a:ext cx="7128792" cy="18722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400" kern="0" dirty="0">
                <a:latin typeface="Times New Roman" pitchFamily="18" charset="0"/>
                <a:ea typeface="+mj-ea"/>
                <a:cs typeface="Times New Roman" pitchFamily="18" charset="0"/>
              </a:rPr>
              <a:t>Особенностью данного кода является его </a:t>
            </a:r>
            <a:r>
              <a:rPr lang="ru-RU" sz="2400" b="1" kern="0" dirty="0">
                <a:latin typeface="Times New Roman" pitchFamily="18" charset="0"/>
                <a:ea typeface="+mj-ea"/>
                <a:cs typeface="Times New Roman" pitchFamily="18" charset="0"/>
              </a:rPr>
              <a:t>префиксная структура</a:t>
            </a:r>
            <a:r>
              <a:rPr lang="ru-RU" sz="2400" kern="0" dirty="0">
                <a:latin typeface="Times New Roman" pitchFamily="18" charset="0"/>
                <a:ea typeface="+mj-ea"/>
                <a:cs typeface="Times New Roman" pitchFamily="18" charset="0"/>
              </a:rPr>
              <a:t>. Это значит, что код любого символа не совпадает с началом кода всех остальных символов.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Префиксные коды</a:t>
            </a: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971600" y="2204864"/>
            <a:ext cx="7459663" cy="28924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Чтобы понять, как строятся префиксные коды, рассмотрим, как построить ориентированный граф, определяющий этот код. 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Например, кодовые слова 00, 01, 10, 011, 100, 101, 1001, 1010, 1111, кодируют соответственно буквы: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Префиксные коды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755576" y="2204864"/>
            <a:ext cx="7704138" cy="28924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Построим граф этого кода.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 начальной вершины выходят две дуги, помеченные 0 и 1. Затем из конца каждой такой дуги входят новые дуги, помеченные 0 и 1 так, чтобы, идя по этим дугам от корня, читалось начало какого-либо кодового слова.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Префиксные коды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467544" y="1988840"/>
            <a:ext cx="4392612" cy="2492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Если при этом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какая-то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последовательность оказывается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прочитанной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полностью, то у конца последней дуги пишется кодируемый символ. 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060848"/>
            <a:ext cx="4025900" cy="2747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1115616" y="4941168"/>
            <a:ext cx="6532562" cy="12827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600">
                <a:latin typeface="Times New Roman" pitchFamily="18" charset="0"/>
                <a:cs typeface="Times New Roman" pitchFamily="18" charset="0"/>
              </a:rPr>
              <a:t>Из получившихся вершин снова проводятся дуги — и так далее, до тех пор, пока не будут исчерпаны все коды.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3"/>
          <p:cNvPicPr>
            <a:picLocks noChangeAspect="1" noChangeArrowheads="1"/>
          </p:cNvPicPr>
          <p:nvPr/>
        </p:nvPicPr>
        <p:blipFill>
          <a:blip r:embed="rId2" cstate="print"/>
          <a:srcRect l="14912" t="25233" r="30891" b="33279"/>
          <a:stretch>
            <a:fillRect/>
          </a:stretch>
        </p:blipFill>
        <p:spPr bwMode="auto">
          <a:xfrm>
            <a:off x="0" y="836712"/>
            <a:ext cx="9144000" cy="5882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424936" cy="5429250"/>
          </a:xfrm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Коэффициентом сжатия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называют отношение длины кода в байтах после сжатия к его длине до сжатия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данном примере: коэффициент сжатия = 16/29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 0,55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Раскодирование (распаковка)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екста производится с помощью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двоичного дерева кодирования Хаффмана.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Деревом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называется графическое представление (граф) структуры связей между элементами некоторой системы.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Двоичным деревом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называется дерево, в котором любая вершина, имеет не более двух потомков.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Корнем дерева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называется единственная вершина, не имеющая родительской вершины.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Листьями дерева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называются вершины, не имеющие потомков.  </a:t>
            </a:r>
          </a:p>
          <a:p>
            <a:pPr>
              <a:defRPr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Любая информация в компьютере представляется в форме двоичного кода. Чем больше длина этого кода, тем больше места в памяти компьютера он занимает, тем больше времени требуется для его передачи по каналам связи. </a:t>
            </a:r>
          </a:p>
          <a:p>
            <a:r>
              <a:rPr lang="ru-RU" dirty="0" smtClean="0"/>
              <a:t>Все это складывается на производительности компьютера, на эффективности использования компьютерных сетей.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6"/>
          <p:cNvPicPr>
            <a:picLocks noChangeAspect="1" noChangeArrowheads="1"/>
          </p:cNvPicPr>
          <p:nvPr/>
        </p:nvPicPr>
        <p:blipFill>
          <a:blip r:embed="rId2" cstate="print"/>
          <a:srcRect l="34154" t="9410" r="8604" b="41612"/>
          <a:stretch>
            <a:fillRect/>
          </a:stretch>
        </p:blipFill>
        <p:spPr bwMode="auto">
          <a:xfrm>
            <a:off x="899592" y="1556792"/>
            <a:ext cx="7215188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836712"/>
            <a:ext cx="8635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Графическое изображение дерева Хаффмана, соответствующего табл. 1.8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6"/>
          <p:cNvPicPr>
            <a:picLocks noChangeAspect="1" noChangeArrowheads="1"/>
          </p:cNvPicPr>
          <p:nvPr/>
        </p:nvPicPr>
        <p:blipFill>
          <a:blip r:embed="rId2" cstate="print"/>
          <a:srcRect l="17958" t="32935" r="27045" b="39903"/>
          <a:stretch>
            <a:fillRect/>
          </a:stretch>
        </p:blipFill>
        <p:spPr bwMode="auto">
          <a:xfrm>
            <a:off x="235186" y="857250"/>
            <a:ext cx="8717928" cy="49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071563" y="1071563"/>
            <a:ext cx="7658100" cy="3582987"/>
          </a:xfrm>
        </p:spPr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Пример:</a:t>
            </a:r>
            <a:r>
              <a:rPr lang="en-US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Предположим, что необходимо выполнить </a:t>
            </a:r>
            <a:r>
              <a:rPr lang="ru-RU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сжатие </a:t>
            </a:r>
            <a:r>
              <a:rPr lang="ru-RU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текстового документа с фразой “</a:t>
            </a:r>
            <a:r>
              <a:rPr lang="ru-RU" sz="2800" dirty="0" err="1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мама_мыла_раму</a:t>
            </a:r>
            <a:r>
              <a:rPr lang="ru-RU" sz="2800" dirty="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”. Наш исходный текст “весит” 112 бит, так как каждый символ занимает 8 бит в кодовой таблице, а таких символов у нас 14 штук.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428750" y="785813"/>
            <a:ext cx="7000875" cy="15716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1. Составляем таблицу частот, то есть, подсчитываем количество вхождений каждой буквы во фразу, в результате чего получим вес каждой буквы: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50" y="2571750"/>
          <a:ext cx="7429500" cy="2428876"/>
        </p:xfrm>
        <a:graphic>
          <a:graphicData uri="http://schemas.openxmlformats.org/drawingml/2006/table">
            <a:tbl>
              <a:tblPr/>
              <a:tblGrid>
                <a:gridCol w="1062038"/>
                <a:gridCol w="1060450"/>
                <a:gridCol w="1062037"/>
                <a:gridCol w="1060450"/>
                <a:gridCol w="1062038"/>
                <a:gridCol w="1060450"/>
                <a:gridCol w="1062037"/>
              </a:tblGrid>
              <a:tr h="1214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285875" y="642938"/>
            <a:ext cx="6972300" cy="1143000"/>
          </a:xfrm>
        </p:spPr>
        <p:txBody>
          <a:bodyPr/>
          <a:lstStyle/>
          <a:p>
            <a:pPr algn="l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Сортируем значения в таблице по весам, в порядке спадания: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813" y="2214563"/>
          <a:ext cx="7715250" cy="2543176"/>
        </p:xfrm>
        <a:graphic>
          <a:graphicData uri="http://schemas.openxmlformats.org/drawingml/2006/table">
            <a:tbl>
              <a:tblPr/>
              <a:tblGrid>
                <a:gridCol w="1103312"/>
                <a:gridCol w="1100138"/>
                <a:gridCol w="1103312"/>
                <a:gridCol w="1101725"/>
                <a:gridCol w="1103313"/>
                <a:gridCol w="1100137"/>
                <a:gridCol w="1103313"/>
              </a:tblGrid>
              <a:tr h="1271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1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357313" y="928688"/>
            <a:ext cx="6429375" cy="1939925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3. Выбираем 2 значения с минимальными весами (“р” и “у”), суммируем их веса и заменяем эти значения в таблице одним объединенным значением: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88" y="3214688"/>
          <a:ext cx="7053262" cy="2216150"/>
        </p:xfrm>
        <a:graphic>
          <a:graphicData uri="http://schemas.openxmlformats.org/drawingml/2006/table">
            <a:tbl>
              <a:tblPr/>
              <a:tblGrid>
                <a:gridCol w="1176337"/>
                <a:gridCol w="1174750"/>
                <a:gridCol w="1176338"/>
                <a:gridCol w="1174750"/>
                <a:gridCol w="1176337"/>
                <a:gridCol w="1174750"/>
              </a:tblGrid>
              <a:tr h="110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110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Формируем  дерево</a:t>
            </a:r>
          </a:p>
        </p:txBody>
      </p:sp>
      <p:pic>
        <p:nvPicPr>
          <p:cNvPr id="25603" name="Picture 2" descr="http://crazycode.net/images/blog/haffman/image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143125"/>
            <a:ext cx="7713663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000125" y="785813"/>
            <a:ext cx="7215188" cy="1582737"/>
          </a:xfrm>
        </p:spPr>
        <p:txBody>
          <a:bodyPr/>
          <a:lstStyle/>
          <a:p>
            <a:pPr algn="l"/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4. Снова выбираем 2 значения с минимальными весами (“ы” и “л”), делаем с ними то же, что и на предыдущем шаге: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813" y="2857500"/>
          <a:ext cx="7643812" cy="1857376"/>
        </p:xfrm>
        <a:graphic>
          <a:graphicData uri="http://schemas.openxmlformats.org/drawingml/2006/table">
            <a:tbl>
              <a:tblPr/>
              <a:tblGrid>
                <a:gridCol w="1528762"/>
                <a:gridCol w="1528763"/>
                <a:gridCol w="1528762"/>
                <a:gridCol w="1528763"/>
                <a:gridCol w="1528762"/>
              </a:tblGrid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Дерево стало таким:</a:t>
            </a:r>
          </a:p>
        </p:txBody>
      </p:sp>
      <p:pic>
        <p:nvPicPr>
          <p:cNvPr id="27651" name="Picture 2" descr="http://crazycode.net/images/blog/haffman/image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143125"/>
            <a:ext cx="79343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143000" y="428625"/>
            <a:ext cx="7115175" cy="1928813"/>
          </a:xfrm>
        </p:spPr>
        <p:txBody>
          <a:bodyPr/>
          <a:lstStyle/>
          <a:p>
            <a:pPr algn="l"/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5. Снова выбираем 2 значения с минимальными весами (“ыл” и “ру”), делаем с ними то же, что и на предыдущем шаге: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813" y="2786063"/>
          <a:ext cx="7872412" cy="1857376"/>
        </p:xfrm>
        <a:graphic>
          <a:graphicData uri="http://schemas.openxmlformats.org/drawingml/2006/table">
            <a:tbl>
              <a:tblPr/>
              <a:tblGrid>
                <a:gridCol w="1968500"/>
                <a:gridCol w="1966912"/>
                <a:gridCol w="1968500"/>
                <a:gridCol w="1968500"/>
              </a:tblGrid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ЫЛРУ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 smtClean="0"/>
              <a:t>Для сокращения объема данных выполняется их сжатие.</a:t>
            </a:r>
          </a:p>
          <a:p>
            <a:r>
              <a:rPr lang="ru-RU" b="1" dirty="0" smtClean="0"/>
              <a:t>Сжатие данных </a:t>
            </a:r>
            <a:r>
              <a:rPr lang="ru-RU" dirty="0" smtClean="0"/>
              <a:t>– это процесс, обеспечивающий уменьшение объема данных за счет изменения способа их организации.</a:t>
            </a:r>
          </a:p>
          <a:p>
            <a:r>
              <a:rPr lang="ru-RU" dirty="0" smtClean="0"/>
              <a:t>Возможны две ситуации при сжатии:</a:t>
            </a:r>
          </a:p>
          <a:p>
            <a:pPr marL="850392" lvl="1" indent="-457200">
              <a:buFont typeface="+mj-lt"/>
              <a:buAutoNum type="arabicPeriod"/>
            </a:pPr>
            <a:r>
              <a:rPr lang="ru-RU" dirty="0" smtClean="0"/>
              <a:t>Потеря информации в результате сжатия недопустимы;</a:t>
            </a:r>
          </a:p>
          <a:p>
            <a:pPr marL="850392" lvl="1" indent="-457200">
              <a:buFont typeface="+mj-lt"/>
              <a:buAutoNum type="arabicPeriod"/>
            </a:pPr>
            <a:r>
              <a:rPr lang="ru-RU" dirty="0" smtClean="0"/>
              <a:t>Допустима частичная потеря информации в результате сжатия.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Дерево стало таким</a:t>
            </a:r>
            <a:r>
              <a:rPr lang="ru-RU" smtClean="0"/>
              <a:t>:</a:t>
            </a:r>
          </a:p>
        </p:txBody>
      </p:sp>
      <p:pic>
        <p:nvPicPr>
          <p:cNvPr id="29699" name="Picture 2" descr="http://crazycode.net/images/blog/haffman/image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28813"/>
            <a:ext cx="6926263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143000" y="642938"/>
            <a:ext cx="7258050" cy="1725612"/>
          </a:xfrm>
        </p:spPr>
        <p:txBody>
          <a:bodyPr/>
          <a:lstStyle/>
          <a:p>
            <a:pPr algn="l"/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6. Снова выбираем 2 значения с минимальными весами (“_” и “ылру”), делаем с ними то же, что и на предыдущем шаге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50" y="2714625"/>
          <a:ext cx="7358063" cy="1714500"/>
        </p:xfrm>
        <a:graphic>
          <a:graphicData uri="http://schemas.openxmlformats.org/drawingml/2006/table">
            <a:tbl>
              <a:tblPr/>
              <a:tblGrid>
                <a:gridCol w="2452688"/>
                <a:gridCol w="2452687"/>
                <a:gridCol w="2452688"/>
              </a:tblGrid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-ЫЛРУ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Дерево стало таким:</a:t>
            </a:r>
          </a:p>
        </p:txBody>
      </p:sp>
      <p:pic>
        <p:nvPicPr>
          <p:cNvPr id="31747" name="Picture 2" descr="http://crazycode.net/images/blog/haffman/image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428750"/>
            <a:ext cx="5500688" cy="4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143000" y="642938"/>
            <a:ext cx="7000875" cy="1571625"/>
          </a:xfrm>
        </p:spPr>
        <p:txBody>
          <a:bodyPr/>
          <a:lstStyle/>
          <a:p>
            <a:pPr algn="l"/>
            <a:r>
              <a:rPr lang="ru-RU" sz="2800" smtClean="0">
                <a:latin typeface="Times New Roman" pitchFamily="18" charset="0"/>
                <a:ea typeface="Courier" pitchFamily="49" charset="0"/>
                <a:cs typeface="Times New Roman" pitchFamily="18" charset="0"/>
              </a:rPr>
              <a:t>7. Снова выбираем 2 значения с минимальными весами (“м” и “а”), делаем с ними то же, что и на предыдущем шаге: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50" y="2714625"/>
          <a:ext cx="7286625" cy="1714500"/>
        </p:xfrm>
        <a:graphic>
          <a:graphicData uri="http://schemas.openxmlformats.org/drawingml/2006/table">
            <a:tbl>
              <a:tblPr/>
              <a:tblGrid>
                <a:gridCol w="3643313"/>
                <a:gridCol w="3643312"/>
              </a:tblGrid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-ЫЛРУ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Дерево стало таким:</a:t>
            </a:r>
          </a:p>
        </p:txBody>
      </p:sp>
      <p:pic>
        <p:nvPicPr>
          <p:cNvPr id="33795" name="Picture 2" descr="http://crazycode.net/images/blog/haffman/image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1671638"/>
            <a:ext cx="5143500" cy="442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Последний шаг: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43188" y="2714625"/>
          <a:ext cx="3786187" cy="2124710"/>
        </p:xfrm>
        <a:graphic>
          <a:graphicData uri="http://schemas.openxmlformats.org/drawingml/2006/table">
            <a:tbl>
              <a:tblPr/>
              <a:tblGrid>
                <a:gridCol w="3786187"/>
              </a:tblGrid>
              <a:tr h="1301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МА_ЫЛРУ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crazycode.net/images/blog/haffman/image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2425" y="642938"/>
            <a:ext cx="630872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3"/>
          <p:cNvPicPr>
            <a:picLocks noChangeAspect="1" noChangeArrowheads="1"/>
          </p:cNvPicPr>
          <p:nvPr/>
        </p:nvPicPr>
        <p:blipFill>
          <a:blip r:embed="rId2" cstate="print"/>
          <a:srcRect l="22769" t="30148" r="34901" b="23022"/>
          <a:stretch>
            <a:fillRect/>
          </a:stretch>
        </p:blipFill>
        <p:spPr bwMode="auto">
          <a:xfrm>
            <a:off x="1285875" y="642938"/>
            <a:ext cx="64293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РЕЗУЛЬТАТ</a:t>
            </a: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/>
        </p:nvGraphicFramePr>
        <p:xfrm>
          <a:off x="857250" y="1633538"/>
          <a:ext cx="7572375" cy="2974976"/>
        </p:xfrm>
        <a:graphic>
          <a:graphicData uri="http://schemas.openxmlformats.org/drawingml/2006/table">
            <a:tbl>
              <a:tblPr/>
              <a:tblGrid>
                <a:gridCol w="1082675"/>
                <a:gridCol w="1081088"/>
                <a:gridCol w="1082675"/>
                <a:gridCol w="1079500"/>
                <a:gridCol w="1082675"/>
                <a:gridCol w="1081087"/>
                <a:gridCol w="1082675"/>
              </a:tblGrid>
              <a:tr h="954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alpha val="20000"/>
                      </a:schemeClr>
                    </a:solidFill>
                  </a:tcPr>
                </a:tc>
              </a:tr>
              <a:tr h="954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ea typeface="Courier" pitchFamily="49" charset="0"/>
                          <a:cs typeface="Courier" pitchFamily="49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57250" y="4929188"/>
            <a:ext cx="735806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800" kern="0" dirty="0">
                <a:latin typeface="Times New Roman" pitchFamily="18" charset="0"/>
                <a:ea typeface="+mj-ea"/>
                <a:cs typeface="Times New Roman" pitchFamily="18" charset="0"/>
              </a:rPr>
              <a:t>КОЭФФИЦИЕНТ СЖАТИЯ:   </a:t>
            </a:r>
            <a:r>
              <a:rPr lang="ru-RU" sz="2800" b="1" kern="0" dirty="0">
                <a:latin typeface="Times New Roman" pitchFamily="18" charset="0"/>
                <a:ea typeface="+mj-ea"/>
                <a:cs typeface="Times New Roman" pitchFamily="18" charset="0"/>
              </a:rPr>
              <a:t>112/40=2,8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Решить самостоятельно: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71600" y="1988840"/>
            <a:ext cx="7358063" cy="452596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Постройте код Хаффмана для фраз и определить коэффициент сжатия.</a:t>
            </a:r>
          </a:p>
          <a:p>
            <a:pPr marL="514350" indent="-514350">
              <a:buFont typeface="Wingdings" pitchFamily="2" charset="2"/>
              <a:buChar char="q"/>
              <a:defRPr/>
            </a:pPr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Карл_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у_клары_украл_ кораллы, </a:t>
            </a:r>
            <a:r>
              <a:rPr lang="ru-RU" sz="2800" b="1" cap="all" dirty="0" err="1" smtClean="0">
                <a:latin typeface="Times New Roman" pitchFamily="18" charset="0"/>
                <a:cs typeface="Times New Roman" pitchFamily="18" charset="0"/>
              </a:rPr>
              <a:t>а_клара_У_карла_украла_кларнет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Char char="q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НА_ ДВОРЕ_ ТРАВА,_ НА_ ТРАВЕ_ ДРОВА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ru-RU" dirty="0" smtClean="0"/>
          </a:p>
          <a:p>
            <a:pPr marL="514350" indent="-514350">
              <a:buFont typeface="Wingdings" pitchFamily="2" charset="2"/>
              <a:buChar char="q"/>
              <a:defRPr/>
            </a:pPr>
            <a:endParaRPr lang="ru-RU" b="1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b="1" dirty="0" smtClean="0"/>
              <a:t>упаковке данных в файловые архивы </a:t>
            </a:r>
            <a:r>
              <a:rPr lang="ru-RU" dirty="0" smtClean="0"/>
              <a:t>производится их </a:t>
            </a:r>
            <a:r>
              <a:rPr lang="ru-RU" i="1" dirty="0" smtClean="0"/>
              <a:t>сжатие без потери информации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Файловые архивы создаются для временного хранения на носителях или передачи по каналам связи. Для работы с этими данными требуется их распаковка (разархивирование), т.е. приведение к первоначальному виду. При этом ни один бит не должен быть потерян.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Решить самостоятельно:</a:t>
            </a:r>
          </a:p>
        </p:txBody>
      </p:sp>
      <p:sp>
        <p:nvSpPr>
          <p:cNvPr id="43011" name="Содержимое 3"/>
          <p:cNvSpPr>
            <a:spLocks noGrp="1"/>
          </p:cNvSpPr>
          <p:nvPr>
            <p:ph idx="1"/>
          </p:nvPr>
        </p:nvSpPr>
        <p:spPr>
          <a:xfrm>
            <a:off x="827584" y="1988840"/>
            <a:ext cx="7872413" cy="5072062"/>
          </a:xfrm>
        </p:spPr>
        <p:txBody>
          <a:bodyPr/>
          <a:lstStyle/>
          <a:p>
            <a:pPr marL="514350" indent="-514350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Закодируйте с помощью кода Хаффмана следующий текст:</a:t>
            </a:r>
          </a:p>
          <a:p>
            <a:pPr marL="514350" indent="-51435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HAPPYNEWYEAR</a:t>
            </a:r>
          </a:p>
          <a:p>
            <a:pPr marL="514350" indent="-514350"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Расшифруйте  с помощью двоичного дерева Хаффмана следующий код:</a:t>
            </a:r>
          </a:p>
          <a:p>
            <a:pPr marL="514350" indent="-514350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11110111 10111100 00011100 00101100       </a:t>
            </a:r>
          </a:p>
          <a:p>
            <a:pPr marL="514350" indent="-514350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10010011 01110100 11001111 11101101</a:t>
            </a:r>
          </a:p>
          <a:p>
            <a:pPr marL="514350" indent="-514350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001100</a:t>
            </a:r>
          </a:p>
          <a:p>
            <a:pPr marL="514350" indent="-514350">
              <a:buFont typeface="Wingdings" pitchFamily="2" charset="2"/>
              <a:buChar char="q"/>
            </a:pPr>
            <a:endParaRPr lang="ru-RU" b="1" dirty="0" smtClean="0"/>
          </a:p>
          <a:p>
            <a:pPr marL="514350" indent="-514350">
              <a:buFont typeface="Century Gothic" pitchFamily="34" charset="0"/>
              <a:buAutoNum type="arabicPeriod"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95536" y="1556792"/>
            <a:ext cx="7962652" cy="46164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кодирования сообщения, состоящего из букв А, Б, В, Г и Д, используется неравномерный двоичный код, позволяющий однозначно декодировать полученную двоичную последовательность. </a:t>
            </a:r>
          </a:p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А–00, Б–010, В–011, Г–101, Д–111. </a:t>
            </a:r>
          </a:p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ли сократить для одной из букв длину кодового слова так, чтобы код по-прежнему можно было декодировать однозначно? </a:t>
            </a:r>
          </a:p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Выберите правильный вариант ответа.</a:t>
            </a:r>
          </a:p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для буквы Б – 01 	2) это невозможно</a:t>
            </a:r>
          </a:p>
          <a:p>
            <a:pPr>
              <a:spcBef>
                <a:spcPct val="25000"/>
              </a:spcBef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для буквы В – 01 	4) для буквы Г – 01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3058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А9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>
            <a:grpSpLocks/>
          </p:cNvGrpSpPr>
          <p:nvPr/>
        </p:nvGrpSpPr>
        <p:grpSpPr bwMode="auto">
          <a:xfrm>
            <a:off x="1214438" y="3571875"/>
            <a:ext cx="6662737" cy="2736850"/>
            <a:chOff x="748" y="2186"/>
            <a:chExt cx="4197" cy="1724"/>
          </a:xfrm>
        </p:grpSpPr>
        <p:sp>
          <p:nvSpPr>
            <p:cNvPr id="45067" name="AutoShape 6"/>
            <p:cNvSpPr>
              <a:spLocks noChangeAspect="1" noChangeArrowheads="1"/>
            </p:cNvSpPr>
            <p:nvPr/>
          </p:nvSpPr>
          <p:spPr bwMode="auto">
            <a:xfrm>
              <a:off x="748" y="2186"/>
              <a:ext cx="4197" cy="1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8" name="Freeform 8"/>
            <p:cNvSpPr>
              <a:spLocks/>
            </p:cNvSpPr>
            <p:nvPr/>
          </p:nvSpPr>
          <p:spPr bwMode="auto">
            <a:xfrm>
              <a:off x="815" y="3289"/>
              <a:ext cx="609" cy="441"/>
            </a:xfrm>
            <a:custGeom>
              <a:avLst/>
              <a:gdLst>
                <a:gd name="T0" fmla="*/ 0 w 3327"/>
                <a:gd name="T1" fmla="*/ 440 h 1665"/>
                <a:gd name="T2" fmla="*/ 304 w 3327"/>
                <a:gd name="T3" fmla="*/ 0 h 1665"/>
                <a:gd name="T4" fmla="*/ 609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9" name="Freeform 9"/>
            <p:cNvSpPr>
              <a:spLocks/>
            </p:cNvSpPr>
            <p:nvPr/>
          </p:nvSpPr>
          <p:spPr bwMode="auto">
            <a:xfrm>
              <a:off x="1934" y="3289"/>
              <a:ext cx="609" cy="441"/>
            </a:xfrm>
            <a:custGeom>
              <a:avLst/>
              <a:gdLst>
                <a:gd name="T0" fmla="*/ 0 w 3327"/>
                <a:gd name="T1" fmla="*/ 440 h 1665"/>
                <a:gd name="T2" fmla="*/ 304 w 3327"/>
                <a:gd name="T3" fmla="*/ 0 h 1665"/>
                <a:gd name="T4" fmla="*/ 609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0" name="Freeform 10"/>
            <p:cNvSpPr>
              <a:spLocks/>
            </p:cNvSpPr>
            <p:nvPr/>
          </p:nvSpPr>
          <p:spPr bwMode="auto">
            <a:xfrm>
              <a:off x="3054" y="3289"/>
              <a:ext cx="609" cy="441"/>
            </a:xfrm>
            <a:custGeom>
              <a:avLst/>
              <a:gdLst>
                <a:gd name="T0" fmla="*/ 0 w 3327"/>
                <a:gd name="T1" fmla="*/ 440 h 1665"/>
                <a:gd name="T2" fmla="*/ 304 w 3327"/>
                <a:gd name="T3" fmla="*/ 0 h 1665"/>
                <a:gd name="T4" fmla="*/ 609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1" name="Freeform 11"/>
            <p:cNvSpPr>
              <a:spLocks/>
            </p:cNvSpPr>
            <p:nvPr/>
          </p:nvSpPr>
          <p:spPr bwMode="auto">
            <a:xfrm>
              <a:off x="4174" y="3289"/>
              <a:ext cx="609" cy="441"/>
            </a:xfrm>
            <a:custGeom>
              <a:avLst/>
              <a:gdLst>
                <a:gd name="T0" fmla="*/ 0 w 3327"/>
                <a:gd name="T1" fmla="*/ 440 h 1665"/>
                <a:gd name="T2" fmla="*/ 304 w 3327"/>
                <a:gd name="T3" fmla="*/ 0 h 1665"/>
                <a:gd name="T4" fmla="*/ 609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2" name="Freeform 12"/>
            <p:cNvSpPr>
              <a:spLocks/>
            </p:cNvSpPr>
            <p:nvPr/>
          </p:nvSpPr>
          <p:spPr bwMode="auto">
            <a:xfrm>
              <a:off x="1117" y="2841"/>
              <a:ext cx="1122" cy="441"/>
            </a:xfrm>
            <a:custGeom>
              <a:avLst/>
              <a:gdLst>
                <a:gd name="T0" fmla="*/ 0 w 3327"/>
                <a:gd name="T1" fmla="*/ 440 h 1665"/>
                <a:gd name="T2" fmla="*/ 561 w 3327"/>
                <a:gd name="T3" fmla="*/ 0 h 1665"/>
                <a:gd name="T4" fmla="*/ 1122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3" name="Freeform 13"/>
            <p:cNvSpPr>
              <a:spLocks/>
            </p:cNvSpPr>
            <p:nvPr/>
          </p:nvSpPr>
          <p:spPr bwMode="auto">
            <a:xfrm>
              <a:off x="3359" y="2841"/>
              <a:ext cx="1122" cy="441"/>
            </a:xfrm>
            <a:custGeom>
              <a:avLst/>
              <a:gdLst>
                <a:gd name="T0" fmla="*/ 0 w 3327"/>
                <a:gd name="T1" fmla="*/ 440 h 1665"/>
                <a:gd name="T2" fmla="*/ 561 w 3327"/>
                <a:gd name="T3" fmla="*/ 0 h 1665"/>
                <a:gd name="T4" fmla="*/ 1122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4" name="Freeform 14"/>
            <p:cNvSpPr>
              <a:spLocks/>
            </p:cNvSpPr>
            <p:nvPr/>
          </p:nvSpPr>
          <p:spPr bwMode="auto">
            <a:xfrm>
              <a:off x="1679" y="2409"/>
              <a:ext cx="2241" cy="441"/>
            </a:xfrm>
            <a:custGeom>
              <a:avLst/>
              <a:gdLst>
                <a:gd name="T0" fmla="*/ 0 w 3327"/>
                <a:gd name="T1" fmla="*/ 440 h 1665"/>
                <a:gd name="T2" fmla="*/ 1120 w 3327"/>
                <a:gd name="T3" fmla="*/ 0 h 1665"/>
                <a:gd name="T4" fmla="*/ 2241 w 3327"/>
                <a:gd name="T5" fmla="*/ 44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5" name="Oval 15"/>
            <p:cNvSpPr>
              <a:spLocks noChangeArrowheads="1"/>
            </p:cNvSpPr>
            <p:nvPr/>
          </p:nvSpPr>
          <p:spPr bwMode="auto">
            <a:xfrm>
              <a:off x="2753" y="2375"/>
              <a:ext cx="82" cy="80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6" name="Text Box 16"/>
            <p:cNvSpPr txBox="1">
              <a:spLocks noChangeArrowheads="1"/>
            </p:cNvSpPr>
            <p:nvPr/>
          </p:nvSpPr>
          <p:spPr bwMode="auto">
            <a:xfrm>
              <a:off x="2032" y="2472"/>
              <a:ext cx="148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77" name="Text Box 17"/>
            <p:cNvSpPr txBox="1">
              <a:spLocks noChangeArrowheads="1"/>
            </p:cNvSpPr>
            <p:nvPr/>
          </p:nvSpPr>
          <p:spPr bwMode="auto">
            <a:xfrm>
              <a:off x="1236" y="2941"/>
              <a:ext cx="148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78" name="Text Box 18"/>
            <p:cNvSpPr txBox="1">
              <a:spLocks noChangeArrowheads="1"/>
            </p:cNvSpPr>
            <p:nvPr/>
          </p:nvSpPr>
          <p:spPr bwMode="auto">
            <a:xfrm>
              <a:off x="801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79" name="Text Box 19"/>
            <p:cNvSpPr txBox="1">
              <a:spLocks noChangeArrowheads="1"/>
            </p:cNvSpPr>
            <p:nvPr/>
          </p:nvSpPr>
          <p:spPr bwMode="auto">
            <a:xfrm>
              <a:off x="1934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80" name="Text Box 20"/>
            <p:cNvSpPr txBox="1">
              <a:spLocks noChangeArrowheads="1"/>
            </p:cNvSpPr>
            <p:nvPr/>
          </p:nvSpPr>
          <p:spPr bwMode="auto">
            <a:xfrm>
              <a:off x="3045" y="3415"/>
              <a:ext cx="147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81" name="Text Box 21"/>
            <p:cNvSpPr txBox="1">
              <a:spLocks noChangeArrowheads="1"/>
            </p:cNvSpPr>
            <p:nvPr/>
          </p:nvSpPr>
          <p:spPr bwMode="auto">
            <a:xfrm>
              <a:off x="3539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5082" name="Text Box 22"/>
            <p:cNvSpPr txBox="1">
              <a:spLocks noChangeArrowheads="1"/>
            </p:cNvSpPr>
            <p:nvPr/>
          </p:nvSpPr>
          <p:spPr bwMode="auto">
            <a:xfrm>
              <a:off x="4182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5083" name="Text Box 23"/>
            <p:cNvSpPr txBox="1">
              <a:spLocks noChangeArrowheads="1"/>
            </p:cNvSpPr>
            <p:nvPr/>
          </p:nvSpPr>
          <p:spPr bwMode="auto">
            <a:xfrm>
              <a:off x="4653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5084" name="Text Box 24"/>
            <p:cNvSpPr txBox="1">
              <a:spLocks noChangeArrowheads="1"/>
            </p:cNvSpPr>
            <p:nvPr/>
          </p:nvSpPr>
          <p:spPr bwMode="auto">
            <a:xfrm>
              <a:off x="1292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5085" name="Text Box 25"/>
            <p:cNvSpPr txBox="1">
              <a:spLocks noChangeArrowheads="1"/>
            </p:cNvSpPr>
            <p:nvPr/>
          </p:nvSpPr>
          <p:spPr bwMode="auto">
            <a:xfrm>
              <a:off x="2417" y="3415"/>
              <a:ext cx="14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5086" name="Text Box 26"/>
            <p:cNvSpPr txBox="1">
              <a:spLocks noChangeArrowheads="1"/>
            </p:cNvSpPr>
            <p:nvPr/>
          </p:nvSpPr>
          <p:spPr bwMode="auto">
            <a:xfrm>
              <a:off x="1955" y="2941"/>
              <a:ext cx="148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5087" name="Text Box 27"/>
            <p:cNvSpPr txBox="1">
              <a:spLocks noChangeArrowheads="1"/>
            </p:cNvSpPr>
            <p:nvPr/>
          </p:nvSpPr>
          <p:spPr bwMode="auto">
            <a:xfrm>
              <a:off x="3465" y="2941"/>
              <a:ext cx="148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0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5088" name="Text Box 28"/>
            <p:cNvSpPr txBox="1">
              <a:spLocks noChangeArrowheads="1"/>
            </p:cNvSpPr>
            <p:nvPr/>
          </p:nvSpPr>
          <p:spPr bwMode="auto">
            <a:xfrm>
              <a:off x="4208" y="2941"/>
              <a:ext cx="147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5089" name="Text Box 29"/>
            <p:cNvSpPr txBox="1">
              <a:spLocks noChangeArrowheads="1"/>
            </p:cNvSpPr>
            <p:nvPr/>
          </p:nvSpPr>
          <p:spPr bwMode="auto">
            <a:xfrm>
              <a:off x="3304" y="2472"/>
              <a:ext cx="148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5090" name="Text Box 35"/>
            <p:cNvSpPr txBox="1">
              <a:spLocks noChangeArrowheads="1"/>
            </p:cNvSpPr>
            <p:nvPr/>
          </p:nvSpPr>
          <p:spPr bwMode="auto">
            <a:xfrm>
              <a:off x="2323" y="2186"/>
              <a:ext cx="947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>
                  <a:latin typeface="Courier" pitchFamily="49" charset="0"/>
                </a:rPr>
                <a:t>корень</a:t>
              </a:r>
            </a:p>
          </p:txBody>
        </p:sp>
      </p:grp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06045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А9. Решение.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683569" y="1217613"/>
            <a:ext cx="7888932" cy="22463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Построим двоичное дерево, в котором от каждого узла отходит две ветки: 0 или 1.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Разместим на дереве буквы А, Б, В, Г и Д так, чтобы их код получался как последовательность чисел на рёбрах:</a:t>
            </a:r>
          </a:p>
        </p:txBody>
      </p:sp>
      <p:grpSp>
        <p:nvGrpSpPr>
          <p:cNvPr id="3" name="Group 70"/>
          <p:cNvGrpSpPr>
            <a:grpSpLocks/>
          </p:cNvGrpSpPr>
          <p:nvPr/>
        </p:nvGrpSpPr>
        <p:grpSpPr bwMode="auto">
          <a:xfrm>
            <a:off x="1547813" y="5013325"/>
            <a:ext cx="6256337" cy="1147763"/>
            <a:chOff x="975" y="3158"/>
            <a:chExt cx="3941" cy="723"/>
          </a:xfrm>
        </p:grpSpPr>
        <p:sp>
          <p:nvSpPr>
            <p:cNvPr id="27678" name="Oval 30"/>
            <p:cNvSpPr>
              <a:spLocks noChangeArrowheads="1"/>
            </p:cNvSpPr>
            <p:nvPr/>
          </p:nvSpPr>
          <p:spPr bwMode="auto">
            <a:xfrm>
              <a:off x="975" y="3158"/>
              <a:ext cx="268" cy="264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А</a:t>
              </a:r>
            </a:p>
          </p:txBody>
        </p:sp>
        <p:sp>
          <p:nvSpPr>
            <p:cNvPr id="27679" name="Oval 31"/>
            <p:cNvSpPr>
              <a:spLocks noChangeArrowheads="1"/>
            </p:cNvSpPr>
            <p:nvPr/>
          </p:nvSpPr>
          <p:spPr bwMode="auto">
            <a:xfrm>
              <a:off x="1791" y="3617"/>
              <a:ext cx="267" cy="264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1600" b="1">
                  <a:latin typeface="Courier" pitchFamily="49" charset="0"/>
                </a:rPr>
                <a:t>Б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27680" name="Oval 32"/>
            <p:cNvSpPr>
              <a:spLocks noChangeArrowheads="1"/>
            </p:cNvSpPr>
            <p:nvPr/>
          </p:nvSpPr>
          <p:spPr bwMode="auto">
            <a:xfrm>
              <a:off x="2405" y="3617"/>
              <a:ext cx="267" cy="264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В</a:t>
              </a:r>
            </a:p>
          </p:txBody>
        </p:sp>
        <p:sp>
          <p:nvSpPr>
            <p:cNvPr id="27681" name="Oval 33"/>
            <p:cNvSpPr>
              <a:spLocks noChangeArrowheads="1"/>
            </p:cNvSpPr>
            <p:nvPr/>
          </p:nvSpPr>
          <p:spPr bwMode="auto">
            <a:xfrm>
              <a:off x="3533" y="3617"/>
              <a:ext cx="269" cy="264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Г</a:t>
              </a:r>
            </a:p>
          </p:txBody>
        </p:sp>
        <p:sp>
          <p:nvSpPr>
            <p:cNvPr id="27682" name="Oval 34"/>
            <p:cNvSpPr>
              <a:spLocks noChangeArrowheads="1"/>
            </p:cNvSpPr>
            <p:nvPr/>
          </p:nvSpPr>
          <p:spPr bwMode="auto">
            <a:xfrm>
              <a:off x="4648" y="3617"/>
              <a:ext cx="268" cy="264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Д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274638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Задача А9. Решение.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793750" y="1341438"/>
            <a:ext cx="7881938" cy="15700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По дереву определим, что для букв Г и Д код можно сократить. Выберем ответ из предложенных вариантов: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1) для буквы Б – 01 	2) это невозможно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3) для буквы В – 01 	4) для буквы Г – 01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00113" y="3284538"/>
            <a:ext cx="7454900" cy="3168650"/>
            <a:chOff x="906" y="2321"/>
            <a:chExt cx="3856" cy="1608"/>
          </a:xfrm>
        </p:grpSpPr>
        <p:sp>
          <p:nvSpPr>
            <p:cNvPr id="46086" name="AutoShape 5"/>
            <p:cNvSpPr>
              <a:spLocks noChangeAspect="1" noChangeArrowheads="1"/>
            </p:cNvSpPr>
            <p:nvPr/>
          </p:nvSpPr>
          <p:spPr bwMode="auto">
            <a:xfrm>
              <a:off x="906" y="2321"/>
              <a:ext cx="3856" cy="1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78" name="Oval 6"/>
            <p:cNvSpPr>
              <a:spLocks noChangeArrowheads="1"/>
            </p:cNvSpPr>
            <p:nvPr/>
          </p:nvSpPr>
          <p:spPr bwMode="auto">
            <a:xfrm>
              <a:off x="3174" y="3218"/>
              <a:ext cx="246" cy="247"/>
            </a:xfrm>
            <a:prstGeom prst="ellipse">
              <a:avLst/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>
                <a:defRPr/>
              </a:pP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6088" name="Freeform 7"/>
            <p:cNvSpPr>
              <a:spLocks/>
            </p:cNvSpPr>
            <p:nvPr/>
          </p:nvSpPr>
          <p:spPr bwMode="auto">
            <a:xfrm>
              <a:off x="968" y="3350"/>
              <a:ext cx="559" cy="411"/>
            </a:xfrm>
            <a:custGeom>
              <a:avLst/>
              <a:gdLst>
                <a:gd name="T0" fmla="*/ 0 w 3327"/>
                <a:gd name="T1" fmla="*/ 411 h 1665"/>
                <a:gd name="T2" fmla="*/ 279 w 3327"/>
                <a:gd name="T3" fmla="*/ 0 h 1665"/>
                <a:gd name="T4" fmla="*/ 559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89" name="Freeform 8"/>
            <p:cNvSpPr>
              <a:spLocks/>
            </p:cNvSpPr>
            <p:nvPr/>
          </p:nvSpPr>
          <p:spPr bwMode="auto">
            <a:xfrm>
              <a:off x="1996" y="3350"/>
              <a:ext cx="559" cy="411"/>
            </a:xfrm>
            <a:custGeom>
              <a:avLst/>
              <a:gdLst>
                <a:gd name="T0" fmla="*/ 0 w 3327"/>
                <a:gd name="T1" fmla="*/ 411 h 1665"/>
                <a:gd name="T2" fmla="*/ 279 w 3327"/>
                <a:gd name="T3" fmla="*/ 0 h 1665"/>
                <a:gd name="T4" fmla="*/ 559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0" name="Freeform 9"/>
            <p:cNvSpPr>
              <a:spLocks/>
            </p:cNvSpPr>
            <p:nvPr/>
          </p:nvSpPr>
          <p:spPr bwMode="auto">
            <a:xfrm>
              <a:off x="3025" y="3350"/>
              <a:ext cx="559" cy="411"/>
            </a:xfrm>
            <a:custGeom>
              <a:avLst/>
              <a:gdLst>
                <a:gd name="T0" fmla="*/ 0 w 3327"/>
                <a:gd name="T1" fmla="*/ 411 h 1665"/>
                <a:gd name="T2" fmla="*/ 279 w 3327"/>
                <a:gd name="T3" fmla="*/ 0 h 1665"/>
                <a:gd name="T4" fmla="*/ 559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1" name="Freeform 10"/>
            <p:cNvSpPr>
              <a:spLocks/>
            </p:cNvSpPr>
            <p:nvPr/>
          </p:nvSpPr>
          <p:spPr bwMode="auto">
            <a:xfrm>
              <a:off x="4054" y="3350"/>
              <a:ext cx="559" cy="411"/>
            </a:xfrm>
            <a:custGeom>
              <a:avLst/>
              <a:gdLst>
                <a:gd name="T0" fmla="*/ 0 w 3327"/>
                <a:gd name="T1" fmla="*/ 411 h 1665"/>
                <a:gd name="T2" fmla="*/ 279 w 3327"/>
                <a:gd name="T3" fmla="*/ 0 h 1665"/>
                <a:gd name="T4" fmla="*/ 559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2" name="Freeform 11"/>
            <p:cNvSpPr>
              <a:spLocks/>
            </p:cNvSpPr>
            <p:nvPr/>
          </p:nvSpPr>
          <p:spPr bwMode="auto">
            <a:xfrm>
              <a:off x="1245" y="2932"/>
              <a:ext cx="1031" cy="411"/>
            </a:xfrm>
            <a:custGeom>
              <a:avLst/>
              <a:gdLst>
                <a:gd name="T0" fmla="*/ 0 w 3327"/>
                <a:gd name="T1" fmla="*/ 411 h 1665"/>
                <a:gd name="T2" fmla="*/ 515 w 3327"/>
                <a:gd name="T3" fmla="*/ 0 h 1665"/>
                <a:gd name="T4" fmla="*/ 1031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3" name="Freeform 12"/>
            <p:cNvSpPr>
              <a:spLocks/>
            </p:cNvSpPr>
            <p:nvPr/>
          </p:nvSpPr>
          <p:spPr bwMode="auto">
            <a:xfrm>
              <a:off x="3305" y="2932"/>
              <a:ext cx="1031" cy="411"/>
            </a:xfrm>
            <a:custGeom>
              <a:avLst/>
              <a:gdLst>
                <a:gd name="T0" fmla="*/ 0 w 3327"/>
                <a:gd name="T1" fmla="*/ 411 h 1665"/>
                <a:gd name="T2" fmla="*/ 515 w 3327"/>
                <a:gd name="T3" fmla="*/ 0 h 1665"/>
                <a:gd name="T4" fmla="*/ 1031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4" name="Freeform 13"/>
            <p:cNvSpPr>
              <a:spLocks/>
            </p:cNvSpPr>
            <p:nvPr/>
          </p:nvSpPr>
          <p:spPr bwMode="auto">
            <a:xfrm>
              <a:off x="1761" y="2529"/>
              <a:ext cx="2059" cy="411"/>
            </a:xfrm>
            <a:custGeom>
              <a:avLst/>
              <a:gdLst>
                <a:gd name="T0" fmla="*/ 0 w 3327"/>
                <a:gd name="T1" fmla="*/ 411 h 1665"/>
                <a:gd name="T2" fmla="*/ 1029 w 3327"/>
                <a:gd name="T3" fmla="*/ 0 h 1665"/>
                <a:gd name="T4" fmla="*/ 2059 w 3327"/>
                <a:gd name="T5" fmla="*/ 411 h 1665"/>
                <a:gd name="T6" fmla="*/ 0 60000 65536"/>
                <a:gd name="T7" fmla="*/ 0 60000 65536"/>
                <a:gd name="T8" fmla="*/ 0 60000 65536"/>
                <a:gd name="T9" fmla="*/ 0 w 3327"/>
                <a:gd name="T10" fmla="*/ 0 h 1665"/>
                <a:gd name="T11" fmla="*/ 3327 w 3327"/>
                <a:gd name="T12" fmla="*/ 1665 h 16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27" h="1665">
                  <a:moveTo>
                    <a:pt x="0" y="1663"/>
                  </a:moveTo>
                  <a:lnTo>
                    <a:pt x="1663" y="0"/>
                  </a:lnTo>
                  <a:lnTo>
                    <a:pt x="3327" y="166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5" name="Oval 14"/>
            <p:cNvSpPr>
              <a:spLocks noChangeArrowheads="1"/>
            </p:cNvSpPr>
            <p:nvPr/>
          </p:nvSpPr>
          <p:spPr bwMode="auto">
            <a:xfrm>
              <a:off x="2748" y="2497"/>
              <a:ext cx="75" cy="75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096" name="Text Box 15"/>
            <p:cNvSpPr txBox="1">
              <a:spLocks noChangeArrowheads="1"/>
            </p:cNvSpPr>
            <p:nvPr/>
          </p:nvSpPr>
          <p:spPr bwMode="auto">
            <a:xfrm>
              <a:off x="2086" y="2588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097" name="Text Box 16"/>
            <p:cNvSpPr txBox="1">
              <a:spLocks noChangeArrowheads="1"/>
            </p:cNvSpPr>
            <p:nvPr/>
          </p:nvSpPr>
          <p:spPr bwMode="auto">
            <a:xfrm>
              <a:off x="1354" y="3025"/>
              <a:ext cx="13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098" name="Text Box 17"/>
            <p:cNvSpPr txBox="1">
              <a:spLocks noChangeArrowheads="1"/>
            </p:cNvSpPr>
            <p:nvPr/>
          </p:nvSpPr>
          <p:spPr bwMode="auto">
            <a:xfrm>
              <a:off x="955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099" name="Text Box 18"/>
            <p:cNvSpPr txBox="1">
              <a:spLocks noChangeArrowheads="1"/>
            </p:cNvSpPr>
            <p:nvPr/>
          </p:nvSpPr>
          <p:spPr bwMode="auto">
            <a:xfrm>
              <a:off x="1996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100" name="Text Box 19"/>
            <p:cNvSpPr txBox="1">
              <a:spLocks noChangeArrowheads="1"/>
            </p:cNvSpPr>
            <p:nvPr/>
          </p:nvSpPr>
          <p:spPr bwMode="auto">
            <a:xfrm>
              <a:off x="3016" y="3467"/>
              <a:ext cx="135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101" name="Text Box 20"/>
            <p:cNvSpPr txBox="1">
              <a:spLocks noChangeArrowheads="1"/>
            </p:cNvSpPr>
            <p:nvPr/>
          </p:nvSpPr>
          <p:spPr bwMode="auto">
            <a:xfrm>
              <a:off x="3470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6102" name="Text Box 21"/>
            <p:cNvSpPr txBox="1">
              <a:spLocks noChangeArrowheads="1"/>
            </p:cNvSpPr>
            <p:nvPr/>
          </p:nvSpPr>
          <p:spPr bwMode="auto">
            <a:xfrm>
              <a:off x="4061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0</a:t>
              </a:r>
            </a:p>
          </p:txBody>
        </p:sp>
        <p:sp>
          <p:nvSpPr>
            <p:cNvPr id="46103" name="Text Box 22"/>
            <p:cNvSpPr txBox="1">
              <a:spLocks noChangeArrowheads="1"/>
            </p:cNvSpPr>
            <p:nvPr/>
          </p:nvSpPr>
          <p:spPr bwMode="auto">
            <a:xfrm>
              <a:off x="4494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6104" name="Text Box 23"/>
            <p:cNvSpPr txBox="1">
              <a:spLocks noChangeArrowheads="1"/>
            </p:cNvSpPr>
            <p:nvPr/>
          </p:nvSpPr>
          <p:spPr bwMode="auto">
            <a:xfrm>
              <a:off x="1406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6105" name="Text Box 24"/>
            <p:cNvSpPr txBox="1">
              <a:spLocks noChangeArrowheads="1"/>
            </p:cNvSpPr>
            <p:nvPr/>
          </p:nvSpPr>
          <p:spPr bwMode="auto">
            <a:xfrm>
              <a:off x="2439" y="3467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6106" name="Text Box 25"/>
            <p:cNvSpPr txBox="1">
              <a:spLocks noChangeArrowheads="1"/>
            </p:cNvSpPr>
            <p:nvPr/>
          </p:nvSpPr>
          <p:spPr bwMode="auto">
            <a:xfrm>
              <a:off x="2015" y="3025"/>
              <a:ext cx="13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6107" name="Text Box 26"/>
            <p:cNvSpPr txBox="1">
              <a:spLocks noChangeArrowheads="1"/>
            </p:cNvSpPr>
            <p:nvPr/>
          </p:nvSpPr>
          <p:spPr bwMode="auto">
            <a:xfrm>
              <a:off x="3402" y="3025"/>
              <a:ext cx="13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0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46108" name="Text Box 27"/>
            <p:cNvSpPr txBox="1">
              <a:spLocks noChangeArrowheads="1"/>
            </p:cNvSpPr>
            <p:nvPr/>
          </p:nvSpPr>
          <p:spPr bwMode="auto">
            <a:xfrm>
              <a:off x="4085" y="3025"/>
              <a:ext cx="135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ru-RU" sz="1600" b="1">
                  <a:latin typeface="Courier" pitchFamily="49" charset="0"/>
                </a:rPr>
                <a:t>1</a:t>
              </a:r>
            </a:p>
          </p:txBody>
        </p:sp>
        <p:sp>
          <p:nvSpPr>
            <p:cNvPr id="46109" name="Text Box 28"/>
            <p:cNvSpPr txBox="1">
              <a:spLocks noChangeArrowheads="1"/>
            </p:cNvSpPr>
            <p:nvPr/>
          </p:nvSpPr>
          <p:spPr bwMode="auto">
            <a:xfrm>
              <a:off x="3254" y="2588"/>
              <a:ext cx="136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sz="1600" b="1">
                  <a:latin typeface="Courier" pitchFamily="49" charset="0"/>
                </a:rPr>
                <a:t>1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28701" name="Oval 29"/>
            <p:cNvSpPr>
              <a:spLocks noChangeArrowheads="1"/>
            </p:cNvSpPr>
            <p:nvPr/>
          </p:nvSpPr>
          <p:spPr bwMode="auto">
            <a:xfrm>
              <a:off x="1125" y="3228"/>
              <a:ext cx="246" cy="246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А</a:t>
              </a:r>
            </a:p>
          </p:txBody>
        </p:sp>
        <p:sp>
          <p:nvSpPr>
            <p:cNvPr id="28702" name="Oval 30"/>
            <p:cNvSpPr>
              <a:spLocks noChangeArrowheads="1"/>
            </p:cNvSpPr>
            <p:nvPr/>
          </p:nvSpPr>
          <p:spPr bwMode="auto">
            <a:xfrm>
              <a:off x="1864" y="3656"/>
              <a:ext cx="246" cy="246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en-US" sz="1600" b="1">
                  <a:latin typeface="Courier" pitchFamily="49" charset="0"/>
                </a:rPr>
                <a:t>Б</a:t>
              </a:r>
              <a:endParaRPr lang="ru-RU" sz="1600" b="1">
                <a:latin typeface="Courier" pitchFamily="49" charset="0"/>
              </a:endParaRPr>
            </a:p>
          </p:txBody>
        </p:sp>
        <p:sp>
          <p:nvSpPr>
            <p:cNvPr id="28703" name="Oval 31"/>
            <p:cNvSpPr>
              <a:spLocks noChangeArrowheads="1"/>
            </p:cNvSpPr>
            <p:nvPr/>
          </p:nvSpPr>
          <p:spPr bwMode="auto">
            <a:xfrm>
              <a:off x="2428" y="3656"/>
              <a:ext cx="246" cy="246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В</a:t>
              </a:r>
            </a:p>
          </p:txBody>
        </p:sp>
        <p:sp>
          <p:nvSpPr>
            <p:cNvPr id="28704" name="Oval 32"/>
            <p:cNvSpPr>
              <a:spLocks noChangeArrowheads="1"/>
            </p:cNvSpPr>
            <p:nvPr/>
          </p:nvSpPr>
          <p:spPr bwMode="auto">
            <a:xfrm>
              <a:off x="3465" y="3656"/>
              <a:ext cx="247" cy="246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Г</a:t>
              </a:r>
            </a:p>
          </p:txBody>
        </p:sp>
        <p:sp>
          <p:nvSpPr>
            <p:cNvPr id="28705" name="Oval 33"/>
            <p:cNvSpPr>
              <a:spLocks noChangeArrowheads="1"/>
            </p:cNvSpPr>
            <p:nvPr/>
          </p:nvSpPr>
          <p:spPr bwMode="auto">
            <a:xfrm>
              <a:off x="4489" y="3656"/>
              <a:ext cx="246" cy="246"/>
            </a:xfrm>
            <a:prstGeom prst="ellipse">
              <a:avLst/>
            </a:prstGeom>
            <a:solidFill>
              <a:srgbClr val="D8D8D8"/>
            </a:soli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ru-RU" sz="1600" b="1">
                  <a:latin typeface="Courier" pitchFamily="49" charset="0"/>
                </a:rPr>
                <a:t>Д</a:t>
              </a:r>
            </a:p>
          </p:txBody>
        </p:sp>
        <p:sp>
          <p:nvSpPr>
            <p:cNvPr id="46115" name="Text Box 34"/>
            <p:cNvSpPr txBox="1">
              <a:spLocks noChangeArrowheads="1"/>
            </p:cNvSpPr>
            <p:nvPr/>
          </p:nvSpPr>
          <p:spPr bwMode="auto">
            <a:xfrm>
              <a:off x="2353" y="2321"/>
              <a:ext cx="870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ru-RU" sz="1600">
                <a:latin typeface="Courier" pitchFamily="49" charset="0"/>
              </a:endParaRPr>
            </a:p>
          </p:txBody>
        </p:sp>
      </p:grpSp>
      <p:sp>
        <p:nvSpPr>
          <p:cNvPr id="46085" name="Rectangle 35"/>
          <p:cNvSpPr>
            <a:spLocks noChangeArrowheads="1"/>
          </p:cNvSpPr>
          <p:nvPr/>
        </p:nvSpPr>
        <p:spPr bwMode="auto">
          <a:xfrm>
            <a:off x="6659563" y="3429000"/>
            <a:ext cx="1543050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Ответ: 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898525" y="1557338"/>
            <a:ext cx="7705725" cy="30464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Для передачи по каналу связи сообщения, состоящего только из букв А, Б, В, Г, решили использовать неравномерный по длине код: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A=0, Б=10, В=110.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Как нужно закодировать букву Г, чтобы длина кода была минимальной и допускалось однозначное разбиение кодированного сообщения на буквы?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1) 1 		2) 1110  	3) 111	  	4) 11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1214438" y="500063"/>
            <a:ext cx="6929437" cy="917575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Для самостоятельной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755650" y="1268413"/>
            <a:ext cx="7993063" cy="13731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Для 5 букв латинского алфавита заданы их двоичные коды.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Эти  коды представлены в таблице: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Задача А9</a:t>
            </a:r>
          </a:p>
        </p:txBody>
      </p:sp>
      <p:graphicFrame>
        <p:nvGraphicFramePr>
          <p:cNvPr id="29726" name="Group 30"/>
          <p:cNvGraphicFramePr>
            <a:graphicFrameLocks noGrp="1"/>
          </p:cNvGraphicFramePr>
          <p:nvPr>
            <p:ph type="tbl" idx="1"/>
          </p:nvPr>
        </p:nvGraphicFramePr>
        <p:xfrm>
          <a:off x="900113" y="2768600"/>
          <a:ext cx="7715250" cy="1381126"/>
        </p:xfrm>
        <a:graphic>
          <a:graphicData uri="http://schemas.openxmlformats.org/drawingml/2006/table">
            <a:tbl>
              <a:tblPr/>
              <a:tblGrid>
                <a:gridCol w="1543050"/>
                <a:gridCol w="1544637"/>
                <a:gridCol w="1539875"/>
                <a:gridCol w="1544638"/>
                <a:gridCol w="1543050"/>
              </a:tblGrid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A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B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C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D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E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000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01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100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10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</a:rPr>
                        <a:t>011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8152" name="Text Box 27"/>
          <p:cNvSpPr txBox="1">
            <a:spLocks noChangeArrowheads="1"/>
          </p:cNvSpPr>
          <p:nvPr/>
        </p:nvSpPr>
        <p:spPr bwMode="auto">
          <a:xfrm>
            <a:off x="827088" y="4437063"/>
            <a:ext cx="7632700" cy="9540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Определить, какой набор букв закодирован двоичной строкой 0110100011000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898525" y="1557338"/>
            <a:ext cx="7705725" cy="39703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Для передачи по каналу связи сообщения, состоящего только из букв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А, Б, В, Г, решили использовать неравномерный по длине код: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A=0, Б=10, В=110.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Как нужно закодировать букву Г, чтобы длина кода была минимальной и допускалось однозначное разбиение кодированного сообщения на буквы?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Задача А9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Д/З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332037"/>
            <a:ext cx="7000875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Постройте код Хаффмана для фраз и определить коэффициент сжатия.</a:t>
            </a:r>
          </a:p>
          <a:p>
            <a:pPr marL="514350" indent="-514350">
              <a:buFont typeface="Wingdings" pitchFamily="2" charset="2"/>
              <a:buChar char="q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ОТ_ТОПОТА_КОПЫТ_ПЫЛЬ_ПО_ПОЛЮ_ЛЕТИТ</a:t>
            </a:r>
          </a:p>
          <a:p>
            <a:pPr marL="514350" indent="-514350">
              <a:buFont typeface="Wingdings" pitchFamily="2" charset="2"/>
              <a:buChar char="q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ШЛА_САША_ПО_ШОССЕ_И СОСАЛА_СУШКУ</a:t>
            </a:r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Например: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Если сжатию подвергается текст, то после распаковки в нем не должен быть искажен ни один символ.</a:t>
            </a:r>
          </a:p>
          <a:p>
            <a:r>
              <a:rPr lang="ru-RU" dirty="0" smtClean="0"/>
              <a:t>Сжатая программа также должна полностью восстанавливаться, поскольку малейшее искажение приведет ее в неработоспособное состояние.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Сжатие с частичной потерей информации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Производится при сжатии кода изображения (графики, видео) и звука.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Сжатие кода графики.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Объем кода можно сократить за счет того, что коды цвета хранить не для каждого пикселя, а через один, два и т.д. пикселей растра.</a:t>
            </a:r>
          </a:p>
          <a:p>
            <a:r>
              <a:rPr lang="ru-RU" dirty="0" smtClean="0"/>
              <a:t>Чем больше такие пропуски, тем больше сжимаются данные, но при этом ухудшается качество изображения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Сжатие кода видео.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Быстро меняющиеся фрагменты фильма можно кодировать менее подробно, чем статические кадры.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Сжатие кода звука.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Поддается труднее всего.</a:t>
            </a:r>
          </a:p>
          <a:p>
            <a:r>
              <a:rPr lang="ru-RU" dirty="0" smtClean="0"/>
              <a:t>При хорошем качестве записи его объем в несжатом виде очень большой, а избыточность относительно мала.</a:t>
            </a:r>
          </a:p>
          <a:p>
            <a:r>
              <a:rPr lang="ru-RU" dirty="0" smtClean="0"/>
              <a:t>Используется психофизиологические особенности человеческого слуха. Учитывается, к каким гармоникам естественного звука наш слух более восприимчив, а к каким – менее. Слабо воспринимаемые гармоники отфильтровываются путем математической обработки. Сжатию также способствует учет нелинейной зависимости между амплитудой звуковых колебаний и восприятием нашим ухом громкости звучания.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1461</Words>
  <Application>Microsoft Office PowerPoint</Application>
  <PresentationFormat>Экран (4:3)</PresentationFormat>
  <Paragraphs>254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Поток</vt:lpstr>
      <vt:lpstr>Сжатие двоичного кода</vt:lpstr>
      <vt:lpstr>Слайд 2</vt:lpstr>
      <vt:lpstr>Слайд 3</vt:lpstr>
      <vt:lpstr>Слайд 4</vt:lpstr>
      <vt:lpstr>Например:</vt:lpstr>
      <vt:lpstr>Сжатие с частичной потерей информации</vt:lpstr>
      <vt:lpstr>Сжатие кода графики.</vt:lpstr>
      <vt:lpstr>Сжатие кода видео.</vt:lpstr>
      <vt:lpstr>Сжатие кода звука.</vt:lpstr>
      <vt:lpstr>Сжатие без потери информации</vt:lpstr>
      <vt:lpstr>Использование неравномерного кода.</vt:lpstr>
      <vt:lpstr>Слайд 12</vt:lpstr>
      <vt:lpstr>Алгоритм Хаффмана -</vt:lpstr>
      <vt:lpstr>Таблица Хаффмана</vt:lpstr>
      <vt:lpstr>Префиксные коды</vt:lpstr>
      <vt:lpstr>Префиксные коды</vt:lpstr>
      <vt:lpstr>Префиксные коды</vt:lpstr>
      <vt:lpstr>Слайд 18</vt:lpstr>
      <vt:lpstr>Слайд 19</vt:lpstr>
      <vt:lpstr>Слайд 20</vt:lpstr>
      <vt:lpstr>Слайд 21</vt:lpstr>
      <vt:lpstr>Пример: Предположим, что необходимо выполнить сжатие текстового документа с фразой “мама_мыла_раму”. Наш исходный текст “весит” 112 бит, так как каждый символ занимает 8 бит в кодовой таблице, а таких символов у нас 14 штук.</vt:lpstr>
      <vt:lpstr>1. Составляем таблицу частот, то есть, подсчитываем количество вхождений каждой буквы во фразу, в результате чего получим вес каждой буквы:</vt:lpstr>
      <vt:lpstr>2. Сортируем значения в таблице по весам, в порядке спадания:</vt:lpstr>
      <vt:lpstr>3. Выбираем 2 значения с минимальными весами (“р” и “у”), суммируем их веса и заменяем эти значения в таблице одним объединенным значением:</vt:lpstr>
      <vt:lpstr>Формируем  дерево</vt:lpstr>
      <vt:lpstr>4. Снова выбираем 2 значения с минимальными весами (“ы” и “л”), делаем с ними то же, что и на предыдущем шаге:</vt:lpstr>
      <vt:lpstr>Дерево стало таким:</vt:lpstr>
      <vt:lpstr>5. Снова выбираем 2 значения с минимальными весами (“ыл” и “ру”), делаем с ними то же, что и на предыдущем шаге:</vt:lpstr>
      <vt:lpstr>Дерево стало таким:</vt:lpstr>
      <vt:lpstr>6. Снова выбираем 2 значения с минимальными весами (“_” и “ылру”), делаем с ними то же, что и на предыдущем шаге</vt:lpstr>
      <vt:lpstr>Дерево стало таким:</vt:lpstr>
      <vt:lpstr>7. Снова выбираем 2 значения с минимальными весами (“м” и “а”), делаем с ними то же, что и на предыдущем шаге:</vt:lpstr>
      <vt:lpstr>Дерево стало таким:</vt:lpstr>
      <vt:lpstr>Последний шаг:</vt:lpstr>
      <vt:lpstr>Слайд 36</vt:lpstr>
      <vt:lpstr>Слайд 37</vt:lpstr>
      <vt:lpstr>РЕЗУЛЬТАТ</vt:lpstr>
      <vt:lpstr>Решить самостоятельно:</vt:lpstr>
      <vt:lpstr>Решить самостоятельно:</vt:lpstr>
      <vt:lpstr>Задача А9</vt:lpstr>
      <vt:lpstr>Задача А9. Решение.</vt:lpstr>
      <vt:lpstr>Задача А9. Решение.</vt:lpstr>
      <vt:lpstr>Для самостоятельной работы</vt:lpstr>
      <vt:lpstr>Задача А9</vt:lpstr>
      <vt:lpstr>Задача А9</vt:lpstr>
      <vt:lpstr>Д/З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Сжатие двоичного кода</dc:title>
  <dc:creator>305_1</dc:creator>
  <cp:lastModifiedBy>305_1</cp:lastModifiedBy>
  <cp:revision>17</cp:revision>
  <dcterms:created xsi:type="dcterms:W3CDTF">2016-11-15T03:02:59Z</dcterms:created>
  <dcterms:modified xsi:type="dcterms:W3CDTF">2016-11-15T05:57:43Z</dcterms:modified>
</cp:coreProperties>
</file>