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17" r:id="rId2"/>
    <p:sldId id="324" r:id="rId3"/>
    <p:sldId id="330" r:id="rId4"/>
    <p:sldId id="325" r:id="rId5"/>
    <p:sldId id="338" r:id="rId6"/>
    <p:sldId id="339" r:id="rId7"/>
    <p:sldId id="344" r:id="rId8"/>
    <p:sldId id="345" r:id="rId9"/>
  </p:sldIdLst>
  <p:sldSz cx="9144000" cy="5143500" type="screen16x9"/>
  <p:notesSz cx="9144000" cy="5143500"/>
  <p:defaultTextStyle>
    <a:defPPr>
      <a:defRPr lang="ru-RU"/>
    </a:defPPr>
    <a:lvl1pPr marL="0" algn="l" defTabSz="685800">
      <a:defRPr sz="1450">
        <a:solidFill>
          <a:schemeClr val="tx1"/>
        </a:solidFill>
        <a:latin typeface="+mn-lt"/>
        <a:ea typeface="+mn-ea"/>
        <a:cs typeface="+mn-cs"/>
      </a:defRPr>
    </a:lvl1pPr>
    <a:lvl2pPr marL="342900" algn="l" defTabSz="685800">
      <a:defRPr sz="1450">
        <a:solidFill>
          <a:schemeClr val="tx1"/>
        </a:solidFill>
        <a:latin typeface="+mn-lt"/>
        <a:ea typeface="+mn-ea"/>
        <a:cs typeface="+mn-cs"/>
      </a:defRPr>
    </a:lvl2pPr>
    <a:lvl3pPr marL="685800" algn="l" defTabSz="685800">
      <a:defRPr sz="145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>
      <a:defRPr sz="145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>
      <a:defRPr sz="145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>
      <a:defRPr sz="145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>
      <a:defRPr sz="145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>
      <a:defRPr sz="145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>
      <a:defRPr sz="145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2880" userDrawn="1">
          <p15:clr>
            <a:srgbClr val="A4A3A4"/>
          </p15:clr>
        </p15:guide>
        <p15:guide id="2" orient="horz" pos="16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5757"/>
    <a:srgbClr val="D60000"/>
    <a:srgbClr val="FF6699"/>
    <a:srgbClr val="FF7575"/>
    <a:srgbClr val="BB9C58"/>
    <a:srgbClr val="F3EDE1"/>
    <a:srgbClr val="F8F5EE"/>
    <a:srgbClr val="9B7F3F"/>
    <a:srgbClr val="DCCC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8D230F3-CF80-4859-8CE7-A43EE81993B5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7503" autoAdjust="0"/>
    <p:restoredTop sz="94660"/>
  </p:normalViewPr>
  <p:slideViewPr>
    <p:cSldViewPr snapToGrid="0" showGuides="1">
      <p:cViewPr>
        <p:scale>
          <a:sx n="157" d="100"/>
          <a:sy n="157" d="100"/>
        </p:scale>
        <p:origin x="-1164" y="-78"/>
      </p:cViewPr>
      <p:guideLst>
        <p:guide orient="horz" pos="165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FC4B1-22A3-4FDB-8291-2CC68409A638}" type="datetimeFigureOut">
              <a:rPr lang="ru-RU" smtClean="0"/>
              <a:t>20.11.2025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87D16-398D-49E3-98D6-88B459D12E1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014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597819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FD79353-59B3-41D4-A1A9-DC36E0CFDD13}" type="datetime1">
              <a:rPr lang="ru-RU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8692BE-808A-414F-AD5F-AEE5D3A9CEA8}" type="datetime1">
              <a:rPr lang="ru-RU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79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79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E358C6-E46C-428F-ABEE-3593A2D07975}" type="datetime1">
              <a:rPr lang="ru-RU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E867B1-6445-4213-9600-44A6D43D5580}" type="datetime1">
              <a:rPr lang="ru-RU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B2A0A5D-9805-43FA-9255-6400C57A3AC5}" type="datetime1">
              <a:rPr lang="ru-RU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615774A-4755-4C13-96F3-4FC371D4284E}" type="datetime1">
              <a:rPr lang="ru-RU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ABD3466-641E-44E7-9A05-B89B6B0207ED}" type="datetime1">
              <a:rPr lang="ru-RU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B4EFC2D-38A6-4D8B-8B37-4B7EC6CF721F}" type="datetime1">
              <a:rPr lang="ru-RU"/>
              <a:t>20.11.2025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AE3D3D-E080-4E59-8BE3-528D038019C5}" type="datetime1">
              <a:rPr lang="ru-RU"/>
              <a:t>20.11.2025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E10920C-B0CF-4CB3-A3D4-8DD2C3948F8A}" type="datetime1">
              <a:rPr lang="ru-RU"/>
              <a:t>20.11.2025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D67A621-1EA3-4D43-B93C-E3EAB5876F0E}" type="datetime1">
              <a:rPr lang="ru-RU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1F271C5-520E-4302-A0B1-440D127E6EE5}" type="datetime1">
              <a:rPr lang="ru-RU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E867B1-6445-4213-9600-44A6D43D5580}" type="datetime1">
              <a:rPr lang="ru-RU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10399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 panose="020B0604020202020204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 panose="020B0604020202020204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 panose="020B0604020202020204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 panose="020B0604020202020204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 panose="020B0604020202020204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/>
          <p:cNvSpPr txBox="1"/>
          <p:nvPr/>
        </p:nvSpPr>
        <p:spPr>
          <a:xfrm>
            <a:off x="814475" y="3551212"/>
            <a:ext cx="8109020" cy="93246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lvl="0" algn="ctr" defTabSz="914400" rtl="0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О подготовке к государственной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итоговой аттестации по образовательным программам основного общего и среднего общего образования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2026 года</a:t>
            </a:r>
            <a:endParaRPr lang="ru-RU" sz="1900" b="1" kern="1200" dirty="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47" y="4869657"/>
            <a:ext cx="2133600" cy="273844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68372" y="148721"/>
            <a:ext cx="1870710" cy="105283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2549" y="764128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5615" y="249756"/>
            <a:ext cx="76331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Проект расписания ЕГЭ 2026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года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157306"/>
              </p:ext>
            </p:extLst>
          </p:nvPr>
        </p:nvGraphicFramePr>
        <p:xfrm>
          <a:off x="814997" y="898243"/>
          <a:ext cx="7453745" cy="3827366"/>
        </p:xfrm>
        <a:graphic>
          <a:graphicData uri="http://schemas.openxmlformats.org/drawingml/2006/table">
            <a:tbl>
              <a:tblPr firstRow="1" bandRow="1"/>
              <a:tblGrid>
                <a:gridCol w="2531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949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76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296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ЕГЭ - </a:t>
                      </a:r>
                      <a:r>
                        <a:rPr lang="ru-RU" sz="1600" b="1" kern="120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9C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676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Досрочный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марта по 20 апреля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Выпускники текущего года, студенты СПО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676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1 июня по 9 июля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Выпускники текущего года, студенты СПО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0143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Резервные дни </a:t>
                      </a:r>
                      <a:endParaRPr lang="ru-RU" sz="1600" b="1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основного </a:t>
                      </a:r>
                      <a:r>
                        <a:rPr lang="ru-RU" sz="16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периода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по 25 июня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Выпускники </a:t>
                      </a:r>
                      <a:endParaRPr lang="ru-RU" sz="1600" kern="1200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прошлых </a:t>
                      </a:r>
                      <a:r>
                        <a:rPr lang="ru-RU" sz="16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лет,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выпускники текущего года, студенты СПО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634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дни </a:t>
                      </a:r>
                      <a:r>
                        <a:rPr lang="ru-RU" sz="16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(резерв для пересдачи </a:t>
                      </a:r>
                      <a:r>
                        <a:rPr lang="ru-RU" sz="1600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1 </a:t>
                      </a:r>
                      <a:r>
                        <a:rPr lang="ru-RU" sz="16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предмета)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Выпускники 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текущего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296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4 по 25 сентября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Выпускники 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текущего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pic>
        <p:nvPicPr>
          <p:cNvPr id="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2549" y="1088648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5615" y="147485"/>
            <a:ext cx="76331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Проект расписания ЕГЭ 2026 года</a:t>
            </a:r>
          </a:p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(календарь основного этапа)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2141" y="1151891"/>
            <a:ext cx="166751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Основные дни</a:t>
            </a:r>
          </a:p>
        </p:txBody>
      </p:sp>
      <p:cxnSp>
        <p:nvCxnSpPr>
          <p:cNvPr id="6" name="Прямая соединительная линия 8"/>
          <p:cNvCxnSpPr/>
          <p:nvPr/>
        </p:nvCxnSpPr>
        <p:spPr>
          <a:xfrm>
            <a:off x="4010953" y="1122516"/>
            <a:ext cx="0" cy="387236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Таблица 6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3553645"/>
              </p:ext>
            </p:extLst>
          </p:nvPr>
        </p:nvGraphicFramePr>
        <p:xfrm>
          <a:off x="635635" y="1662430"/>
          <a:ext cx="3298190" cy="2871470"/>
        </p:xfrm>
        <a:graphic>
          <a:graphicData uri="http://schemas.openxmlformats.org/drawingml/2006/table">
            <a:tbl>
              <a:tblPr/>
              <a:tblGrid>
                <a:gridCol w="11252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29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июня (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пн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история, литература, химия</a:t>
                      </a:r>
                      <a:endParaRPr lang="ru-RU" sz="12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4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июня (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ч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русский язык</a:t>
                      </a:r>
                      <a:endParaRPr lang="ru-RU" sz="12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892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8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июня (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пн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математика (Б, П)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005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11</a:t>
                      </a:r>
                      <a:r>
                        <a:rPr sz="1200" b="1" i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1" i="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июня</a:t>
                      </a:r>
                      <a:r>
                        <a:rPr sz="1200" b="1" i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b="1" i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ч</a:t>
                      </a:r>
                      <a:r>
                        <a:rPr sz="1200" b="1" i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обществознание, физика</a:t>
                      </a:r>
                      <a:endParaRPr lang="ru-RU" sz="12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июня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(пн)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биология, география, иностранные языки (письменная часть)</a:t>
                      </a:r>
                      <a:endParaRPr lang="ru-RU" sz="12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8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июня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(чт)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иностранные языки (устная часть), информатика</a:t>
                      </a:r>
                      <a:endParaRPr lang="ru-RU" sz="12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sz="12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1</a:t>
                      </a:r>
                      <a:r>
                        <a:rPr lang="ru-RU" sz="12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9</a:t>
                      </a:r>
                      <a:r>
                        <a:rPr sz="12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июня</a:t>
                      </a:r>
                      <a:r>
                        <a:rPr lang="ru-RU" sz="12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(пт)</a:t>
                      </a:r>
                      <a:endParaRPr lang="ru-RU" altLang="en-US" sz="1200" b="1" i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20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иностранные языки (устная часть), информатика</a:t>
                      </a:r>
                      <a:endParaRPr lang="ru-RU" altLang="en-US" sz="1200" b="0" i="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/>
          <p:nvPr>
            <p:custDataLst>
              <p:tags r:id="rId2"/>
            </p:custDataLst>
          </p:nvPr>
        </p:nvGraphicFramePr>
        <p:xfrm>
          <a:off x="4158615" y="1608455"/>
          <a:ext cx="4866640" cy="1312545"/>
        </p:xfrm>
        <a:graphic>
          <a:graphicData uri="http://schemas.openxmlformats.org/drawingml/2006/table">
            <a:tbl>
              <a:tblPr/>
              <a:tblGrid>
                <a:gridCol w="1098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68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июня (пн)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иностранные языки (письменная часть), физика, информатика, литература, русский язык,  химия</a:t>
                      </a:r>
                      <a:endParaRPr lang="ru-RU" sz="12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3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 (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+mn-ea"/>
                        </a:rPr>
                        <a:t>биология, география, математика (Б, П), история, иностранные языки (устная часть), обществознание</a:t>
                      </a:r>
                      <a:endParaRPr lang="ru-RU" sz="12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24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 (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ср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 всем учебным предметам 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25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 (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чт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 всем учебным предметам 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4200458" y="1151799"/>
            <a:ext cx="352933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+mn-lt"/>
              </a:rPr>
              <a:t>Резервные дни основного этапа</a:t>
            </a:r>
            <a:r>
              <a:rPr lang="ru-RU" sz="1600" b="1" dirty="0">
                <a:solidFill>
                  <a:srgbClr val="C00000"/>
                </a:solidFill>
                <a:ea typeface="Times New Roman" panose="02020603050405020304" pitchFamily="18" charset="0"/>
                <a:cs typeface="+mn-lt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200597" y="3203630"/>
            <a:ext cx="438404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Дополнительные дни («Президентские»)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9" name="Таблица 18"/>
          <p:cNvGraphicFramePr/>
          <p:nvPr/>
        </p:nvGraphicFramePr>
        <p:xfrm>
          <a:off x="4158615" y="1608455"/>
          <a:ext cx="4866640" cy="867410"/>
        </p:xfrm>
        <a:graphic>
          <a:graphicData uri="http://schemas.openxmlformats.org/drawingml/2006/table">
            <a:tbl>
              <a:tblPr/>
              <a:tblGrid>
                <a:gridCol w="1098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68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июня (пн)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ym typeface="+mn-ea"/>
                        </a:rPr>
                        <a:t>иностранные языки (письменная часть), физика, информатика, литература, русский язык,  химия</a:t>
                      </a:r>
                      <a:endParaRPr sz="12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3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 (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ym typeface="+mn-ea"/>
                        </a:rPr>
                        <a:t>биология, география, математика (Б, П), история, иностранные языки (устная часть), обществознание</a:t>
                      </a:r>
                      <a:endParaRPr sz="12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/>
          <p:nvPr>
            <p:extLst>
              <p:ext uri="{D42A27DB-BD31-4B8C-83A1-F6EECF244321}">
                <p14:modId xmlns:p14="http://schemas.microsoft.com/office/powerpoint/2010/main" val="4282759515"/>
              </p:ext>
            </p:extLst>
          </p:nvPr>
        </p:nvGraphicFramePr>
        <p:xfrm>
          <a:off x="4158615" y="3666490"/>
          <a:ext cx="4866640" cy="867410"/>
        </p:xfrm>
        <a:graphic>
          <a:graphicData uri="http://schemas.openxmlformats.org/drawingml/2006/table">
            <a:tbl>
              <a:tblPr/>
              <a:tblGrid>
                <a:gridCol w="1098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680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8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ию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л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 (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ср</a:t>
                      </a:r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ym typeface="+mn-ea"/>
                        </a:rPr>
                        <a:t>иностранные языки (письменная часть), физика, информатика, литература, русский язык, химия</a:t>
                      </a:r>
                      <a:endParaRPr sz="12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9 </a:t>
                      </a:r>
                      <a:r>
                        <a:rPr sz="1200" b="1" i="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ию</a:t>
                      </a:r>
                      <a:r>
                        <a:rPr lang="ru-RU" sz="1200" b="1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л</a:t>
                      </a:r>
                      <a:r>
                        <a:rPr sz="1200" b="1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 (</a:t>
                      </a:r>
                      <a:r>
                        <a:rPr lang="ru-RU" sz="1200" b="1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ч</a:t>
                      </a:r>
                      <a:r>
                        <a:rPr sz="1200" b="1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т</a:t>
                      </a:r>
                      <a:r>
                        <a:rPr sz="1200" b="1" i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ea typeface="Times New Roman" panose="02020603050405020304" pitchFamily="18" charset="0"/>
                          <a:sym typeface="+mn-ea"/>
                        </a:rPr>
                        <a:t>биология, география, математика (Б,П), история, иностранные языки (устная часть), обществознание</a:t>
                      </a:r>
                      <a:endParaRPr sz="1200" b="0" i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pic>
        <p:nvPicPr>
          <p:cNvPr id="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2549" y="764128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39822"/>
            <a:ext cx="76331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Проект расписания ОГЭ 2026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</a:rPr>
              <a:t>года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205" y="1018540"/>
            <a:ext cx="4546600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>
                <a:cs typeface="Arial" panose="020B0604020202020204" pitchFamily="34" charset="0"/>
              </a:rPr>
              <a:t>Досрочный этап </a:t>
            </a:r>
            <a:endParaRPr lang="ru-RU" altLang="ru-RU" sz="2400" b="1" dirty="0" smtClean="0"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800" b="1" dirty="0" smtClean="0"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</a:rPr>
              <a:t>21 </a:t>
            </a:r>
            <a:r>
              <a:rPr lang="ru-RU" sz="2400" b="1" dirty="0">
                <a:solidFill>
                  <a:srgbClr val="C00000"/>
                </a:solidFill>
              </a:rPr>
              <a:t>апреля по 18 </a:t>
            </a:r>
            <a:r>
              <a:rPr lang="ru-RU" sz="2400" b="1" dirty="0" smtClean="0">
                <a:solidFill>
                  <a:srgbClr val="C00000"/>
                </a:solidFill>
              </a:rPr>
              <a:t>мая </a:t>
            </a:r>
            <a:r>
              <a:rPr lang="ru-RU" altLang="ru-RU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2026 г.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400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 smtClean="0">
                <a:cs typeface="Arial" panose="020B0604020202020204" pitchFamily="34" charset="0"/>
              </a:rPr>
              <a:t>Основной </a:t>
            </a:r>
            <a:r>
              <a:rPr lang="ru-RU" altLang="ru-RU" sz="2400" b="1" dirty="0">
                <a:cs typeface="Arial" panose="020B0604020202020204" pitchFamily="34" charset="0"/>
              </a:rPr>
              <a:t>этап </a:t>
            </a:r>
            <a:endParaRPr lang="ru-RU" altLang="ru-RU" sz="2400" b="1" dirty="0" smtClean="0"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800" b="1" dirty="0" smtClean="0"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с</a:t>
            </a:r>
            <a:r>
              <a:rPr lang="ru-RU" sz="2400" b="1" dirty="0" smtClean="0">
                <a:solidFill>
                  <a:srgbClr val="C00000"/>
                </a:solidFill>
              </a:rPr>
              <a:t>о </a:t>
            </a:r>
            <a:r>
              <a:rPr lang="ru-RU" sz="2400" b="1" dirty="0">
                <a:solidFill>
                  <a:srgbClr val="C00000"/>
                </a:solidFill>
              </a:rPr>
              <a:t>2 июня по 6 июля</a:t>
            </a:r>
            <a:r>
              <a:rPr lang="ru-RU" altLang="ru-RU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2026 г.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400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400" b="1" dirty="0"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 smtClean="0">
                <a:cs typeface="Arial" panose="020B0604020202020204" pitchFamily="34" charset="0"/>
              </a:rPr>
              <a:t>Дополнительный </a:t>
            </a:r>
            <a:r>
              <a:rPr lang="ru-RU" altLang="ru-RU" sz="2400" b="1" dirty="0">
                <a:cs typeface="Arial" panose="020B0604020202020204" pitchFamily="34" charset="0"/>
              </a:rPr>
              <a:t>период </a:t>
            </a:r>
            <a:endParaRPr lang="ru-RU" altLang="ru-RU" sz="2400" b="1" dirty="0" smtClean="0"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800" b="1" dirty="0" smtClean="0"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</a:rPr>
              <a:t>3 </a:t>
            </a:r>
            <a:r>
              <a:rPr lang="ru-RU" sz="2400" b="1" dirty="0">
                <a:solidFill>
                  <a:srgbClr val="C00000"/>
                </a:solidFill>
              </a:rPr>
              <a:t>по 25 </a:t>
            </a:r>
            <a:r>
              <a:rPr lang="ru-RU" sz="2400" b="1" dirty="0" smtClean="0">
                <a:solidFill>
                  <a:srgbClr val="C00000"/>
                </a:solidFill>
              </a:rPr>
              <a:t>сентября </a:t>
            </a:r>
            <a:r>
              <a:rPr lang="ru-RU" altLang="ru-RU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2026 г.</a:t>
            </a:r>
            <a:endParaRPr lang="ru-RU" altLang="ru-RU" sz="24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118393" y="1018376"/>
            <a:ext cx="0" cy="387236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5541665" y="1064091"/>
            <a:ext cx="31751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6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Календарь основного этапа </a:t>
            </a:r>
          </a:p>
        </p:txBody>
      </p:sp>
      <p:graphicFrame>
        <p:nvGraphicFramePr>
          <p:cNvPr id="8" name="Таблица 7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82757"/>
              </p:ext>
            </p:extLst>
          </p:nvPr>
        </p:nvGraphicFramePr>
        <p:xfrm>
          <a:off x="5345430" y="1402715"/>
          <a:ext cx="3743325" cy="3549330"/>
        </p:xfrm>
        <a:graphic>
          <a:graphicData uri="http://schemas.openxmlformats.org/drawingml/2006/table">
            <a:tbl>
              <a:tblPr/>
              <a:tblGrid>
                <a:gridCol w="10528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04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8760">
                <a:tc gridSpan="2">
                  <a:txBody>
                    <a:bodyPr/>
                    <a:lstStyle/>
                    <a:p>
                      <a:pPr algn="ctr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ОСНОВНЫЕ ДНИ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 июня (вт)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5 июня (пт)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 всем учебным предметам (по выбору)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6 июня (сб)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информатика, иностранные языки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9 июня (вт)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16 июня</a:t>
                      </a:r>
                      <a:r>
                        <a:rPr lang="ru-RU"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(вт)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 всем учебным предметам (по выбору)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19 июня</a:t>
                      </a:r>
                      <a:r>
                        <a:rPr lang="ru-RU" sz="1200" b="1" i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(пт)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 </a:t>
                      </a:r>
                      <a:r>
                        <a:rPr sz="1200" b="0" i="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всем</a:t>
                      </a:r>
                      <a:r>
                        <a:rPr sz="1200" b="0" i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0" i="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учебным</a:t>
                      </a:r>
                      <a:r>
                        <a:rPr sz="1200" b="0" i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0" i="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предметам</a:t>
                      </a:r>
                      <a:r>
                        <a:rPr sz="1200" b="0" i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(по </a:t>
                      </a:r>
                      <a:r>
                        <a:rPr sz="1200" b="0" i="0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выбору</a:t>
                      </a:r>
                      <a:r>
                        <a:rPr sz="1200" b="0" i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8760">
                <a:tc gridSpan="2">
                  <a:txBody>
                    <a:bodyPr/>
                    <a:lstStyle/>
                    <a:p>
                      <a:pPr algn="ctr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РЕЗЕРНЫЕ ДНИ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29 июня (пн)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 июля (чт)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3 июля (пт)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 всем учебным предметам (по выбору)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8760">
                <a:tc>
                  <a:txBody>
                    <a:bodyPr/>
                    <a:lstStyle/>
                    <a:p>
                      <a:pPr algn="l" fontAlgn="b"/>
                      <a:r>
                        <a:rPr sz="1200" b="1" i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6 июля (пн)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sz="12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 </a:t>
                      </a:r>
                      <a:r>
                        <a:rPr sz="1200" b="0" i="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всем</a:t>
                      </a:r>
                      <a:r>
                        <a:rPr sz="12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0" i="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учебным</a:t>
                      </a:r>
                      <a:r>
                        <a:rPr sz="12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b="0" i="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предметам</a:t>
                      </a:r>
                      <a:r>
                        <a:rPr sz="12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(по </a:t>
                      </a:r>
                      <a:r>
                        <a:rPr sz="1200" b="0" i="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выбору</a:t>
                      </a:r>
                      <a:r>
                        <a:rPr sz="1200" b="0" i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0" name="Стрелка вправо 9"/>
          <p:cNvSpPr/>
          <p:nvPr/>
        </p:nvSpPr>
        <p:spPr>
          <a:xfrm>
            <a:off x="3973195" y="2311400"/>
            <a:ext cx="1144905" cy="355600"/>
          </a:xfrm>
          <a:prstGeom prst="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826334" y="2155856"/>
            <a:ext cx="2272145" cy="113235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914378">
              <a:defRPr/>
            </a:pPr>
            <a:endParaRPr lang="ru-RU" sz="1600" b="1" dirty="0">
              <a:solidFill>
                <a:srgbClr val="A8246F"/>
              </a:solidFill>
              <a:latin typeface="Arial"/>
            </a:endParaRPr>
          </a:p>
          <a:p>
            <a:pPr algn="ctr" defTabSz="914378">
              <a:defRPr/>
            </a:pPr>
            <a:r>
              <a:rPr lang="ru-RU" sz="1600" b="1" dirty="0">
                <a:solidFill>
                  <a:srgbClr val="C00000"/>
                </a:solidFill>
                <a:latin typeface="Arial"/>
              </a:rPr>
              <a:t>03 декабря</a:t>
            </a:r>
            <a:br>
              <a:rPr lang="ru-RU" sz="1600" b="1" dirty="0">
                <a:solidFill>
                  <a:srgbClr val="C00000"/>
                </a:solidFill>
                <a:latin typeface="Arial"/>
              </a:rPr>
            </a:br>
            <a:r>
              <a:rPr lang="ru-RU" sz="1600" b="1" dirty="0">
                <a:solidFill>
                  <a:srgbClr val="C00000"/>
                </a:solidFill>
                <a:latin typeface="Arial"/>
              </a:rPr>
              <a:t>2025 года</a:t>
            </a:r>
          </a:p>
          <a:p>
            <a:pPr algn="ctr" defTabSz="914378">
              <a:defRPr/>
            </a:pPr>
            <a:endParaRPr lang="ru-RU" sz="1600" b="1" dirty="0">
              <a:solidFill>
                <a:srgbClr val="A8246F"/>
              </a:solidFill>
              <a:latin typeface="Arial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658207" y="2155856"/>
            <a:ext cx="2272145" cy="113235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914378">
              <a:defRPr/>
            </a:pPr>
            <a:r>
              <a:rPr lang="ru-RU" sz="1600" b="1" dirty="0">
                <a:solidFill>
                  <a:srgbClr val="0070C0"/>
                </a:solidFill>
                <a:latin typeface="Arial"/>
              </a:rPr>
              <a:t>04 февраля </a:t>
            </a:r>
          </a:p>
          <a:p>
            <a:pPr algn="ctr" defTabSz="914378">
              <a:defRPr/>
            </a:pPr>
            <a:r>
              <a:rPr lang="ru-RU" sz="1600" b="1" dirty="0">
                <a:solidFill>
                  <a:srgbClr val="0070C0"/>
                </a:solidFill>
                <a:latin typeface="Arial"/>
              </a:rPr>
              <a:t>2026 года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430589" y="2155856"/>
            <a:ext cx="2272145" cy="113592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defTabSz="914378">
              <a:defRPr/>
            </a:pPr>
            <a:endParaRPr lang="ru-RU" sz="1600" b="1" dirty="0">
              <a:solidFill>
                <a:srgbClr val="0070C0"/>
              </a:solidFill>
              <a:latin typeface="Arial"/>
            </a:endParaRPr>
          </a:p>
          <a:p>
            <a:pPr algn="ctr" defTabSz="914378">
              <a:defRPr/>
            </a:pPr>
            <a:r>
              <a:rPr lang="ru-RU" sz="1600" b="1" dirty="0">
                <a:solidFill>
                  <a:srgbClr val="0070C0"/>
                </a:solidFill>
                <a:latin typeface="Arial"/>
              </a:rPr>
              <a:t>08 апреля</a:t>
            </a:r>
          </a:p>
          <a:p>
            <a:pPr algn="ctr" defTabSz="914378">
              <a:defRPr/>
            </a:pPr>
            <a:r>
              <a:rPr lang="ru-RU" sz="1600" b="1" dirty="0">
                <a:solidFill>
                  <a:srgbClr val="0070C0"/>
                </a:solidFill>
                <a:latin typeface="Arial"/>
              </a:rPr>
              <a:t>2026 года</a:t>
            </a:r>
          </a:p>
          <a:p>
            <a:pPr algn="ctr" defTabSz="914378">
              <a:defRPr/>
            </a:pPr>
            <a:endParaRPr lang="ru-RU" sz="1600" b="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501" y="592529"/>
            <a:ext cx="6937328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779" eaLnBrk="0" hangingPunct="0">
              <a:defRPr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Arial"/>
                <a:cs typeface="Times New Roman" panose="02020603050405020304" pitchFamily="18" charset="0"/>
              </a:rPr>
              <a:t>Даты проведения итогового сочинения (изложения) в 2025/2026 учебном году </a:t>
            </a:r>
          </a:p>
        </p:txBody>
      </p:sp>
      <p:sp>
        <p:nvSpPr>
          <p:cNvPr id="2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07299" y="4778376"/>
            <a:ext cx="2133600" cy="365125"/>
          </a:xfrm>
        </p:spPr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>
                <a:solidFill>
                  <a:prstClr val="black">
                    <a:tint val="75000"/>
                  </a:prstClr>
                </a:solidFill>
                <a:latin typeface="Arial"/>
              </a:rPr>
              <a:pPr defTabSz="914378"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pic>
        <p:nvPicPr>
          <p:cNvPr id="9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8374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9852" y="315911"/>
            <a:ext cx="4954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>
              <a:defRPr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Нормативно-правовые акты</a:t>
            </a:r>
          </a:p>
        </p:txBody>
      </p:sp>
      <p:sp>
        <p:nvSpPr>
          <p:cNvPr id="11" name="Slide Number Placeholder 1"/>
          <p:cNvSpPr txBox="1">
            <a:spLocks/>
          </p:cNvSpPr>
          <p:nvPr/>
        </p:nvSpPr>
        <p:spPr>
          <a:xfrm>
            <a:off x="7010400" y="140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Slide Number Placeholder 1"/>
          <p:cNvSpPr txBox="1">
            <a:spLocks/>
          </p:cNvSpPr>
          <p:nvPr/>
        </p:nvSpPr>
        <p:spPr>
          <a:xfrm>
            <a:off x="6961064" y="-25171"/>
            <a:ext cx="2182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9852" y="1374522"/>
            <a:ext cx="79386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3" indent="-285743" algn="just">
              <a:buFont typeface="Wingdings" panose="05000000000000000000" pitchFamily="2" charset="2"/>
              <a:buChar char="Ø"/>
            </a:pPr>
            <a:r>
              <a:rPr lang="ru-RU" sz="1600" dirty="0"/>
              <a:t>Приказ Министерства образования и науки Республики Татарстан </a:t>
            </a:r>
          </a:p>
          <a:p>
            <a:pPr algn="just"/>
            <a:r>
              <a:rPr lang="ru-RU" sz="1600" b="1" dirty="0"/>
              <a:t>от 24.10.2025 № под-1698/25 </a:t>
            </a:r>
            <a:r>
              <a:rPr lang="ru-RU" sz="1600" dirty="0"/>
              <a:t>«Об утверждении графика внесения сведений об итоговом сочинении (изложении) в 2025/2026 учебном году», </a:t>
            </a:r>
          </a:p>
          <a:p>
            <a:pPr algn="just"/>
            <a:endParaRPr lang="ru-RU" sz="1600" dirty="0"/>
          </a:p>
          <a:p>
            <a:pPr marL="285743" indent="-285743" algn="just">
              <a:buFont typeface="Wingdings" panose="05000000000000000000" pitchFamily="2" charset="2"/>
              <a:buChar char="Ø"/>
            </a:pPr>
            <a:r>
              <a:rPr lang="ru-RU" sz="1600" dirty="0"/>
              <a:t>Приказ Министерства образования и науки Республики Татарстан </a:t>
            </a:r>
          </a:p>
          <a:p>
            <a:pPr algn="just"/>
            <a:r>
              <a:rPr lang="ru-RU" sz="1600" b="1" dirty="0"/>
              <a:t>от 13.11.2025 № под-1811/25 </a:t>
            </a:r>
            <a:r>
              <a:rPr lang="ru-RU" sz="1600" dirty="0"/>
              <a:t>«Об утверждении инструкций по организации и проведению итогового сочинения (изложения) в 2025/2026 учебном году», </a:t>
            </a:r>
          </a:p>
          <a:p>
            <a:pPr algn="just"/>
            <a:endParaRPr lang="ru-RU" sz="1600" dirty="0"/>
          </a:p>
          <a:p>
            <a:pPr marL="285743" indent="-285743" algn="just">
              <a:buFont typeface="Wingdings" panose="05000000000000000000" pitchFamily="2" charset="2"/>
              <a:buChar char="Ø"/>
            </a:pPr>
            <a:r>
              <a:rPr lang="ru-RU" sz="1600" dirty="0"/>
              <a:t>Приказ Министерства образования и науки Республики Татарстан</a:t>
            </a:r>
            <a:r>
              <a:rPr lang="ru-RU" sz="1600" b="1" dirty="0"/>
              <a:t> </a:t>
            </a:r>
          </a:p>
          <a:p>
            <a:pPr algn="just"/>
            <a:r>
              <a:rPr lang="ru-RU" sz="1600" b="1" dirty="0"/>
              <a:t>от 13.11.2025 № под-1812/25 </a:t>
            </a:r>
            <a:r>
              <a:rPr lang="ru-RU" sz="1600" dirty="0"/>
              <a:t>«О проведении итогового сочинения (изложения) 3 декабря 2025 года»</a:t>
            </a:r>
          </a:p>
          <a:p>
            <a:pPr algn="just"/>
            <a:endParaRPr lang="ru-RU" sz="1600" dirty="0"/>
          </a:p>
        </p:txBody>
      </p:sp>
      <p:pic>
        <p:nvPicPr>
          <p:cNvPr id="9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404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58" y="1336154"/>
            <a:ext cx="2624841" cy="3640744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042872"/>
              </p:ext>
            </p:extLst>
          </p:nvPr>
        </p:nvGraphicFramePr>
        <p:xfrm>
          <a:off x="3454402" y="1138436"/>
          <a:ext cx="5588001" cy="3928698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414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66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765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933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№</a:t>
                      </a:r>
                    </a:p>
                  </a:txBody>
                  <a:tcPr marL="32595" marR="3259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Мероприятие</a:t>
                      </a:r>
                    </a:p>
                  </a:txBody>
                  <a:tcPr marL="32595" marR="3259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ln>
                            <a:solidFill>
                              <a:schemeClr val="bg2">
                                <a:lumMod val="25000"/>
                              </a:schemeClr>
                            </a:solidFill>
                          </a:ln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Сроки</a:t>
                      </a:r>
                    </a:p>
                  </a:txBody>
                  <a:tcPr marL="32595" marR="32595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46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Внесение сведений об участниках итогового сочинения (изложения)</a:t>
                      </a:r>
                    </a:p>
                  </a:txBody>
                  <a:tcPr marL="32595" marR="3259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не позднее 20.11.2025</a:t>
                      </a:r>
                    </a:p>
                  </a:txBody>
                  <a:tcPr marL="32595" marR="32595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55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Выдача бланков участников итогового сочинения (изложения)</a:t>
                      </a:r>
                    </a:p>
                  </a:txBody>
                  <a:tcPr marL="32595" marR="325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24.11.2025,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25.11.2025</a:t>
                      </a:r>
                    </a:p>
                  </a:txBody>
                  <a:tcPr marL="32595" marR="32595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97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3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Проведение семинара-совещания в рамках подготовки и </a:t>
                      </a: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проведения итогового </a:t>
                      </a: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сочинения (изложения) в 2025-2026 учебном </a:t>
                      </a: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году</a:t>
                      </a:r>
                    </a:p>
                    <a:p>
                      <a:pPr marL="6238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0" i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Платформа: МАХ</a:t>
                      </a:r>
                    </a:p>
                    <a:p>
                      <a:pPr marL="623888"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0" i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Ссылка будет направлена 26.11.2025 года не позднее 10:00 в рабочий чат муниципальных координаторов ГИА-11</a:t>
                      </a:r>
                      <a:endParaRPr lang="ru-RU" sz="800" b="0" i="1" dirty="0">
                        <a:solidFill>
                          <a:srgbClr val="C00000"/>
                        </a:solidFill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26.11.2025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14:00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90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4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Проведение итогового сочинения (изложения)</a:t>
                      </a:r>
                    </a:p>
                  </a:txBody>
                  <a:tcPr marL="32595" marR="325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03.12.2025</a:t>
                      </a:r>
                    </a:p>
                  </a:txBody>
                  <a:tcPr marL="32595" marR="32595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5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Проверка и оценивание итогового сочинения (изложения) экспертными </a:t>
                      </a: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комиссиями, </a:t>
                      </a: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сформированными на уровне МСУ/ОО</a:t>
                      </a:r>
                    </a:p>
                  </a:txBody>
                  <a:tcPr marL="32595" marR="32595" marT="0" marB="0" anchor="ctr"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03.12.2025 – 08.12.2025</a:t>
                      </a:r>
                    </a:p>
                  </a:txBody>
                  <a:tcPr marL="32595" marR="32595" marT="0" marB="0" anchor="ctr"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8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6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Прием проверенных оригиналов бланков итогового сочинения (изложения)</a:t>
                      </a:r>
                    </a:p>
                  </a:txBody>
                  <a:tcPr marL="32595" marR="325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08.12.2025,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09.12.2025</a:t>
                      </a:r>
                    </a:p>
                  </a:txBody>
                  <a:tcPr marL="32595" marR="32595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16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7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Обработка проверенных бланков итогового сочинения (изложения</a:t>
                      </a: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)</a:t>
                      </a:r>
                      <a:r>
                        <a:rPr lang="ru-RU" sz="900" baseline="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 на уровне РЦОИ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08.12.2025 – 10.12.2025</a:t>
                      </a:r>
                    </a:p>
                  </a:txBody>
                  <a:tcPr marL="32595" marR="32595" marT="0" marB="0" anchor="ctr"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62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8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Региональная выборочная перепроверка итогового сочинения (изложения</a:t>
                      </a:r>
                      <a:r>
                        <a:rPr lang="ru-RU" sz="9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):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- работы участников с некорректно заполненными полями для внесения отметок оценивания,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- работы участников, получивших «незачет».</a:t>
                      </a:r>
                    </a:p>
                  </a:txBody>
                  <a:tcPr marL="32595" marR="325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10.12.2025 – 12.12.2025</a:t>
                      </a:r>
                    </a:p>
                  </a:txBody>
                  <a:tcPr marL="32595" marR="32595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1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9</a:t>
                      </a:r>
                      <a:endParaRPr lang="ru-RU" sz="900" dirty="0">
                        <a:effectLst/>
                        <a:latin typeface="+mn-lt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 marL="32595" marR="3259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Ознакомление участников итогового сочинения (изложения) с полученными результатами</a:t>
                      </a:r>
                    </a:p>
                  </a:txBody>
                  <a:tcPr marL="32595" marR="3259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+mn-lt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не позднее 17.12.2025</a:t>
                      </a:r>
                    </a:p>
                  </a:txBody>
                  <a:tcPr marL="32595" marR="32595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67658" y="61386"/>
            <a:ext cx="61613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Приказ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МОиН РТ от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13.11.2025 № под-1812/25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r>
              <a:rPr lang="ru-RU" sz="2000" dirty="0" smtClean="0"/>
              <a:t>«</a:t>
            </a:r>
            <a:r>
              <a:rPr lang="ru-RU" sz="2000" dirty="0"/>
              <a:t>О проведении итогового сочинения (изложения)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3 декабря 2025 года</a:t>
            </a:r>
            <a:r>
              <a:rPr lang="ru-RU" sz="2000" dirty="0"/>
              <a:t>»</a:t>
            </a:r>
          </a:p>
        </p:txBody>
      </p:sp>
      <p:pic>
        <p:nvPicPr>
          <p:cNvPr id="6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275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42114" y="295552"/>
            <a:ext cx="73395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26 ноября 2025 года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пройдет совещание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совместно с РЦМКО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по организации и проведению итогового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сочинения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082" y="0"/>
            <a:ext cx="804918" cy="113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58" y="1107295"/>
            <a:ext cx="3583516" cy="38199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11187" y="4090617"/>
            <a:ext cx="4273823" cy="882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Платформа: МАХ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будет направлена 26.11.2025 года не позднее 10:00 в рабочий чат муниципальных координаторов ГИА-11</a:t>
            </a:r>
            <a:endParaRPr lang="ru-RU" sz="1200" b="1" i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39715" y="1277074"/>
            <a:ext cx="424529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Просим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обеспечить участие в 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ВКС: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муниципальных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координаторов, в чьем ведении находятся вопросы организации и проведения государственной итоговой аттестации среднего общего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образования,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руководителей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районных методических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объединений,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учителей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русского языка и литературы, задействованных в организации, проведении и независимой проверке итогового сочинения (изложения)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6848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259*244"/>
  <p:tag name="TABLE_ENDDRAG_RECT" val="50*130*259*2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383*103"/>
  <p:tag name="TABLE_ENDDRAG_RECT" val="327*126*383*10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294*290"/>
  <p:tag name="TABLE_ENDDRAG_RECT" val="420*110*294*290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кее</Template>
  <TotalTime>488</TotalTime>
  <Words>887</Words>
  <Application>Microsoft Office PowerPoint</Application>
  <PresentationFormat>Экран (16:9)</PresentationFormat>
  <Paragraphs>165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терси школа</cp:lastModifiedBy>
  <cp:revision>799</cp:revision>
  <dcterms:created xsi:type="dcterms:W3CDTF">2020-10-20T13:47:00Z</dcterms:created>
  <dcterms:modified xsi:type="dcterms:W3CDTF">2025-11-20T07:51:26Z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D7B72859DAAF429AA5CAA948A7F421A2_12</vt:lpwstr>
  </property>
  <property fmtid="{D5CDD505-2E9C-101B-9397-08002B2CF9AE}" pid="3" name="KSOProductBuildVer">
    <vt:lpwstr>1049-12.2.0.23155</vt:lpwstr>
  </property>
</Properties>
</file>