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9" r:id="rId3"/>
    <p:sldId id="300" r:id="rId4"/>
    <p:sldId id="302" r:id="rId5"/>
    <p:sldId id="299" r:id="rId6"/>
    <p:sldId id="291" r:id="rId7"/>
    <p:sldId id="282" r:id="rId8"/>
    <p:sldId id="297" r:id="rId9"/>
    <p:sldId id="280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CA0"/>
    <a:srgbClr val="FFFFCC"/>
    <a:srgbClr val="3281C8"/>
    <a:srgbClr val="023BA2"/>
    <a:srgbClr val="FFF4D5"/>
    <a:srgbClr val="FFEFFC"/>
    <a:srgbClr val="FEDAF6"/>
    <a:srgbClr val="006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-2964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069451997717566E-2"/>
          <c:y val="3.9711611678509361E-2"/>
          <c:w val="0.91493053238244726"/>
          <c:h val="0.772438136569495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6 лет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ЗОЛОТО</c:v>
                </c:pt>
                <c:pt idx="1">
                  <c:v>СЕРЕБРО</c:v>
                </c:pt>
                <c:pt idx="2">
                  <c:v>БРОНЗА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  <c:pt idx="1">
                  <c:v>11</c:v>
                </c:pt>
                <c:pt idx="2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7C-49F1-BD22-BDDD670558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 лет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2"/>
              <c:layout>
                <c:manualLayout>
                  <c:x val="7.968686361177226E-5"/>
                  <c:y val="7.12637989440616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1D-443F-95AA-B8977E183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ЗОЛОТО</c:v>
                </c:pt>
                <c:pt idx="1">
                  <c:v>СЕРЕБРО</c:v>
                </c:pt>
                <c:pt idx="2">
                  <c:v>БРОНЗА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27.2</c:v>
                </c:pt>
                <c:pt idx="1">
                  <c:v>34.799999999999997</c:v>
                </c:pt>
                <c:pt idx="2">
                  <c:v>37.799999999999997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7C-49F1-BD22-BDDD670558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8 лет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E1D-443F-95AA-B8977E183CE7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E1D-443F-95AA-B8977E183CE7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E1D-443F-95AA-B8977E183CE7}"/>
              </c:ext>
            </c:extLst>
          </c:dPt>
          <c:dLbls>
            <c:dLbl>
              <c:idx val="1"/>
              <c:layout>
                <c:manualLayout>
                  <c:x val="-2.2048435029859135E-3"/>
                  <c:y val="6.0798682012512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1D-443F-95AA-B8977E183C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ЗОЛОТО</c:v>
                </c:pt>
                <c:pt idx="1">
                  <c:v>СЕРЕБРО</c:v>
                </c:pt>
                <c:pt idx="2">
                  <c:v>БРОНЗА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51.8</c:v>
                </c:pt>
                <c:pt idx="1">
                  <c:v>54.3</c:v>
                </c:pt>
                <c:pt idx="2">
                  <c:v>47.8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7C-49F1-BD22-BDDD670558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2724352"/>
        <c:axId val="45150144"/>
      </c:barChart>
      <c:catAx>
        <c:axId val="162724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45150144"/>
        <c:crosses val="autoZero"/>
        <c:auto val="1"/>
        <c:lblAlgn val="ctr"/>
        <c:lblOffset val="100"/>
        <c:noMultiLvlLbl val="0"/>
      </c:catAx>
      <c:valAx>
        <c:axId val="45150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ru-RU" b="1">
                    <a:latin typeface="+mn-lt"/>
                    <a:cs typeface="Times New Roman" panose="02020603050405020304" pitchFamily="18" charset="0"/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4.8383630424816424E-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6272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7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7386008141060114E-2"/>
          <c:y val="2.483738629399165E-2"/>
          <c:w val="0.54038990904595174"/>
          <c:h val="0.8619518092814935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Тест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304800" dist="38100" dir="2700000" algn="tl" rotWithShape="0">
                <a:prstClr val="black">
                  <a:alpha val="54000"/>
                </a:prstClr>
              </a:outerShdw>
            </a:effectLst>
          </c:spPr>
          <c:dPt>
            <c:idx val="0"/>
            <c:bubble3D val="0"/>
            <c:spPr>
              <a:solidFill>
                <a:srgbClr val="A5A5A5">
                  <a:lumMod val="60000"/>
                  <a:lumOff val="40000"/>
                </a:srgbClr>
              </a:solidFill>
              <a:ln w="19050">
                <a:solidFill>
                  <a:schemeClr val="bg1"/>
                </a:solidFill>
              </a:ln>
              <a:effectLst>
                <a:outerShdw blurRad="304800" dist="38100" dir="2700000" algn="tl" rotWithShape="0">
                  <a:prstClr val="black">
                    <a:alpha val="5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664-4A1B-8407-13D782A4CBC4}"/>
              </c:ext>
            </c:extLst>
          </c:dPt>
          <c:dPt>
            <c:idx val="1"/>
            <c:bubble3D val="0"/>
            <c:spPr>
              <a:solidFill>
                <a:srgbClr val="5B9BD5">
                  <a:lumMod val="60000"/>
                  <a:lumOff val="40000"/>
                </a:srgbClr>
              </a:solidFill>
              <a:ln w="19050">
                <a:solidFill>
                  <a:schemeClr val="bg1"/>
                </a:solidFill>
              </a:ln>
              <a:effectLst>
                <a:outerShdw blurRad="304800" dist="38100" dir="2700000" algn="tl" rotWithShape="0">
                  <a:prstClr val="black">
                    <a:alpha val="5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C664-4A1B-8407-13D782A4CBC4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bg1"/>
                </a:solidFill>
              </a:ln>
              <a:effectLst>
                <a:outerShdw blurRad="304800" dist="38100" dir="2700000" algn="tl" rotWithShape="0">
                  <a:prstClr val="black">
                    <a:alpha val="54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664-4A1B-8407-13D782A4CBC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13,6</a:t>
                    </a:r>
                    <a:r>
                      <a:rPr lang="en-US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64-4A1B-8407-13D782A4CBC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35</a:t>
                    </a:r>
                    <a:r>
                      <a:rPr lang="en-US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664-4A1B-8407-13D782A4CBC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51,4</a:t>
                    </a:r>
                    <a:r>
                      <a:rPr lang="en-US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%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64-4A1B-8407-13D782A4CB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6 лет</c:v>
                </c:pt>
                <c:pt idx="1">
                  <c:v>7 лет</c:v>
                </c:pt>
                <c:pt idx="2">
                  <c:v>8 лет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13.6</c:v>
                </c:pt>
                <c:pt idx="1">
                  <c:v>35</c:v>
                </c:pt>
                <c:pt idx="2">
                  <c:v>51.4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64-4A1B-8407-13D782A4CB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3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4073885132829256"/>
          <c:y val="0.73530522054738423"/>
          <c:w val="0.15183733508580655"/>
          <c:h val="0.261423255079564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'2015'!$AA$30</c:f>
              <c:strCache>
                <c:ptCount val="1"/>
                <c:pt idx="0">
                  <c:v>6 лет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</c:spPr>
          <c:invertIfNegative val="0"/>
          <c:cat>
            <c:strRef>
              <c:f>'2015'!$Z$31:$Z$42</c:f>
              <c:strCache>
                <c:ptCount val="12"/>
                <c:pt idx="0">
                  <c:v>Бег 30 м</c:v>
                </c:pt>
                <c:pt idx="1">
                  <c:v>Бег на 10 м</c:v>
                </c:pt>
                <c:pt idx="2">
                  <c:v>Наклон вперед из положения стоя</c:v>
                </c:pt>
                <c:pt idx="3">
                  <c:v>Прыжок в длину с разбега</c:v>
                </c:pt>
                <c:pt idx="4">
                  <c:v>Смешанное передвижение</c:v>
                </c:pt>
                <c:pt idx="5">
                  <c:v>Шестиминутный бег</c:v>
                </c:pt>
                <c:pt idx="6">
                  <c:v>Ходьба на лыжах</c:v>
                </c:pt>
                <c:pt idx="7">
                  <c:v>Поднимание туловища</c:v>
                </c:pt>
                <c:pt idx="8">
                  <c:v>Бросок набивного мяча</c:v>
                </c:pt>
                <c:pt idx="9">
                  <c:v>Метание теннисного мяча </c:v>
                </c:pt>
                <c:pt idx="10">
                  <c:v>Челночный бег 3х10 м</c:v>
                </c:pt>
                <c:pt idx="11">
                  <c:v>Плавание без учета времени</c:v>
                </c:pt>
              </c:strCache>
            </c:strRef>
          </c:cat>
          <c:val>
            <c:numRef>
              <c:f>'2015'!$AA$31:$AA$42</c:f>
              <c:numCache>
                <c:formatCode>0.0</c:formatCode>
                <c:ptCount val="12"/>
                <c:pt idx="0">
                  <c:v>41.7</c:v>
                </c:pt>
                <c:pt idx="1">
                  <c:v>58.656153582447722</c:v>
                </c:pt>
                <c:pt idx="2">
                  <c:v>100</c:v>
                </c:pt>
                <c:pt idx="3">
                  <c:v>62.735687350017145</c:v>
                </c:pt>
                <c:pt idx="4">
                  <c:v>21.563249914295511</c:v>
                </c:pt>
                <c:pt idx="5">
                  <c:v>77.751114158381895</c:v>
                </c:pt>
                <c:pt idx="6">
                  <c:v>0.68563592732259171</c:v>
                </c:pt>
                <c:pt idx="7">
                  <c:v>31.882070620500514</c:v>
                </c:pt>
                <c:pt idx="8">
                  <c:v>6.2392869386355843</c:v>
                </c:pt>
                <c:pt idx="9">
                  <c:v>18.237915666780939</c:v>
                </c:pt>
                <c:pt idx="10">
                  <c:v>81.3507027768255</c:v>
                </c:pt>
                <c:pt idx="11">
                  <c:v>1.7140898183064794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14-487C-91B3-5276EFE4F2DC}"/>
            </c:ext>
          </c:extLst>
        </c:ser>
        <c:ser>
          <c:idx val="1"/>
          <c:order val="1"/>
          <c:tx>
            <c:strRef>
              <c:f>'2015'!$AB$30</c:f>
              <c:strCache>
                <c:ptCount val="1"/>
                <c:pt idx="0">
                  <c:v>6,6 лет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cat>
            <c:strRef>
              <c:f>'2015'!$Z$31:$Z$42</c:f>
              <c:strCache>
                <c:ptCount val="12"/>
                <c:pt idx="0">
                  <c:v>Бег 30 м</c:v>
                </c:pt>
                <c:pt idx="1">
                  <c:v>Бег на 10 м</c:v>
                </c:pt>
                <c:pt idx="2">
                  <c:v>Наклон вперед из положения стоя</c:v>
                </c:pt>
                <c:pt idx="3">
                  <c:v>Прыжок в длину с разбега</c:v>
                </c:pt>
                <c:pt idx="4">
                  <c:v>Смешанное передвижение</c:v>
                </c:pt>
                <c:pt idx="5">
                  <c:v>Шестиминутный бег</c:v>
                </c:pt>
                <c:pt idx="6">
                  <c:v>Ходьба на лыжах</c:v>
                </c:pt>
                <c:pt idx="7">
                  <c:v>Поднимание туловища</c:v>
                </c:pt>
                <c:pt idx="8">
                  <c:v>Бросок набивного мяча</c:v>
                </c:pt>
                <c:pt idx="9">
                  <c:v>Метание теннисного мяча </c:v>
                </c:pt>
                <c:pt idx="10">
                  <c:v>Челночный бег 3х10 м</c:v>
                </c:pt>
                <c:pt idx="11">
                  <c:v>Плавание без учета времени</c:v>
                </c:pt>
              </c:strCache>
            </c:strRef>
          </c:cat>
          <c:val>
            <c:numRef>
              <c:f>'2015'!$AB$31:$AB$42</c:f>
              <c:numCache>
                <c:formatCode>0.0</c:formatCode>
                <c:ptCount val="12"/>
                <c:pt idx="0">
                  <c:v>39.5</c:v>
                </c:pt>
                <c:pt idx="1">
                  <c:v>59</c:v>
                </c:pt>
                <c:pt idx="2">
                  <c:v>100</c:v>
                </c:pt>
                <c:pt idx="3">
                  <c:v>63.2</c:v>
                </c:pt>
                <c:pt idx="4">
                  <c:v>22.8</c:v>
                </c:pt>
                <c:pt idx="5">
                  <c:v>76</c:v>
                </c:pt>
                <c:pt idx="6">
                  <c:v>1.1000000000000001</c:v>
                </c:pt>
                <c:pt idx="7">
                  <c:v>30.9</c:v>
                </c:pt>
                <c:pt idx="8">
                  <c:v>6</c:v>
                </c:pt>
                <c:pt idx="9">
                  <c:v>18.7</c:v>
                </c:pt>
                <c:pt idx="10">
                  <c:v>81</c:v>
                </c:pt>
                <c:pt idx="11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14-487C-91B3-5276EFE4F2DC}"/>
            </c:ext>
          </c:extLst>
        </c:ser>
        <c:ser>
          <c:idx val="2"/>
          <c:order val="2"/>
          <c:tx>
            <c:strRef>
              <c:f>'2015'!$AC$30</c:f>
              <c:strCache>
                <c:ptCount val="1"/>
                <c:pt idx="0">
                  <c:v>7,0</c:v>
                </c:pt>
              </c:strCache>
            </c:strRef>
          </c:tx>
          <c:spPr>
            <a:solidFill>
              <a:srgbClr val="EEECE1">
                <a:lumMod val="25000"/>
              </a:srgbClr>
            </a:solidFill>
          </c:spPr>
          <c:invertIfNegative val="0"/>
          <c:cat>
            <c:strRef>
              <c:f>'2015'!$Z$31:$Z$42</c:f>
              <c:strCache>
                <c:ptCount val="12"/>
                <c:pt idx="0">
                  <c:v>Бег 30 м</c:v>
                </c:pt>
                <c:pt idx="1">
                  <c:v>Бег на 10 м</c:v>
                </c:pt>
                <c:pt idx="2">
                  <c:v>Наклон вперед из положения стоя</c:v>
                </c:pt>
                <c:pt idx="3">
                  <c:v>Прыжок в длину с разбега</c:v>
                </c:pt>
                <c:pt idx="4">
                  <c:v>Смешанное передвижение</c:v>
                </c:pt>
                <c:pt idx="5">
                  <c:v>Шестиминутный бег</c:v>
                </c:pt>
                <c:pt idx="6">
                  <c:v>Ходьба на лыжах</c:v>
                </c:pt>
                <c:pt idx="7">
                  <c:v>Поднимание туловища</c:v>
                </c:pt>
                <c:pt idx="8">
                  <c:v>Бросок набивного мяча</c:v>
                </c:pt>
                <c:pt idx="9">
                  <c:v>Метание теннисного мяча </c:v>
                </c:pt>
                <c:pt idx="10">
                  <c:v>Челночный бег 3х10 м</c:v>
                </c:pt>
                <c:pt idx="11">
                  <c:v>Плавание без учета времени</c:v>
                </c:pt>
              </c:strCache>
            </c:strRef>
          </c:cat>
          <c:val>
            <c:numRef>
              <c:f>'2015'!$AC$31:$AC$42</c:f>
              <c:numCache>
                <c:formatCode>0.0</c:formatCode>
                <c:ptCount val="12"/>
                <c:pt idx="0">
                  <c:v>15.2</c:v>
                </c:pt>
                <c:pt idx="1">
                  <c:v>22.7</c:v>
                </c:pt>
                <c:pt idx="2">
                  <c:v>100</c:v>
                </c:pt>
                <c:pt idx="3">
                  <c:v>64.5</c:v>
                </c:pt>
                <c:pt idx="4">
                  <c:v>21</c:v>
                </c:pt>
                <c:pt idx="5">
                  <c:v>78.3</c:v>
                </c:pt>
                <c:pt idx="6">
                  <c:v>1.4</c:v>
                </c:pt>
                <c:pt idx="7">
                  <c:v>32.299999999999997</c:v>
                </c:pt>
                <c:pt idx="8">
                  <c:v>4.5</c:v>
                </c:pt>
                <c:pt idx="9">
                  <c:v>14.6</c:v>
                </c:pt>
                <c:pt idx="10">
                  <c:v>82.9</c:v>
                </c:pt>
                <c:pt idx="1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14-487C-91B3-5276EFE4F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29920"/>
        <c:axId val="45092224"/>
      </c:barChart>
      <c:catAx>
        <c:axId val="130129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5092224"/>
        <c:crosses val="autoZero"/>
        <c:auto val="1"/>
        <c:lblAlgn val="ctr"/>
        <c:lblOffset val="100"/>
        <c:noMultiLvlLbl val="0"/>
      </c:catAx>
      <c:valAx>
        <c:axId val="4509222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0129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997134841130864"/>
          <c:y val="0.7938641679280356"/>
          <c:w val="9.1736470136748516E-2"/>
          <c:h val="0.14484108855968153"/>
        </c:manualLayout>
      </c:layout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42B41-21EC-43B0-8C3A-7E6935B624AC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56135-2B2E-42FF-B8CC-60C5DB625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676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19C5E-095E-4C21-B29A-9455D72B9985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F5D96-A45D-45E2-97FF-33BF32B18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65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F5D96-A45D-45E2-97FF-33BF32B1860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26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EF5D96-A45D-45E2-97FF-33BF32B1860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26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38B06-8EE3-4077-948E-7E676FB42A73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2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1C37-2F8E-4D34-B18A-F76D460C6D34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871E-2256-4AE7-8DF4-71187B24E256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4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0D71D-96DB-45C4-80EC-584E57735E18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0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E29BB-1E8C-43AF-89F3-CB748FA92F23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2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694B4-30DC-4565-B09E-9F0F65EB6D06}" type="datetime1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7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AB53-2767-472C-88FF-6080643A413E}" type="datetime1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3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1E306-1CBF-4BD4-B88B-30BE2916AD4C}" type="datetime1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61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BF8D5-341E-47AA-9C73-DF7A381CA80F}" type="datetime1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8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020B0-343A-4994-ADBF-59DB0951A031}" type="datetime1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1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18A9-42A7-497C-B817-31C86D54D43D}" type="datetime1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3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C26F9-E0A8-4D13-885C-D24AB0E0C619}" type="datetime1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4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80534" y="2889471"/>
            <a:ext cx="9796426" cy="16557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ВЫПОЛНЕНИЯ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ИСПЫТАНИЙ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ГТО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ПЕРВОЙ СТУПЕНИ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6709558" y="4300013"/>
            <a:ext cx="3823855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ru-RU" altLang="ru-RU" sz="1600" b="1" dirty="0" smtClean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Петрук Е.Н. Москва</a:t>
            </a:r>
            <a:r>
              <a:rPr lang="ru-RU" altLang="ru-RU" sz="1600" b="1" dirty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endParaRPr lang="ru-RU" altLang="ru-RU" sz="1600" b="1" dirty="0" smtClean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r">
              <a:spcBef>
                <a:spcPct val="0"/>
              </a:spcBef>
              <a:buNone/>
            </a:pPr>
            <a:r>
              <a:rPr lang="ru-RU" altLang="ru-RU" sz="1600" b="1" dirty="0" smtClean="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ФГБУ ФНЦ ВНИИФК</a:t>
            </a:r>
            <a:endParaRPr lang="ru-RU" altLang="ru-RU" sz="1600" b="1" dirty="0"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auto">
          <a:xfrm>
            <a:off x="1502793" y="2205694"/>
            <a:ext cx="8921830" cy="60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ts val="600"/>
              </a:spcBef>
              <a:buFontTx/>
              <a:buNone/>
            </a:pPr>
            <a:r>
              <a:rPr lang="ru-RU" altLang="ru-RU" sz="1400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Федеральное </a:t>
            </a: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государственное бюджетное учреждение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Федеральный научный центр физической культуры и спорта </a:t>
            </a:r>
            <a:endParaRPr lang="ru-RU" altLang="ru-RU" sz="1400" dirty="0" smtClean="0">
              <a:solidFill>
                <a:schemeClr val="bg2">
                  <a:lumMod val="2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altLang="ru-RU" sz="1400" dirty="0">
                <a:solidFill>
                  <a:schemeClr val="bg2">
                    <a:lumMod val="2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ФНЦ ВНИИФК)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7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32E34729-8C57-4503-A30F-124DDCFB873A}" type="slidenum">
              <a:rPr lang="ru-RU" smtClean="0"/>
              <a:t>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5427" y="212412"/>
            <a:ext cx="9401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выполнивших испытания </a:t>
            </a: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ГТО первой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ступени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55667" y="1247662"/>
            <a:ext cx="926275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553692" y="1340687"/>
            <a:ext cx="926275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0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937972"/>
              </p:ext>
            </p:extLst>
          </p:nvPr>
        </p:nvGraphicFramePr>
        <p:xfrm>
          <a:off x="2732821" y="1555667"/>
          <a:ext cx="6904493" cy="430186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7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17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2638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Возрастные группы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выполнивших испытания в I ступени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(чел.)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возрастной группы от общего количества выполнивших испытания в </a:t>
                      </a:r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  <a:r>
                        <a:rPr lang="en-US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ступени </a:t>
                      </a:r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(</a:t>
                      </a: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%)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и доля выполнивших испытаниям по знакам отличия ГТО </a:t>
                      </a:r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ступени (чел.)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Золотой знак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Серебряный знак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Бронзовый знак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AD0B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выполнивших (чел)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выполнивших в%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выполнивших (чел)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выполнивших в%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выполнивших (чел)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выполнивших в%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DC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7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spc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 лет</a:t>
                      </a:r>
                      <a:endParaRPr lang="ru-RU" sz="1600" b="1" cap="none" spc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25628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4863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10007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10758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14,4</a:t>
                      </a:r>
                      <a:endParaRPr lang="ru-RU" sz="2400" b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7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spc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 лет</a:t>
                      </a:r>
                      <a:endParaRPr lang="ru-RU" sz="1600" b="1" cap="none" spc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66144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35,0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6283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27,2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31687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28174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7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 лет</a:t>
                      </a:r>
                      <a:endParaRPr lang="ru-RU" sz="1600" b="1" cap="none" spc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97128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51,4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11971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49460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54,3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35697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47,8</a:t>
                      </a:r>
                      <a:endParaRPr lang="ru-RU" sz="24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98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594191"/>
              </p:ext>
            </p:extLst>
          </p:nvPr>
        </p:nvGraphicFramePr>
        <p:xfrm>
          <a:off x="5712031" y="2565069"/>
          <a:ext cx="5391397" cy="3479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3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0706" y="121894"/>
            <a:ext cx="8858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1900" y="212412"/>
            <a:ext cx="10687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возраста в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общем количестве 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выполнивших испытания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ступени ГТО (%) по данным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977081721"/>
              </p:ext>
            </p:extLst>
          </p:nvPr>
        </p:nvGraphicFramePr>
        <p:xfrm>
          <a:off x="1116279" y="1555667"/>
          <a:ext cx="5376941" cy="3560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7705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4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48863" y="121894"/>
            <a:ext cx="96598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Возрастное распределение выполнивших испытания </a:t>
            </a: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ГТО первой ступени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70065" y="1900660"/>
            <a:ext cx="2412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6-ти летние </a:t>
            </a:r>
            <a:endPara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19 326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0065" y="3239296"/>
            <a:ext cx="2412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7-ми летние</a:t>
            </a:r>
            <a:endPara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42 660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266533" y="1541761"/>
            <a:ext cx="1008000" cy="1008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30200" dist="76200" sx="102000" sy="102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31,2 %</a:t>
            </a:r>
          </a:p>
        </p:txBody>
      </p:sp>
      <p:sp>
        <p:nvSpPr>
          <p:cNvPr id="16" name="Овал 15"/>
          <p:cNvSpPr/>
          <p:nvPr/>
        </p:nvSpPr>
        <p:spPr>
          <a:xfrm>
            <a:off x="5266533" y="2718397"/>
            <a:ext cx="1008000" cy="1008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330200" dist="76200" sx="102000" sy="102000" algn="tl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68,8 %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85" y="3576827"/>
            <a:ext cx="584259" cy="1476582"/>
          </a:xfrm>
          <a:prstGeom prst="rect">
            <a:avLst/>
          </a:prstGeom>
          <a:effectLst>
            <a:outerShdw blurRad="101600" dist="38100" dir="2100000" algn="tl" rotWithShape="0">
              <a:srgbClr val="002060">
                <a:alpha val="4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448" y="2540898"/>
            <a:ext cx="621015" cy="1348761"/>
          </a:xfrm>
          <a:prstGeom prst="rect">
            <a:avLst/>
          </a:prstGeom>
          <a:effectLst>
            <a:outerShdw blurRad="101600" dir="1680000" algn="ctr" rotWithShape="0">
              <a:schemeClr val="accent5">
                <a:lumMod val="50000"/>
                <a:alpha val="82000"/>
              </a:schemeClr>
            </a:outerShdw>
          </a:effectLst>
        </p:spPr>
      </p:pic>
      <p:grpSp>
        <p:nvGrpSpPr>
          <p:cNvPr id="17" name="Group 104"/>
          <p:cNvGrpSpPr/>
          <p:nvPr/>
        </p:nvGrpSpPr>
        <p:grpSpPr>
          <a:xfrm>
            <a:off x="5142590" y="5182982"/>
            <a:ext cx="3221991" cy="700409"/>
            <a:chOff x="5377874" y="2135956"/>
            <a:chExt cx="2434908" cy="529310"/>
          </a:xfrm>
        </p:grpSpPr>
        <p:sp>
          <p:nvSpPr>
            <p:cNvPr id="18" name="任意多边形 18"/>
            <p:cNvSpPr/>
            <p:nvPr/>
          </p:nvSpPr>
          <p:spPr>
            <a:xfrm>
              <a:off x="5398385" y="2192676"/>
              <a:ext cx="1196944" cy="396432"/>
            </a:xfrm>
            <a:custGeom>
              <a:avLst/>
              <a:gdLst>
                <a:gd name="connsiteX0" fmla="*/ 264349 w 1760619"/>
                <a:gd name="connsiteY0" fmla="*/ 0 h 528698"/>
                <a:gd name="connsiteX1" fmla="*/ 1760619 w 1760619"/>
                <a:gd name="connsiteY1" fmla="*/ 0 h 528698"/>
                <a:gd name="connsiteX2" fmla="*/ 1760619 w 1760619"/>
                <a:gd name="connsiteY2" fmla="*/ 528698 h 528698"/>
                <a:gd name="connsiteX3" fmla="*/ 264349 w 1760619"/>
                <a:gd name="connsiteY3" fmla="*/ 528698 h 528698"/>
                <a:gd name="connsiteX4" fmla="*/ 0 w 1760619"/>
                <a:gd name="connsiteY4" fmla="*/ 264349 h 528698"/>
                <a:gd name="connsiteX5" fmla="*/ 264349 w 1760619"/>
                <a:gd name="connsiteY5" fmla="*/ 0 h 52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0619" h="528698">
                  <a:moveTo>
                    <a:pt x="264349" y="0"/>
                  </a:moveTo>
                  <a:lnTo>
                    <a:pt x="1760619" y="0"/>
                  </a:lnTo>
                  <a:lnTo>
                    <a:pt x="1760619" y="528698"/>
                  </a:lnTo>
                  <a:lnTo>
                    <a:pt x="264349" y="528698"/>
                  </a:lnTo>
                  <a:cubicBezTo>
                    <a:pt x="118353" y="528698"/>
                    <a:pt x="0" y="410345"/>
                    <a:pt x="0" y="264349"/>
                  </a:cubicBezTo>
                  <a:cubicBezTo>
                    <a:pt x="0" y="118353"/>
                    <a:pt x="118353" y="0"/>
                    <a:pt x="264349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文本框 93"/>
            <p:cNvSpPr txBox="1"/>
            <p:nvPr/>
          </p:nvSpPr>
          <p:spPr>
            <a:xfrm>
              <a:off x="5639737" y="2227702"/>
              <a:ext cx="754942" cy="348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zh-CN" sz="2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48,5</a:t>
              </a:r>
              <a:r>
                <a:rPr lang="ru-RU" altLang="zh-CN" sz="2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%</a:t>
              </a:r>
              <a:endParaRPr lang="zh-CN" altLang="en-US" sz="105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grpSp>
          <p:nvGrpSpPr>
            <p:cNvPr id="20" name="组合 92"/>
            <p:cNvGrpSpPr/>
            <p:nvPr/>
          </p:nvGrpSpPr>
          <p:grpSpPr>
            <a:xfrm>
              <a:off x="5377874" y="2135956"/>
              <a:ext cx="2434908" cy="529310"/>
              <a:chOff x="6095999" y="2039788"/>
              <a:chExt cx="3246121" cy="705910"/>
            </a:xfrm>
          </p:grpSpPr>
          <p:sp>
            <p:nvSpPr>
              <p:cNvPr id="21" name="任意多边形 93"/>
              <p:cNvSpPr/>
              <p:nvPr/>
            </p:nvSpPr>
            <p:spPr>
              <a:xfrm>
                <a:off x="6096000" y="2039788"/>
                <a:ext cx="3246120" cy="705910"/>
              </a:xfrm>
              <a:custGeom>
                <a:avLst/>
                <a:gdLst>
                  <a:gd name="connsiteX0" fmla="*/ 368297 w 3246120"/>
                  <a:gd name="connsiteY0" fmla="*/ 88606 h 705910"/>
                  <a:gd name="connsiteX1" fmla="*/ 103948 w 3246120"/>
                  <a:gd name="connsiteY1" fmla="*/ 352955 h 705910"/>
                  <a:gd name="connsiteX2" fmla="*/ 368297 w 3246120"/>
                  <a:gd name="connsiteY2" fmla="*/ 617304 h 705910"/>
                  <a:gd name="connsiteX3" fmla="*/ 2887968 w 3246120"/>
                  <a:gd name="connsiteY3" fmla="*/ 617304 h 705910"/>
                  <a:gd name="connsiteX4" fmla="*/ 3152317 w 3246120"/>
                  <a:gd name="connsiteY4" fmla="*/ 352955 h 705910"/>
                  <a:gd name="connsiteX5" fmla="*/ 2887968 w 3246120"/>
                  <a:gd name="connsiteY5" fmla="*/ 88606 h 705910"/>
                  <a:gd name="connsiteX6" fmla="*/ 352955 w 3246120"/>
                  <a:gd name="connsiteY6" fmla="*/ 0 h 705910"/>
                  <a:gd name="connsiteX7" fmla="*/ 2893165 w 3246120"/>
                  <a:gd name="connsiteY7" fmla="*/ 0 h 705910"/>
                  <a:gd name="connsiteX8" fmla="*/ 3246120 w 3246120"/>
                  <a:gd name="connsiteY8" fmla="*/ 352955 h 705910"/>
                  <a:gd name="connsiteX9" fmla="*/ 2893165 w 3246120"/>
                  <a:gd name="connsiteY9" fmla="*/ 705910 h 705910"/>
                  <a:gd name="connsiteX10" fmla="*/ 352955 w 3246120"/>
                  <a:gd name="connsiteY10" fmla="*/ 705910 h 705910"/>
                  <a:gd name="connsiteX11" fmla="*/ 0 w 3246120"/>
                  <a:gd name="connsiteY11" fmla="*/ 352955 h 705910"/>
                  <a:gd name="connsiteX12" fmla="*/ 352955 w 3246120"/>
                  <a:gd name="connsiteY12" fmla="*/ 0 h 705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46120" h="705910">
                    <a:moveTo>
                      <a:pt x="368297" y="88606"/>
                    </a:moveTo>
                    <a:cubicBezTo>
                      <a:pt x="222301" y="88606"/>
                      <a:pt x="103948" y="206959"/>
                      <a:pt x="103948" y="352955"/>
                    </a:cubicBezTo>
                    <a:cubicBezTo>
                      <a:pt x="103948" y="498951"/>
                      <a:pt x="222301" y="617304"/>
                      <a:pt x="368297" y="617304"/>
                    </a:cubicBezTo>
                    <a:lnTo>
                      <a:pt x="2887968" y="617304"/>
                    </a:lnTo>
                    <a:cubicBezTo>
                      <a:pt x="3033964" y="617304"/>
                      <a:pt x="3152317" y="498951"/>
                      <a:pt x="3152317" y="352955"/>
                    </a:cubicBezTo>
                    <a:cubicBezTo>
                      <a:pt x="3152317" y="206959"/>
                      <a:pt x="3033964" y="88606"/>
                      <a:pt x="2887968" y="88606"/>
                    </a:cubicBezTo>
                    <a:close/>
                    <a:moveTo>
                      <a:pt x="352955" y="0"/>
                    </a:moveTo>
                    <a:lnTo>
                      <a:pt x="2893165" y="0"/>
                    </a:lnTo>
                    <a:cubicBezTo>
                      <a:pt x="3088097" y="0"/>
                      <a:pt x="3246120" y="158023"/>
                      <a:pt x="3246120" y="352955"/>
                    </a:cubicBezTo>
                    <a:cubicBezTo>
                      <a:pt x="3246120" y="547887"/>
                      <a:pt x="3088097" y="705910"/>
                      <a:pt x="2893165" y="705910"/>
                    </a:cubicBezTo>
                    <a:lnTo>
                      <a:pt x="352955" y="705910"/>
                    </a:lnTo>
                    <a:cubicBezTo>
                      <a:pt x="158023" y="705910"/>
                      <a:pt x="0" y="547887"/>
                      <a:pt x="0" y="352955"/>
                    </a:cubicBezTo>
                    <a:cubicBezTo>
                      <a:pt x="0" y="158023"/>
                      <a:pt x="158023" y="0"/>
                      <a:pt x="35295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圆角矩形 94"/>
              <p:cNvSpPr/>
              <p:nvPr/>
            </p:nvSpPr>
            <p:spPr>
              <a:xfrm>
                <a:off x="6194875" y="2128394"/>
                <a:ext cx="3048369" cy="528698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圆角矩形 95"/>
              <p:cNvSpPr/>
              <p:nvPr/>
            </p:nvSpPr>
            <p:spPr>
              <a:xfrm>
                <a:off x="6095999" y="2039788"/>
                <a:ext cx="3246120" cy="705910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4" name="Group 104"/>
          <p:cNvGrpSpPr/>
          <p:nvPr/>
        </p:nvGrpSpPr>
        <p:grpSpPr>
          <a:xfrm>
            <a:off x="7460961" y="4003365"/>
            <a:ext cx="3221991" cy="700409"/>
            <a:chOff x="5377874" y="2135956"/>
            <a:chExt cx="2434908" cy="529310"/>
          </a:xfrm>
        </p:grpSpPr>
        <p:sp>
          <p:nvSpPr>
            <p:cNvPr id="25" name="任意多边形 18"/>
            <p:cNvSpPr/>
            <p:nvPr/>
          </p:nvSpPr>
          <p:spPr>
            <a:xfrm>
              <a:off x="5398384" y="2192676"/>
              <a:ext cx="1228021" cy="396432"/>
            </a:xfrm>
            <a:custGeom>
              <a:avLst/>
              <a:gdLst>
                <a:gd name="connsiteX0" fmla="*/ 264349 w 1760619"/>
                <a:gd name="connsiteY0" fmla="*/ 0 h 528698"/>
                <a:gd name="connsiteX1" fmla="*/ 1760619 w 1760619"/>
                <a:gd name="connsiteY1" fmla="*/ 0 h 528698"/>
                <a:gd name="connsiteX2" fmla="*/ 1760619 w 1760619"/>
                <a:gd name="connsiteY2" fmla="*/ 528698 h 528698"/>
                <a:gd name="connsiteX3" fmla="*/ 264349 w 1760619"/>
                <a:gd name="connsiteY3" fmla="*/ 528698 h 528698"/>
                <a:gd name="connsiteX4" fmla="*/ 0 w 1760619"/>
                <a:gd name="connsiteY4" fmla="*/ 264349 h 528698"/>
                <a:gd name="connsiteX5" fmla="*/ 264349 w 1760619"/>
                <a:gd name="connsiteY5" fmla="*/ 0 h 52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0619" h="528698">
                  <a:moveTo>
                    <a:pt x="264349" y="0"/>
                  </a:moveTo>
                  <a:lnTo>
                    <a:pt x="1760619" y="0"/>
                  </a:lnTo>
                  <a:lnTo>
                    <a:pt x="1760619" y="528698"/>
                  </a:lnTo>
                  <a:lnTo>
                    <a:pt x="264349" y="528698"/>
                  </a:lnTo>
                  <a:cubicBezTo>
                    <a:pt x="118353" y="528698"/>
                    <a:pt x="0" y="410345"/>
                    <a:pt x="0" y="264349"/>
                  </a:cubicBezTo>
                  <a:cubicBezTo>
                    <a:pt x="0" y="118353"/>
                    <a:pt x="118353" y="0"/>
                    <a:pt x="264349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</a:endParaRPr>
            </a:p>
          </p:txBody>
        </p:sp>
        <p:sp>
          <p:nvSpPr>
            <p:cNvPr id="26" name="文本框 93"/>
            <p:cNvSpPr txBox="1"/>
            <p:nvPr/>
          </p:nvSpPr>
          <p:spPr>
            <a:xfrm>
              <a:off x="5639737" y="2227702"/>
              <a:ext cx="754942" cy="348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zh-CN" sz="24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51,5</a:t>
              </a:r>
              <a:r>
                <a:rPr lang="en-US" altLang="zh-CN" sz="11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%</a:t>
              </a:r>
              <a:endParaRPr lang="zh-CN" altLang="en-US" sz="11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grpSp>
          <p:nvGrpSpPr>
            <p:cNvPr id="27" name="组合 92"/>
            <p:cNvGrpSpPr/>
            <p:nvPr/>
          </p:nvGrpSpPr>
          <p:grpSpPr>
            <a:xfrm>
              <a:off x="5377874" y="2135956"/>
              <a:ext cx="2434908" cy="529310"/>
              <a:chOff x="6095999" y="2039788"/>
              <a:chExt cx="3246121" cy="705910"/>
            </a:xfrm>
          </p:grpSpPr>
          <p:sp>
            <p:nvSpPr>
              <p:cNvPr id="28" name="任意多边形 93"/>
              <p:cNvSpPr/>
              <p:nvPr/>
            </p:nvSpPr>
            <p:spPr>
              <a:xfrm>
                <a:off x="6096000" y="2039788"/>
                <a:ext cx="3246120" cy="705910"/>
              </a:xfrm>
              <a:custGeom>
                <a:avLst/>
                <a:gdLst>
                  <a:gd name="connsiteX0" fmla="*/ 368297 w 3246120"/>
                  <a:gd name="connsiteY0" fmla="*/ 88606 h 705910"/>
                  <a:gd name="connsiteX1" fmla="*/ 103948 w 3246120"/>
                  <a:gd name="connsiteY1" fmla="*/ 352955 h 705910"/>
                  <a:gd name="connsiteX2" fmla="*/ 368297 w 3246120"/>
                  <a:gd name="connsiteY2" fmla="*/ 617304 h 705910"/>
                  <a:gd name="connsiteX3" fmla="*/ 2887968 w 3246120"/>
                  <a:gd name="connsiteY3" fmla="*/ 617304 h 705910"/>
                  <a:gd name="connsiteX4" fmla="*/ 3152317 w 3246120"/>
                  <a:gd name="connsiteY4" fmla="*/ 352955 h 705910"/>
                  <a:gd name="connsiteX5" fmla="*/ 2887968 w 3246120"/>
                  <a:gd name="connsiteY5" fmla="*/ 88606 h 705910"/>
                  <a:gd name="connsiteX6" fmla="*/ 352955 w 3246120"/>
                  <a:gd name="connsiteY6" fmla="*/ 0 h 705910"/>
                  <a:gd name="connsiteX7" fmla="*/ 2893165 w 3246120"/>
                  <a:gd name="connsiteY7" fmla="*/ 0 h 705910"/>
                  <a:gd name="connsiteX8" fmla="*/ 3246120 w 3246120"/>
                  <a:gd name="connsiteY8" fmla="*/ 352955 h 705910"/>
                  <a:gd name="connsiteX9" fmla="*/ 2893165 w 3246120"/>
                  <a:gd name="connsiteY9" fmla="*/ 705910 h 705910"/>
                  <a:gd name="connsiteX10" fmla="*/ 352955 w 3246120"/>
                  <a:gd name="connsiteY10" fmla="*/ 705910 h 705910"/>
                  <a:gd name="connsiteX11" fmla="*/ 0 w 3246120"/>
                  <a:gd name="connsiteY11" fmla="*/ 352955 h 705910"/>
                  <a:gd name="connsiteX12" fmla="*/ 352955 w 3246120"/>
                  <a:gd name="connsiteY12" fmla="*/ 0 h 705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46120" h="705910">
                    <a:moveTo>
                      <a:pt x="368297" y="88606"/>
                    </a:moveTo>
                    <a:cubicBezTo>
                      <a:pt x="222301" y="88606"/>
                      <a:pt x="103948" y="206959"/>
                      <a:pt x="103948" y="352955"/>
                    </a:cubicBezTo>
                    <a:cubicBezTo>
                      <a:pt x="103948" y="498951"/>
                      <a:pt x="222301" y="617304"/>
                      <a:pt x="368297" y="617304"/>
                    </a:cubicBezTo>
                    <a:lnTo>
                      <a:pt x="2887968" y="617304"/>
                    </a:lnTo>
                    <a:cubicBezTo>
                      <a:pt x="3033964" y="617304"/>
                      <a:pt x="3152317" y="498951"/>
                      <a:pt x="3152317" y="352955"/>
                    </a:cubicBezTo>
                    <a:cubicBezTo>
                      <a:pt x="3152317" y="206959"/>
                      <a:pt x="3033964" y="88606"/>
                      <a:pt x="2887968" y="88606"/>
                    </a:cubicBezTo>
                    <a:close/>
                    <a:moveTo>
                      <a:pt x="352955" y="0"/>
                    </a:moveTo>
                    <a:lnTo>
                      <a:pt x="2893165" y="0"/>
                    </a:lnTo>
                    <a:cubicBezTo>
                      <a:pt x="3088097" y="0"/>
                      <a:pt x="3246120" y="158023"/>
                      <a:pt x="3246120" y="352955"/>
                    </a:cubicBezTo>
                    <a:cubicBezTo>
                      <a:pt x="3246120" y="547887"/>
                      <a:pt x="3088097" y="705910"/>
                      <a:pt x="2893165" y="705910"/>
                    </a:cubicBezTo>
                    <a:lnTo>
                      <a:pt x="352955" y="705910"/>
                    </a:lnTo>
                    <a:cubicBezTo>
                      <a:pt x="158023" y="705910"/>
                      <a:pt x="0" y="547887"/>
                      <a:pt x="0" y="352955"/>
                    </a:cubicBezTo>
                    <a:cubicBezTo>
                      <a:pt x="0" y="158023"/>
                      <a:pt x="158023" y="0"/>
                      <a:pt x="352955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圆角矩形 94"/>
              <p:cNvSpPr/>
              <p:nvPr/>
            </p:nvSpPr>
            <p:spPr>
              <a:xfrm>
                <a:off x="6194875" y="2128394"/>
                <a:ext cx="3048369" cy="528698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圆角矩形 95"/>
              <p:cNvSpPr/>
              <p:nvPr/>
            </p:nvSpPr>
            <p:spPr>
              <a:xfrm>
                <a:off x="6095999" y="2039788"/>
                <a:ext cx="3246120" cy="705910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7081661" y="1207259"/>
            <a:ext cx="4691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i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квартал 2023 г</a:t>
            </a:r>
          </a:p>
        </p:txBody>
      </p:sp>
      <p:sp>
        <p:nvSpPr>
          <p:cNvPr id="10" name="Овал 9"/>
          <p:cNvSpPr/>
          <p:nvPr/>
        </p:nvSpPr>
        <p:spPr>
          <a:xfrm>
            <a:off x="1148863" y="1664994"/>
            <a:ext cx="2448000" cy="24480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33400" dist="63500" dir="8760000" sx="106000" sy="106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выполнивших  испытания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 ступени</a:t>
            </a:r>
          </a:p>
          <a:p>
            <a:pPr algn="ctr"/>
            <a:endParaRPr lang="en-US" sz="1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61986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7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32E34729-8C57-4503-A30F-124DDCFB873A}" type="slidenum">
              <a:rPr lang="ru-RU" smtClean="0"/>
              <a:t>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5427" y="212412"/>
            <a:ext cx="9401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показатели выполнения испытаний </a:t>
            </a: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ГТО первой ступени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55667" y="1247662"/>
            <a:ext cx="926275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553692" y="1340687"/>
            <a:ext cx="9262753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6" t="11146" r="6955" b="9220"/>
          <a:stretch/>
        </p:blipFill>
        <p:spPr>
          <a:xfrm>
            <a:off x="2643651" y="2124664"/>
            <a:ext cx="1137138" cy="111369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4" t="14972" r="31003" b="16461"/>
          <a:stretch/>
        </p:blipFill>
        <p:spPr>
          <a:xfrm>
            <a:off x="4411529" y="3387992"/>
            <a:ext cx="1094999" cy="112541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8" t="21921" r="16667" b="18314"/>
          <a:stretch/>
        </p:blipFill>
        <p:spPr>
          <a:xfrm>
            <a:off x="6407335" y="4169616"/>
            <a:ext cx="1030540" cy="1055077"/>
          </a:xfrm>
          <a:prstGeom prst="rect">
            <a:avLst/>
          </a:prstGeom>
        </p:spPr>
      </p:pic>
      <p:grpSp>
        <p:nvGrpSpPr>
          <p:cNvPr id="41" name="Группа 40"/>
          <p:cNvGrpSpPr/>
          <p:nvPr/>
        </p:nvGrpSpPr>
        <p:grpSpPr>
          <a:xfrm>
            <a:off x="3863914" y="1722051"/>
            <a:ext cx="4762006" cy="1721751"/>
            <a:chOff x="24663" y="566265"/>
            <a:chExt cx="4882000" cy="957855"/>
          </a:xfrm>
        </p:grpSpPr>
        <p:sp>
          <p:nvSpPr>
            <p:cNvPr id="42" name="Стрелка вправо 41"/>
            <p:cNvSpPr/>
            <p:nvPr/>
          </p:nvSpPr>
          <p:spPr>
            <a:xfrm>
              <a:off x="24663" y="566265"/>
              <a:ext cx="4882000" cy="9578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Стрелка вправо 4"/>
            <p:cNvSpPr/>
            <p:nvPr/>
          </p:nvSpPr>
          <p:spPr>
            <a:xfrm>
              <a:off x="24663" y="805729"/>
              <a:ext cx="4642536" cy="47892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254000" bIns="113702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b="1" kern="1200" dirty="0" smtClean="0"/>
                <a:t> </a:t>
              </a:r>
              <a:r>
                <a:rPr lang="ru-RU" sz="1600" b="1" kern="1200" dirty="0" smtClean="0"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Золотой знак ГТО</a:t>
              </a:r>
              <a:endParaRPr lang="ru-RU" sz="1600" b="1" kern="12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863913" y="2950976"/>
            <a:ext cx="1794163" cy="411383"/>
            <a:chOff x="50713" y="1248502"/>
            <a:chExt cx="1410440" cy="278898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50713" y="1248502"/>
              <a:ext cx="1410440" cy="278898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Прямоугольник 45"/>
            <p:cNvSpPr/>
            <p:nvPr/>
          </p:nvSpPr>
          <p:spPr>
            <a:xfrm>
              <a:off x="50713" y="1248502"/>
              <a:ext cx="1410440" cy="278898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88,4%</a:t>
              </a:r>
              <a:endParaRPr lang="ru-RU" sz="16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5658078" y="2480879"/>
            <a:ext cx="3403187" cy="1762961"/>
            <a:chOff x="1520000" y="793546"/>
            <a:chExt cx="3403187" cy="980781"/>
          </a:xfrm>
        </p:grpSpPr>
        <p:sp>
          <p:nvSpPr>
            <p:cNvPr id="48" name="Стрелка вправо 47"/>
            <p:cNvSpPr/>
            <p:nvPr/>
          </p:nvSpPr>
          <p:spPr>
            <a:xfrm>
              <a:off x="1520000" y="793546"/>
              <a:ext cx="3403187" cy="98078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Стрелка вправо 8"/>
            <p:cNvSpPr/>
            <p:nvPr/>
          </p:nvSpPr>
          <p:spPr>
            <a:xfrm>
              <a:off x="1520000" y="1038741"/>
              <a:ext cx="3157992" cy="49039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254000" bIns="113702" numCol="1" spcCol="1270" anchor="ctr" anchorCtr="0">
              <a:noAutofit/>
            </a:bodyPr>
            <a:lstStyle/>
            <a:p>
              <a:pPr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Серебряный знак ГТО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5658077" y="3716552"/>
            <a:ext cx="2023607" cy="403432"/>
            <a:chOff x="1553558" y="1512502"/>
            <a:chExt cx="1431692" cy="224440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1553558" y="1512502"/>
              <a:ext cx="1431692" cy="224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Прямоугольник 51"/>
            <p:cNvSpPr/>
            <p:nvPr/>
          </p:nvSpPr>
          <p:spPr>
            <a:xfrm>
              <a:off x="1553558" y="1512502"/>
              <a:ext cx="1431692" cy="2244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7,8%</a:t>
              </a:r>
              <a:endParaRPr lang="ru-RU" sz="16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7642682" y="3362359"/>
            <a:ext cx="2168494" cy="1691046"/>
            <a:chOff x="3034713" y="1052295"/>
            <a:chExt cx="2082480" cy="9407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Стрелка вправо 53"/>
            <p:cNvSpPr/>
            <p:nvPr/>
          </p:nvSpPr>
          <p:spPr>
            <a:xfrm>
              <a:off x="3034713" y="1052295"/>
              <a:ext cx="1888474" cy="94077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4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Стрелка вправо 12"/>
            <p:cNvSpPr/>
            <p:nvPr/>
          </p:nvSpPr>
          <p:spPr>
            <a:xfrm>
              <a:off x="3034713" y="1287488"/>
              <a:ext cx="2082480" cy="47038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254000" bIns="113702" numCol="1" spcCol="1270" anchor="ctr" anchorCtr="0">
              <a:noAutofit/>
            </a:bodyPr>
            <a:lstStyle/>
            <a:p>
              <a:pPr lvl="0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rPr>
                <a:t>Бронзовый знак ГТО</a:t>
              </a: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7642682" y="4596532"/>
            <a:ext cx="1132782" cy="403432"/>
            <a:chOff x="1553558" y="1512502"/>
            <a:chExt cx="1431692" cy="22444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1553558" y="1512502"/>
              <a:ext cx="1431692" cy="224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Прямоугольник 57"/>
            <p:cNvSpPr/>
            <p:nvPr/>
          </p:nvSpPr>
          <p:spPr>
            <a:xfrm>
              <a:off x="1553558" y="1512502"/>
              <a:ext cx="1431692" cy="224440"/>
            </a:xfrm>
            <a:prstGeom prst="rect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3,8%</a:t>
              </a:r>
              <a:endParaRPr lang="ru-RU" sz="1600" b="1" kern="12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489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6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13690" y="189720"/>
            <a:ext cx="102225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показатели </a:t>
            </a:r>
            <a:r>
              <a:rPr lang="ru-RU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lang="ru-RU" alt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испытаний </a:t>
            </a:r>
          </a:p>
          <a:p>
            <a:pPr algn="ctr">
              <a:spcBef>
                <a:spcPct val="0"/>
              </a:spcBef>
            </a:pPr>
            <a:r>
              <a:rPr lang="ru-RU" alt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ступени </a:t>
            </a:r>
            <a:r>
              <a:rPr lang="ru-RU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комплекса ГТО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6" t="11146" r="6955" b="9220"/>
          <a:stretch/>
        </p:blipFill>
        <p:spPr>
          <a:xfrm>
            <a:off x="2665988" y="2595854"/>
            <a:ext cx="918946" cy="900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4" t="14972" r="31003" b="16461"/>
          <a:stretch/>
        </p:blipFill>
        <p:spPr>
          <a:xfrm>
            <a:off x="2665990" y="3701917"/>
            <a:ext cx="945730" cy="972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8" t="21921" r="16667" b="18314"/>
          <a:stretch/>
        </p:blipFill>
        <p:spPr>
          <a:xfrm>
            <a:off x="2665991" y="4871193"/>
            <a:ext cx="879069" cy="900000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4236805" y="1473045"/>
            <a:ext cx="1728000" cy="684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 лет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19 326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213649" y="1473045"/>
            <a:ext cx="1728000" cy="684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 лет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(n=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42 660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236805" y="2703854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594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91%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213649" y="2703854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223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87,2%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236805" y="3845917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287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6,7%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213649" y="3845917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573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8,4%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36805" y="4979193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445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2,3%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213649" y="4979193"/>
            <a:ext cx="1728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1 864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4,4%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3690" y="189720"/>
            <a:ext cx="10222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выборе испытаний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ступени комплекса ГТО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15648"/>
              </p:ext>
            </p:extLst>
          </p:nvPr>
        </p:nvGraphicFramePr>
        <p:xfrm>
          <a:off x="2858296" y="1270660"/>
          <a:ext cx="6733309" cy="4750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32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8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13690" y="189720"/>
            <a:ext cx="10222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 в выборе видов испытаний детьми 6-7 лет (в </a:t>
            </a:r>
            <a:r>
              <a:rPr lang="ru-RU" alt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alt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50698" y="1314602"/>
            <a:ext cx="2412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 лет </a:t>
            </a:r>
            <a:endPara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33392" y="1314602"/>
            <a:ext cx="2412000" cy="684000"/>
          </a:xfrm>
          <a:prstGeom prst="roundRect">
            <a:avLst/>
          </a:prstGeom>
          <a:solidFill>
            <a:srgbClr val="EADCA0"/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 лет</a:t>
            </a:r>
            <a:endPara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58698" y="4903569"/>
            <a:ext cx="2196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10 м</a:t>
            </a:r>
            <a:endPara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58698" y="2174202"/>
            <a:ext cx="2196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Челночный бег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81,0%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32698" y="3088039"/>
            <a:ext cx="2448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Шестиминутный бег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76,0%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858698" y="3995252"/>
            <a:ext cx="2196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Прыжок в длину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81,0%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941392" y="2184102"/>
            <a:ext cx="2196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Челночный бег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82,9%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815392" y="3109814"/>
            <a:ext cx="2448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Шестиминутный бег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78,3%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941392" y="4017028"/>
            <a:ext cx="2196000" cy="72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Прыжок в длину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64,5%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4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64" y="3356137"/>
            <a:ext cx="10515600" cy="930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9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" y="35625"/>
            <a:ext cx="10533412" cy="24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ПМОФ2018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1755</TotalTime>
  <Words>336</Words>
  <Application>Microsoft Office PowerPoint</Application>
  <PresentationFormat>Широкоэкранный</PresentationFormat>
  <Paragraphs>120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宋体</vt:lpstr>
      <vt:lpstr>Arial</vt:lpstr>
      <vt:lpstr>Arial Narrow</vt:lpstr>
      <vt:lpstr>Arial Unicode MS</vt:lpstr>
      <vt:lpstr>Calibri</vt:lpstr>
      <vt:lpstr>Calibri Light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 Шевырин</dc:creator>
  <cp:lastModifiedBy>Regina Gumerova</cp:lastModifiedBy>
  <cp:revision>97</cp:revision>
  <cp:lastPrinted>2022-10-19T11:04:19Z</cp:lastPrinted>
  <dcterms:created xsi:type="dcterms:W3CDTF">2015-08-28T08:35:46Z</dcterms:created>
  <dcterms:modified xsi:type="dcterms:W3CDTF">2023-11-07T08:01:29Z</dcterms:modified>
</cp:coreProperties>
</file>