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4" r:id="rId3"/>
    <p:sldId id="257" r:id="rId4"/>
    <p:sldId id="258" r:id="rId5"/>
    <p:sldId id="261" r:id="rId6"/>
    <p:sldId id="262" r:id="rId7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8" d="100"/>
          <a:sy n="68" d="100"/>
        </p:scale>
        <p:origin x="7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3452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34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sp>
        <p:nvSpPr>
          <p:cNvPr id="5" name="Text 2"/>
          <p:cNvSpPr/>
          <p:nvPr/>
        </p:nvSpPr>
        <p:spPr>
          <a:xfrm>
            <a:off x="6319598" y="428682"/>
            <a:ext cx="7477601" cy="38328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7545"/>
              </a:lnSpc>
              <a:buNone/>
            </a:pPr>
            <a:r>
              <a:rPr lang="en-US" sz="6036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Обучение в авиационном классе: путь к мечте</a:t>
            </a:r>
            <a:endParaRPr lang="en-US" sz="6036" dirty="0"/>
          </a:p>
        </p:txBody>
      </p:sp>
      <p:sp>
        <p:nvSpPr>
          <p:cNvPr id="6" name="Text 3"/>
          <p:cNvSpPr/>
          <p:nvPr/>
        </p:nvSpPr>
        <p:spPr>
          <a:xfrm>
            <a:off x="6319601" y="3373038"/>
            <a:ext cx="7477601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Обучение в авиационном классе открывает широкие возможности для учащихся, стремящихся связать свое будущее с авиацией. Эта программа позволяет получить глубокие знания и практические навыки, необходимые для успешного поступления в престижные вузы</a:t>
            </a: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 и трудоустройства.</a:t>
            </a:r>
          </a:p>
          <a:p>
            <a:pPr marL="0" indent="0" algn="just">
              <a:lnSpc>
                <a:spcPts val="2799"/>
              </a:lnSpc>
              <a:buNone/>
            </a:pPr>
            <a:r>
              <a:rPr lang="ru-RU" sz="2400" b="1" i="1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На базе МБОУ «Татарско-русская средняя общеобразовательная школа №10 с углубленным изучением отдельных предметов» Приволжского района г. Казани открывается профильный 10 класс.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FED5D34-9605-6594-B490-968461D4F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sp>
        <p:nvSpPr>
          <p:cNvPr id="4" name="Text 2"/>
          <p:cNvSpPr/>
          <p:nvPr/>
        </p:nvSpPr>
        <p:spPr>
          <a:xfrm>
            <a:off x="1343378" y="129540"/>
            <a:ext cx="12767733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Преимущества обучения в авиационном классе</a:t>
            </a:r>
            <a:endParaRPr lang="en-US" sz="4374" dirty="0"/>
          </a:p>
        </p:txBody>
      </p:sp>
      <p:sp>
        <p:nvSpPr>
          <p:cNvPr id="5" name="Text 3"/>
          <p:cNvSpPr/>
          <p:nvPr/>
        </p:nvSpPr>
        <p:spPr>
          <a:xfrm>
            <a:off x="1185333" y="1286630"/>
            <a:ext cx="3156347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ru-RU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1. </a:t>
            </a:r>
            <a:r>
              <a:rPr lang="en-US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Углубленная подготовка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349956" y="2369094"/>
            <a:ext cx="4323643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Учащиеся изучают расширенную программу по профильным предметам, таким как </a:t>
            </a: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инженерная графика, черчение,</a:t>
            </a: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 авиационная техника.</a:t>
            </a: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 Индивидуальная траектория обучения.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631043" y="129210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ru-RU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2. </a:t>
            </a:r>
            <a:r>
              <a:rPr lang="en-US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Практический </a:t>
            </a:r>
            <a:endParaRPr lang="ru-RU" sz="2800" dirty="0">
              <a:solidFill>
                <a:srgbClr val="5955EB"/>
              </a:solidFill>
              <a:latin typeface="Times New Roman" panose="02020603050405020304" pitchFamily="18" charset="0"/>
              <a:ea typeface="Libre Baskerville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2734"/>
              </a:lnSpc>
              <a:buNone/>
            </a:pPr>
            <a:r>
              <a:rPr lang="en-US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опыт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981934" y="2107478"/>
            <a:ext cx="4824897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Регулярные экскурсии на авиапредприяти</a:t>
            </a: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е</a:t>
            </a: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 и тренировки на авиационных тренажерах позволяют получить ценный практический опыт.</a:t>
            </a: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 Прохождение практик на предприятиях ПАО «ОАК». Выездные экскурсионные мероприятия в </a:t>
            </a:r>
            <a:r>
              <a:rPr lang="ru-RU" sz="2400" dirty="0" err="1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г.Москва</a:t>
            </a: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 с целью ознакомления с АО «Туполев».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9941293" y="1177429"/>
            <a:ext cx="3503774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ru-RU" sz="2187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3. </a:t>
            </a:r>
            <a:r>
              <a:rPr lang="en-US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Профессиональная ориентация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806831" y="2356797"/>
            <a:ext cx="4541345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Обучение в авиационном классе помогает определиться с будущей специализацией и построить карьеру в авиационной отрасли.</a:t>
            </a: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 Участие в форумах и тренингах для молодежи.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C6C5007-1CEF-CA2F-0C3E-C2E1D55D7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1685" y="5365276"/>
            <a:ext cx="3920547" cy="2615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ACC9A7D-2970-D722-9209-3E30AA8C3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644" y="5485685"/>
            <a:ext cx="3747750" cy="2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3333293-105F-B019-4A2E-DC45836A84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5006" y="5327718"/>
            <a:ext cx="3747750" cy="2652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837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sp>
        <p:nvSpPr>
          <p:cNvPr id="4" name="Text 2"/>
          <p:cNvSpPr/>
          <p:nvPr/>
        </p:nvSpPr>
        <p:spPr>
          <a:xfrm>
            <a:off x="1343378" y="129540"/>
            <a:ext cx="12767733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Преимущества обучения в авиационном классе</a:t>
            </a:r>
            <a:endParaRPr lang="en-US" sz="4374" dirty="0"/>
          </a:p>
        </p:txBody>
      </p:sp>
      <p:sp>
        <p:nvSpPr>
          <p:cNvPr id="5" name="Text 3"/>
          <p:cNvSpPr/>
          <p:nvPr/>
        </p:nvSpPr>
        <p:spPr>
          <a:xfrm>
            <a:off x="491391" y="1337383"/>
            <a:ext cx="4436532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ru-RU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4. Целевое обучение в ГАПОУ "КАТК им. П.В. Дементьева"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309021" y="2628404"/>
            <a:ext cx="5080322" cy="2957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Учащиеся </a:t>
            </a: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учатся в 10 и 11 классах и параллельно обучаются в ГАПОУ «КАТК им. П.В. Дементьева». Повышенная стипендия. По окончании школы получают аттестат о среднем общем образовании и </a:t>
            </a:r>
            <a:r>
              <a:rPr lang="ru-RU" sz="2400" b="1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диплом по специальности «Оператор станков с программным управлением».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612926" y="1407582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ru-RU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5. Трудоустройство</a:t>
            </a:r>
          </a:p>
        </p:txBody>
      </p:sp>
      <p:sp>
        <p:nvSpPr>
          <p:cNvPr id="8" name="Text 6"/>
          <p:cNvSpPr/>
          <p:nvPr/>
        </p:nvSpPr>
        <p:spPr>
          <a:xfrm>
            <a:off x="5414773" y="2628404"/>
            <a:ext cx="4097543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Дальнейшее трудоустройство в Казанский авиационный завод им. С.П. Горбунова;</a:t>
            </a:r>
          </a:p>
          <a:p>
            <a:pPr marL="0" indent="0">
              <a:lnSpc>
                <a:spcPts val="2799"/>
              </a:lnSpc>
              <a:buNone/>
            </a:pP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Бронь от призыва;</a:t>
            </a:r>
          </a:p>
          <a:p>
            <a:pPr marL="0" indent="0">
              <a:lnSpc>
                <a:spcPts val="2799"/>
              </a:lnSpc>
              <a:buNone/>
            </a:pP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Возможность дальнейшего развития;</a:t>
            </a:r>
          </a:p>
          <a:p>
            <a:pPr marL="0" indent="0">
              <a:lnSpc>
                <a:spcPts val="2799"/>
              </a:lnSpc>
              <a:buNone/>
            </a:pP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Высокая оплата труда.</a:t>
            </a:r>
          </a:p>
          <a:p>
            <a:pPr marL="0" indent="0">
              <a:lnSpc>
                <a:spcPts val="2799"/>
              </a:lnSpc>
              <a:buNone/>
            </a:pPr>
            <a:endParaRPr lang="ru-RU" sz="2400" dirty="0">
              <a:solidFill>
                <a:srgbClr val="49495A"/>
              </a:solidFill>
              <a:latin typeface="Times New Roman" panose="02020603050405020304" pitchFamily="18" charset="0"/>
              <a:ea typeface="Open Sans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2799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9959875" y="1376551"/>
            <a:ext cx="3800425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ru-RU" sz="2187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6</a:t>
            </a:r>
            <a:r>
              <a:rPr lang="ru-RU" sz="2800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. Обучение в ФГБОУ ВО «КНИТУ – КАИ»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835923" y="2623564"/>
            <a:ext cx="4275187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Дальнейшее поступление и обучение в ФГБОУ ВО «Казанский национальный исследовательский технический университет им. А.Н. Туполева – КАИ» (КНИТУ-КАИ) по инженерным специальностям.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7168D73-74BF-1BCB-24F9-F4DCBD9CF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382" y="6112459"/>
            <a:ext cx="3571648" cy="197631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CA0F632-5753-1058-70E0-C6F766888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9875" y="5606036"/>
            <a:ext cx="4278489" cy="183707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2E126AD-FF8A-FC09-DE39-A01D2775FB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4756" y="5612731"/>
            <a:ext cx="3354117" cy="251295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>
              <a:alpha val="8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2037993" y="885111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Программа обучения в авиационном классе</a:t>
            </a:r>
            <a:endParaRPr lang="en-US" sz="4374" dirty="0"/>
          </a:p>
        </p:txBody>
      </p:sp>
      <p:sp>
        <p:nvSpPr>
          <p:cNvPr id="7" name="Shape 4"/>
          <p:cNvSpPr/>
          <p:nvPr/>
        </p:nvSpPr>
        <p:spPr>
          <a:xfrm>
            <a:off x="7293054" y="2607112"/>
            <a:ext cx="44410" cy="4737259"/>
          </a:xfrm>
          <a:prstGeom prst="rect">
            <a:avLst/>
          </a:prstGeom>
          <a:solidFill>
            <a:srgbClr val="B8B7E0"/>
          </a:solidFill>
          <a:ln/>
        </p:spPr>
      </p:sp>
      <p:sp>
        <p:nvSpPr>
          <p:cNvPr id="8" name="Shape 5"/>
          <p:cNvSpPr/>
          <p:nvPr/>
        </p:nvSpPr>
        <p:spPr>
          <a:xfrm>
            <a:off x="6287631" y="3008412"/>
            <a:ext cx="777597" cy="44410"/>
          </a:xfrm>
          <a:prstGeom prst="rect">
            <a:avLst/>
          </a:prstGeom>
          <a:solidFill>
            <a:srgbClr val="B8B7E0"/>
          </a:solidFill>
          <a:ln/>
        </p:spPr>
      </p:sp>
      <p:sp>
        <p:nvSpPr>
          <p:cNvPr id="9" name="Shape 6"/>
          <p:cNvSpPr/>
          <p:nvPr/>
        </p:nvSpPr>
        <p:spPr>
          <a:xfrm>
            <a:off x="7065228" y="2780705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DED6FF"/>
          </a:solidFill>
          <a:ln/>
        </p:spPr>
      </p:sp>
      <p:sp>
        <p:nvSpPr>
          <p:cNvPr id="10" name="Text 7"/>
          <p:cNvSpPr/>
          <p:nvPr/>
        </p:nvSpPr>
        <p:spPr>
          <a:xfrm>
            <a:off x="7240845" y="2822377"/>
            <a:ext cx="148709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24" dirty="0"/>
          </a:p>
        </p:txBody>
      </p:sp>
      <p:sp>
        <p:nvSpPr>
          <p:cNvPr id="11" name="Text 8"/>
          <p:cNvSpPr/>
          <p:nvPr/>
        </p:nvSpPr>
        <p:spPr>
          <a:xfrm>
            <a:off x="2455307" y="2829282"/>
            <a:ext cx="3637836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734"/>
              </a:lnSpc>
              <a:buNone/>
            </a:pPr>
            <a:r>
              <a:rPr lang="en-US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Теоретическая подготовка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353921" y="3309699"/>
            <a:ext cx="4739222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799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Углубленное изучение профильных предметов, таких как </a:t>
            </a: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черчение, инженерная графика</a:t>
            </a: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7565172" y="4119265"/>
            <a:ext cx="777597" cy="44410"/>
          </a:xfrm>
          <a:prstGeom prst="rect">
            <a:avLst/>
          </a:prstGeom>
          <a:solidFill>
            <a:srgbClr val="B8B7E0"/>
          </a:solidFill>
          <a:ln/>
        </p:spPr>
      </p:sp>
      <p:sp>
        <p:nvSpPr>
          <p:cNvPr id="14" name="Shape 11"/>
          <p:cNvSpPr/>
          <p:nvPr/>
        </p:nvSpPr>
        <p:spPr>
          <a:xfrm>
            <a:off x="7065228" y="3891558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DED6FF"/>
          </a:solidFill>
          <a:ln/>
        </p:spPr>
      </p:sp>
      <p:sp>
        <p:nvSpPr>
          <p:cNvPr id="15" name="Text 12"/>
          <p:cNvSpPr/>
          <p:nvPr/>
        </p:nvSpPr>
        <p:spPr>
          <a:xfrm>
            <a:off x="7212509" y="3933230"/>
            <a:ext cx="20538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24" dirty="0"/>
          </a:p>
        </p:txBody>
      </p:sp>
      <p:sp>
        <p:nvSpPr>
          <p:cNvPr id="16" name="Text 13"/>
          <p:cNvSpPr/>
          <p:nvPr/>
        </p:nvSpPr>
        <p:spPr>
          <a:xfrm>
            <a:off x="8537258" y="3940135"/>
            <a:ext cx="3068836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Практические занятия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8537258" y="4420553"/>
            <a:ext cx="559319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На базе Казанского авиационно-технического колледжа им. П.В. Дементьева. Прохождение практик на предприятиях ПАО «ОАК». Выездные экскурсионные мероприятия в </a:t>
            </a:r>
            <a:r>
              <a:rPr lang="ru-RU" sz="2400" dirty="0" err="1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г.Москва</a:t>
            </a: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 с целью ознакомления с АО «Туполев».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6287631" y="5576947"/>
            <a:ext cx="777597" cy="44410"/>
          </a:xfrm>
          <a:prstGeom prst="rect">
            <a:avLst/>
          </a:prstGeom>
          <a:solidFill>
            <a:srgbClr val="B8B7E0"/>
          </a:solidFill>
          <a:ln/>
        </p:spPr>
      </p:sp>
      <p:sp>
        <p:nvSpPr>
          <p:cNvPr id="19" name="Shape 16"/>
          <p:cNvSpPr/>
          <p:nvPr/>
        </p:nvSpPr>
        <p:spPr>
          <a:xfrm>
            <a:off x="7065228" y="5349240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DED6FF"/>
          </a:solidFill>
          <a:ln/>
        </p:spPr>
      </p:sp>
      <p:sp>
        <p:nvSpPr>
          <p:cNvPr id="20" name="Text 17"/>
          <p:cNvSpPr/>
          <p:nvPr/>
        </p:nvSpPr>
        <p:spPr>
          <a:xfrm>
            <a:off x="7212509" y="5390912"/>
            <a:ext cx="20538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24" dirty="0"/>
          </a:p>
        </p:txBody>
      </p:sp>
      <p:sp>
        <p:nvSpPr>
          <p:cNvPr id="21" name="Text 18"/>
          <p:cNvSpPr/>
          <p:nvPr/>
        </p:nvSpPr>
        <p:spPr>
          <a:xfrm>
            <a:off x="2853333" y="5397818"/>
            <a:ext cx="323981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734"/>
              </a:lnSpc>
              <a:buNone/>
            </a:pPr>
            <a:r>
              <a:rPr lang="en-US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Дополнительные курсы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1839344" y="5878235"/>
            <a:ext cx="4253799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799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Занятия по оказанию первой </a:t>
            </a: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медицинской </a:t>
            </a: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помощи.</a:t>
            </a:r>
            <a:endParaRPr lang="ru-RU" sz="2400" dirty="0">
              <a:solidFill>
                <a:srgbClr val="49495A"/>
              </a:solidFill>
              <a:latin typeface="Times New Roman" panose="02020603050405020304" pitchFamily="18" charset="0"/>
              <a:ea typeface="Open Sans" pitchFamily="34" charset="-122"/>
              <a:cs typeface="Times New Roman" panose="02020603050405020304" pitchFamily="18" charset="0"/>
            </a:endParaRPr>
          </a:p>
          <a:p>
            <a:pPr marL="0" indent="0" algn="r">
              <a:lnSpc>
                <a:spcPts val="2799"/>
              </a:lnSpc>
              <a:buNone/>
            </a:pPr>
            <a:r>
              <a:rPr lang="ru-RU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Участие в форумах и тренингах для молодежи.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1464231"/>
            <a:ext cx="7724418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Требования к поступающим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2776538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DED6FF"/>
          </a:solidFill>
          <a:ln/>
        </p:spPr>
      </p:sp>
      <p:sp>
        <p:nvSpPr>
          <p:cNvPr id="6" name="Text 4"/>
          <p:cNvSpPr/>
          <p:nvPr/>
        </p:nvSpPr>
        <p:spPr>
          <a:xfrm>
            <a:off x="2213610" y="2818209"/>
            <a:ext cx="148709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24" dirty="0"/>
          </a:p>
        </p:txBody>
      </p:sp>
      <p:sp>
        <p:nvSpPr>
          <p:cNvPr id="7" name="Text 5"/>
          <p:cNvSpPr/>
          <p:nvPr/>
        </p:nvSpPr>
        <p:spPr>
          <a:xfrm>
            <a:off x="2760107" y="2852857"/>
            <a:ext cx="3281958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Отличная успеваемость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2213610" y="3333274"/>
            <a:ext cx="4990505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Высокие оценки по профильным предметам, таким как физика, математика, информатика.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426285" y="2776538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DED6FF"/>
          </a:solidFill>
          <a:ln/>
        </p:spPr>
      </p:sp>
      <p:sp>
        <p:nvSpPr>
          <p:cNvPr id="10" name="Text 8"/>
          <p:cNvSpPr/>
          <p:nvPr/>
        </p:nvSpPr>
        <p:spPr>
          <a:xfrm>
            <a:off x="7573566" y="2818209"/>
            <a:ext cx="20538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24" dirty="0"/>
          </a:p>
        </p:txBody>
      </p:sp>
      <p:sp>
        <p:nvSpPr>
          <p:cNvPr id="13" name="Shape 11"/>
          <p:cNvSpPr/>
          <p:nvPr/>
        </p:nvSpPr>
        <p:spPr>
          <a:xfrm>
            <a:off x="2037993" y="4795242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DED6FF"/>
          </a:solidFill>
          <a:ln/>
        </p:spPr>
      </p:sp>
      <p:sp>
        <p:nvSpPr>
          <p:cNvPr id="14" name="Text 12"/>
          <p:cNvSpPr/>
          <p:nvPr/>
        </p:nvSpPr>
        <p:spPr>
          <a:xfrm>
            <a:off x="2185273" y="4836914"/>
            <a:ext cx="205383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5955EB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24" dirty="0"/>
          </a:p>
        </p:txBody>
      </p:sp>
      <p:sp>
        <p:nvSpPr>
          <p:cNvPr id="15" name="Text 13"/>
          <p:cNvSpPr/>
          <p:nvPr/>
        </p:nvSpPr>
        <p:spPr>
          <a:xfrm>
            <a:off x="2760107" y="4871561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Лидерские качества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2213610" y="5351978"/>
            <a:ext cx="4990505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Участие в школьных мероприятиях, спортивных секциях, проявление инициативы и ответственности.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334197" y="2679262"/>
            <a:ext cx="444400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Мотивация и целеустремленность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139902" y="3520381"/>
            <a:ext cx="5734142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Четкое понимание своих карьерных целей и желание стать профессионалом.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7279794-E95A-B362-49C8-641F331DA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16" name="Text 2">
            <a:extLst>
              <a:ext uri="{FF2B5EF4-FFF2-40B4-BE49-F238E27FC236}">
                <a16:creationId xmlns:a16="http://schemas.microsoft.com/office/drawing/2014/main" id="{BDD6631C-A7D1-A8B4-4E3E-2D15D3DA4EB6}"/>
              </a:ext>
            </a:extLst>
          </p:cNvPr>
          <p:cNvSpPr/>
          <p:nvPr/>
        </p:nvSpPr>
        <p:spPr>
          <a:xfrm>
            <a:off x="6779326" y="4676166"/>
            <a:ext cx="6318528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buNone/>
            </a:pPr>
            <a:r>
              <a:rPr lang="ru-RU" sz="32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Мир расступается перед человеком,</a:t>
            </a:r>
          </a:p>
          <a:p>
            <a:pPr marL="0" indent="0">
              <a:buNone/>
            </a:pPr>
            <a:r>
              <a:rPr lang="ru-RU" sz="32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Который знает куда идет.</a:t>
            </a:r>
          </a:p>
          <a:p>
            <a:pPr marL="0" indent="0">
              <a:lnSpc>
                <a:spcPts val="5468"/>
              </a:lnSpc>
              <a:buNone/>
            </a:pPr>
            <a:r>
              <a:rPr lang="en-US" sz="32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\</a:t>
            </a:r>
            <a:r>
              <a:rPr lang="ru-RU" sz="28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Ральф Эмерсон</a:t>
            </a:r>
            <a:r>
              <a:rPr lang="en-US" sz="32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\</a:t>
            </a:r>
            <a:r>
              <a:rPr lang="ru-RU" sz="3200" dirty="0">
                <a:solidFill>
                  <a:srgbClr val="5955EB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456</Words>
  <Application>Microsoft Office PowerPoint</Application>
  <PresentationFormat>Произвольный</PresentationFormat>
  <Paragraphs>51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Libre Baskerville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Пользователь</cp:lastModifiedBy>
  <cp:revision>30</cp:revision>
  <dcterms:created xsi:type="dcterms:W3CDTF">2024-04-13T06:56:36Z</dcterms:created>
  <dcterms:modified xsi:type="dcterms:W3CDTF">2024-04-26T07:50:48Z</dcterms:modified>
</cp:coreProperties>
</file>