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293AE9-2A92-4D28-9B48-3C383E01EA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A0CE8E-530F-4B2E-9FC9-B94BAB7CB918}">
      <dgm:prSet/>
      <dgm:spPr/>
      <dgm:t>
        <a:bodyPr/>
        <a:lstStyle/>
        <a:p>
          <a:pPr rtl="0"/>
          <a:r>
            <a:rPr lang="ru-RU" baseline="0" smtClean="0"/>
            <a:t>Актуальность проекта</a:t>
          </a:r>
          <a:endParaRPr lang="ru-RU"/>
        </a:p>
      </dgm:t>
    </dgm:pt>
    <dgm:pt modelId="{4BF10CF9-6B8A-405A-8599-7DBDF34B428C}" type="parTrans" cxnId="{C61B5F7D-7A54-4F18-A0CC-A1884AE2E3C7}">
      <dgm:prSet/>
      <dgm:spPr/>
      <dgm:t>
        <a:bodyPr/>
        <a:lstStyle/>
        <a:p>
          <a:endParaRPr lang="ru-RU"/>
        </a:p>
      </dgm:t>
    </dgm:pt>
    <dgm:pt modelId="{1F0353BE-7429-4C1E-87E9-5C9B1634B1F1}" type="sibTrans" cxnId="{C61B5F7D-7A54-4F18-A0CC-A1884AE2E3C7}">
      <dgm:prSet/>
      <dgm:spPr/>
      <dgm:t>
        <a:bodyPr/>
        <a:lstStyle/>
        <a:p>
          <a:endParaRPr lang="ru-RU"/>
        </a:p>
      </dgm:t>
    </dgm:pt>
    <dgm:pt modelId="{64550C8B-E467-41A8-833B-BA27B3B8DD70}">
      <dgm:prSet/>
      <dgm:spPr/>
      <dgm:t>
        <a:bodyPr/>
        <a:lstStyle/>
        <a:p>
          <a:pPr rtl="0"/>
          <a:r>
            <a:rPr lang="ru-RU" baseline="0" smtClean="0"/>
            <a:t>Цель проекта</a:t>
          </a:r>
          <a:endParaRPr lang="ru-RU"/>
        </a:p>
      </dgm:t>
    </dgm:pt>
    <dgm:pt modelId="{07EE879E-91ED-4FB8-A76E-19B2EFAB43CB}" type="parTrans" cxnId="{40047720-E0C5-4033-9573-B0300C59ED2A}">
      <dgm:prSet/>
      <dgm:spPr/>
      <dgm:t>
        <a:bodyPr/>
        <a:lstStyle/>
        <a:p>
          <a:endParaRPr lang="ru-RU"/>
        </a:p>
      </dgm:t>
    </dgm:pt>
    <dgm:pt modelId="{847FA8C7-C770-42FF-B82E-A6C088AB90AC}" type="sibTrans" cxnId="{40047720-E0C5-4033-9573-B0300C59ED2A}">
      <dgm:prSet/>
      <dgm:spPr/>
      <dgm:t>
        <a:bodyPr/>
        <a:lstStyle/>
        <a:p>
          <a:endParaRPr lang="ru-RU"/>
        </a:p>
      </dgm:t>
    </dgm:pt>
    <dgm:pt modelId="{71F8D4DB-88CF-4734-B8AA-80693E9EA546}">
      <dgm:prSet/>
      <dgm:spPr/>
      <dgm:t>
        <a:bodyPr/>
        <a:lstStyle/>
        <a:p>
          <a:pPr rtl="0"/>
          <a:r>
            <a:rPr lang="ru-RU" baseline="0" smtClean="0"/>
            <a:t>Задачи</a:t>
          </a:r>
          <a:endParaRPr lang="ru-RU"/>
        </a:p>
      </dgm:t>
    </dgm:pt>
    <dgm:pt modelId="{055D508C-BE08-44E4-B08B-3A109461E5D6}" type="parTrans" cxnId="{58A97634-0ABA-4D55-85F6-520C0246E96A}">
      <dgm:prSet/>
      <dgm:spPr/>
      <dgm:t>
        <a:bodyPr/>
        <a:lstStyle/>
        <a:p>
          <a:endParaRPr lang="ru-RU"/>
        </a:p>
      </dgm:t>
    </dgm:pt>
    <dgm:pt modelId="{ECA00373-B7A3-43B7-BA75-1D5FF6678E8E}" type="sibTrans" cxnId="{58A97634-0ABA-4D55-85F6-520C0246E96A}">
      <dgm:prSet/>
      <dgm:spPr/>
      <dgm:t>
        <a:bodyPr/>
        <a:lstStyle/>
        <a:p>
          <a:endParaRPr lang="ru-RU"/>
        </a:p>
      </dgm:t>
    </dgm:pt>
    <dgm:pt modelId="{66EEECE0-B64D-4BB2-A547-296A7B07EE5C}">
      <dgm:prSet/>
      <dgm:spPr/>
      <dgm:t>
        <a:bodyPr/>
        <a:lstStyle/>
        <a:p>
          <a:pPr rtl="0"/>
          <a:r>
            <a:rPr lang="ru-RU" baseline="0" dirty="0" smtClean="0"/>
            <a:t>Методы исследования </a:t>
          </a:r>
          <a:endParaRPr lang="ru-RU" dirty="0"/>
        </a:p>
      </dgm:t>
    </dgm:pt>
    <dgm:pt modelId="{C63FDB8B-D39E-4A0B-B342-75D85239C481}" type="parTrans" cxnId="{D54FECC6-5728-4E77-B821-00959A75946A}">
      <dgm:prSet/>
      <dgm:spPr/>
      <dgm:t>
        <a:bodyPr/>
        <a:lstStyle/>
        <a:p>
          <a:endParaRPr lang="ru-RU"/>
        </a:p>
      </dgm:t>
    </dgm:pt>
    <dgm:pt modelId="{3BAB5584-66F3-48F3-85E3-AF59865EE7B3}" type="sibTrans" cxnId="{D54FECC6-5728-4E77-B821-00959A75946A}">
      <dgm:prSet/>
      <dgm:spPr/>
      <dgm:t>
        <a:bodyPr/>
        <a:lstStyle/>
        <a:p>
          <a:endParaRPr lang="ru-RU"/>
        </a:p>
      </dgm:t>
    </dgm:pt>
    <dgm:pt modelId="{E7C392CA-7FF9-4A51-AC83-04CFE7113D58}" type="pres">
      <dgm:prSet presAssocID="{D1293AE9-2A92-4D28-9B48-3C383E01EA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8215D-8C9A-4F27-9F8E-7A2EE8163FE3}" type="pres">
      <dgm:prSet presAssocID="{3FA0CE8E-530F-4B2E-9FC9-B94BAB7CB91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E4B29-5C7B-4F12-ACFE-2FCE3D488FBA}" type="pres">
      <dgm:prSet presAssocID="{1F0353BE-7429-4C1E-87E9-5C9B1634B1F1}" presName="spacer" presStyleCnt="0"/>
      <dgm:spPr/>
    </dgm:pt>
    <dgm:pt modelId="{9799BA3E-F234-4388-84BE-3ED006153F17}" type="pres">
      <dgm:prSet presAssocID="{64550C8B-E467-41A8-833B-BA27B3B8DD7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34DB4-7A0D-4D07-A8B6-1AEE62576232}" type="pres">
      <dgm:prSet presAssocID="{847FA8C7-C770-42FF-B82E-A6C088AB90AC}" presName="spacer" presStyleCnt="0"/>
      <dgm:spPr/>
    </dgm:pt>
    <dgm:pt modelId="{01F1658E-9929-4618-B032-A9D5E749D942}" type="pres">
      <dgm:prSet presAssocID="{71F8D4DB-88CF-4734-B8AA-80693E9EA54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DB6F4-1C47-4DD6-9643-7C55A6212974}" type="pres">
      <dgm:prSet presAssocID="{ECA00373-B7A3-43B7-BA75-1D5FF6678E8E}" presName="spacer" presStyleCnt="0"/>
      <dgm:spPr/>
    </dgm:pt>
    <dgm:pt modelId="{DE36A192-5C35-4D4E-A359-AF120EEA7483}" type="pres">
      <dgm:prSet presAssocID="{66EEECE0-B64D-4BB2-A547-296A7B07EE5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077E19-6BCB-45D3-ACF3-D494F6BD2B08}" type="presOf" srcId="{3FA0CE8E-530F-4B2E-9FC9-B94BAB7CB918}" destId="{3DA8215D-8C9A-4F27-9F8E-7A2EE8163FE3}" srcOrd="0" destOrd="0" presId="urn:microsoft.com/office/officeart/2005/8/layout/vList2"/>
    <dgm:cxn modelId="{AC308C2F-2891-4482-9BDE-54DF2AD9380E}" type="presOf" srcId="{64550C8B-E467-41A8-833B-BA27B3B8DD70}" destId="{9799BA3E-F234-4388-84BE-3ED006153F17}" srcOrd="0" destOrd="0" presId="urn:microsoft.com/office/officeart/2005/8/layout/vList2"/>
    <dgm:cxn modelId="{58A97634-0ABA-4D55-85F6-520C0246E96A}" srcId="{D1293AE9-2A92-4D28-9B48-3C383E01EAEC}" destId="{71F8D4DB-88CF-4734-B8AA-80693E9EA546}" srcOrd="2" destOrd="0" parTransId="{055D508C-BE08-44E4-B08B-3A109461E5D6}" sibTransId="{ECA00373-B7A3-43B7-BA75-1D5FF6678E8E}"/>
    <dgm:cxn modelId="{43F198B5-C3CC-48C9-A913-D217209CC06D}" type="presOf" srcId="{D1293AE9-2A92-4D28-9B48-3C383E01EAEC}" destId="{E7C392CA-7FF9-4A51-AC83-04CFE7113D58}" srcOrd="0" destOrd="0" presId="urn:microsoft.com/office/officeart/2005/8/layout/vList2"/>
    <dgm:cxn modelId="{C61B5F7D-7A54-4F18-A0CC-A1884AE2E3C7}" srcId="{D1293AE9-2A92-4D28-9B48-3C383E01EAEC}" destId="{3FA0CE8E-530F-4B2E-9FC9-B94BAB7CB918}" srcOrd="0" destOrd="0" parTransId="{4BF10CF9-6B8A-405A-8599-7DBDF34B428C}" sibTransId="{1F0353BE-7429-4C1E-87E9-5C9B1634B1F1}"/>
    <dgm:cxn modelId="{C50D628A-7E16-48C4-994E-A63202BC65E1}" type="presOf" srcId="{71F8D4DB-88CF-4734-B8AA-80693E9EA546}" destId="{01F1658E-9929-4618-B032-A9D5E749D942}" srcOrd="0" destOrd="0" presId="urn:microsoft.com/office/officeart/2005/8/layout/vList2"/>
    <dgm:cxn modelId="{D54FECC6-5728-4E77-B821-00959A75946A}" srcId="{D1293AE9-2A92-4D28-9B48-3C383E01EAEC}" destId="{66EEECE0-B64D-4BB2-A547-296A7B07EE5C}" srcOrd="3" destOrd="0" parTransId="{C63FDB8B-D39E-4A0B-B342-75D85239C481}" sibTransId="{3BAB5584-66F3-48F3-85E3-AF59865EE7B3}"/>
    <dgm:cxn modelId="{BAD602BC-8D09-45A4-B6CF-DBA7268E2D66}" type="presOf" srcId="{66EEECE0-B64D-4BB2-A547-296A7B07EE5C}" destId="{DE36A192-5C35-4D4E-A359-AF120EEA7483}" srcOrd="0" destOrd="0" presId="urn:microsoft.com/office/officeart/2005/8/layout/vList2"/>
    <dgm:cxn modelId="{40047720-E0C5-4033-9573-B0300C59ED2A}" srcId="{D1293AE9-2A92-4D28-9B48-3C383E01EAEC}" destId="{64550C8B-E467-41A8-833B-BA27B3B8DD70}" srcOrd="1" destOrd="0" parTransId="{07EE879E-91ED-4FB8-A76E-19B2EFAB43CB}" sibTransId="{847FA8C7-C770-42FF-B82E-A6C088AB90AC}"/>
    <dgm:cxn modelId="{3EEC318B-3DDD-4D78-BB4D-798E1871C57E}" type="presParOf" srcId="{E7C392CA-7FF9-4A51-AC83-04CFE7113D58}" destId="{3DA8215D-8C9A-4F27-9F8E-7A2EE8163FE3}" srcOrd="0" destOrd="0" presId="urn:microsoft.com/office/officeart/2005/8/layout/vList2"/>
    <dgm:cxn modelId="{0AAE3039-9C9F-4D24-8646-C1D537E81C77}" type="presParOf" srcId="{E7C392CA-7FF9-4A51-AC83-04CFE7113D58}" destId="{803E4B29-5C7B-4F12-ACFE-2FCE3D488FBA}" srcOrd="1" destOrd="0" presId="urn:microsoft.com/office/officeart/2005/8/layout/vList2"/>
    <dgm:cxn modelId="{2C5A5E21-2D70-44D1-9679-8D0E5DFE8615}" type="presParOf" srcId="{E7C392CA-7FF9-4A51-AC83-04CFE7113D58}" destId="{9799BA3E-F234-4388-84BE-3ED006153F17}" srcOrd="2" destOrd="0" presId="urn:microsoft.com/office/officeart/2005/8/layout/vList2"/>
    <dgm:cxn modelId="{FF306E21-41B8-459A-A4A6-57643428F962}" type="presParOf" srcId="{E7C392CA-7FF9-4A51-AC83-04CFE7113D58}" destId="{56334DB4-7A0D-4D07-A8B6-1AEE62576232}" srcOrd="3" destOrd="0" presId="urn:microsoft.com/office/officeart/2005/8/layout/vList2"/>
    <dgm:cxn modelId="{23D57C2A-2846-45AB-8A52-961899833E49}" type="presParOf" srcId="{E7C392CA-7FF9-4A51-AC83-04CFE7113D58}" destId="{01F1658E-9929-4618-B032-A9D5E749D942}" srcOrd="4" destOrd="0" presId="urn:microsoft.com/office/officeart/2005/8/layout/vList2"/>
    <dgm:cxn modelId="{07E245C1-141A-48C6-A9E6-F629BC2B5F61}" type="presParOf" srcId="{E7C392CA-7FF9-4A51-AC83-04CFE7113D58}" destId="{7BBDB6F4-1C47-4DD6-9643-7C55A6212974}" srcOrd="5" destOrd="0" presId="urn:microsoft.com/office/officeart/2005/8/layout/vList2"/>
    <dgm:cxn modelId="{5AEBE053-5352-419E-8A10-D95CF229CDDB}" type="presParOf" srcId="{E7C392CA-7FF9-4A51-AC83-04CFE7113D58}" destId="{DE36A192-5C35-4D4E-A359-AF120EEA748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8215D-8C9A-4F27-9F8E-7A2EE8163FE3}">
      <dsp:nvSpPr>
        <dsp:cNvPr id="0" name=""/>
        <dsp:cNvSpPr/>
      </dsp:nvSpPr>
      <dsp:spPr>
        <a:xfrm>
          <a:off x="0" y="28816"/>
          <a:ext cx="859536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baseline="0" smtClean="0"/>
            <a:t>Актуальность проекта</a:t>
          </a:r>
          <a:endParaRPr lang="ru-RU" sz="3800" kern="1200"/>
        </a:p>
      </dsp:txBody>
      <dsp:txXfrm>
        <a:off x="44492" y="73308"/>
        <a:ext cx="8506376" cy="822446"/>
      </dsp:txXfrm>
    </dsp:sp>
    <dsp:sp modelId="{9799BA3E-F234-4388-84BE-3ED006153F17}">
      <dsp:nvSpPr>
        <dsp:cNvPr id="0" name=""/>
        <dsp:cNvSpPr/>
      </dsp:nvSpPr>
      <dsp:spPr>
        <a:xfrm>
          <a:off x="0" y="1049686"/>
          <a:ext cx="859536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baseline="0" smtClean="0"/>
            <a:t>Цель проекта</a:t>
          </a:r>
          <a:endParaRPr lang="ru-RU" sz="3800" kern="1200"/>
        </a:p>
      </dsp:txBody>
      <dsp:txXfrm>
        <a:off x="44492" y="1094178"/>
        <a:ext cx="8506376" cy="822446"/>
      </dsp:txXfrm>
    </dsp:sp>
    <dsp:sp modelId="{01F1658E-9929-4618-B032-A9D5E749D942}">
      <dsp:nvSpPr>
        <dsp:cNvPr id="0" name=""/>
        <dsp:cNvSpPr/>
      </dsp:nvSpPr>
      <dsp:spPr>
        <a:xfrm>
          <a:off x="0" y="2070556"/>
          <a:ext cx="859536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baseline="0" smtClean="0"/>
            <a:t>Задачи</a:t>
          </a:r>
          <a:endParaRPr lang="ru-RU" sz="3800" kern="1200"/>
        </a:p>
      </dsp:txBody>
      <dsp:txXfrm>
        <a:off x="44492" y="2115048"/>
        <a:ext cx="8506376" cy="822446"/>
      </dsp:txXfrm>
    </dsp:sp>
    <dsp:sp modelId="{DE36A192-5C35-4D4E-A359-AF120EEA7483}">
      <dsp:nvSpPr>
        <dsp:cNvPr id="0" name=""/>
        <dsp:cNvSpPr/>
      </dsp:nvSpPr>
      <dsp:spPr>
        <a:xfrm>
          <a:off x="0" y="3091426"/>
          <a:ext cx="8595360" cy="9114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baseline="0" dirty="0" smtClean="0"/>
            <a:t>Методы исследования </a:t>
          </a:r>
          <a:endParaRPr lang="ru-RU" sz="3800" kern="1200" dirty="0"/>
        </a:p>
      </dsp:txBody>
      <dsp:txXfrm>
        <a:off x="44492" y="3135918"/>
        <a:ext cx="8506376" cy="822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92032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23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1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85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6603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7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20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55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9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720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821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42755F84-1380-4FFB-A9E3-55C45B3B5AFC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D83F8D7C-E628-484B-ACD8-72C2B0408F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3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АГРЕССИЯ </a:t>
            </a:r>
            <a:r>
              <a:rPr lang="ru-RU" dirty="0"/>
              <a:t>В ПОДРОСТКОВОМ ВОЗРАСТЕ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1872" y="5025044"/>
            <a:ext cx="9418320" cy="1691640"/>
          </a:xfrm>
        </p:spPr>
        <p:txBody>
          <a:bodyPr/>
          <a:lstStyle/>
          <a:p>
            <a:r>
              <a:rPr lang="ru-RU" dirty="0" smtClean="0"/>
              <a:t>Выполнила ученица 9А класса </a:t>
            </a:r>
            <a:r>
              <a:rPr lang="ru-RU" dirty="0" err="1" smtClean="0"/>
              <a:t>Депутатова</a:t>
            </a:r>
            <a:r>
              <a:rPr lang="ru-RU" dirty="0" smtClean="0"/>
              <a:t> Ариадна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44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432608"/>
              </p:ext>
            </p:extLst>
          </p:nvPr>
        </p:nvGraphicFramePr>
        <p:xfrm>
          <a:off x="1045741" y="1828800"/>
          <a:ext cx="8595360" cy="4031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825" y="-306769"/>
            <a:ext cx="2227007" cy="222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5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агрессии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872" y="1828801"/>
            <a:ext cx="7142295" cy="423117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Слово «агрессия» (</a:t>
            </a:r>
            <a:r>
              <a:rPr lang="ru-RU" sz="2400" dirty="0" err="1"/>
              <a:t>aggression</a:t>
            </a:r>
            <a:r>
              <a:rPr lang="ru-RU" sz="2400" dirty="0"/>
              <a:t>) происходит от слова </a:t>
            </a:r>
            <a:r>
              <a:rPr lang="ru-RU" sz="2400" dirty="0" err="1"/>
              <a:t>adgradi</a:t>
            </a:r>
            <a:r>
              <a:rPr lang="ru-RU" sz="2400" dirty="0"/>
              <a:t> (где </a:t>
            </a:r>
            <a:r>
              <a:rPr lang="ru-RU" sz="2400" dirty="0" err="1"/>
              <a:t>ad</a:t>
            </a:r>
            <a:r>
              <a:rPr lang="ru-RU" sz="2400" dirty="0"/>
              <a:t>— на, </a:t>
            </a:r>
            <a:r>
              <a:rPr lang="ru-RU" sz="2400" dirty="0" err="1"/>
              <a:t>gradus</a:t>
            </a:r>
            <a:r>
              <a:rPr lang="ru-RU" sz="2400" dirty="0"/>
              <a:t>— шаг), которое в буквальном смысле означает «двигаться на», «наступать». Ближайшими словами-родственниками этого понятия являются «прогресс» (движение вперед, развитие) и «регресс» (движение назад). В первоначальном смысле «быть агрессивным» означало нечто вроде «двигаться в направлении цели без промедления, без страха и сомнения» (Э. </a:t>
            </a:r>
            <a:r>
              <a:rPr lang="ru-RU" sz="2400" dirty="0" err="1"/>
              <a:t>Фромм</a:t>
            </a:r>
            <a:r>
              <a:rPr lang="ru-RU" sz="2400" dirty="0"/>
              <a:t>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747" y="3823854"/>
            <a:ext cx="2817958" cy="281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16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Виды и формы агрессии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61872" y="1481931"/>
            <a:ext cx="9029285" cy="4351337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Агрессию условно можно разделить на самые различные </a:t>
            </a:r>
            <a:r>
              <a:rPr lang="ru-RU" b="1" dirty="0" smtClean="0"/>
              <a:t>категории по:</a:t>
            </a:r>
          </a:p>
          <a:p>
            <a:r>
              <a:rPr lang="ru-RU" dirty="0" smtClean="0"/>
              <a:t>Степени осознанности</a:t>
            </a:r>
          </a:p>
          <a:p>
            <a:r>
              <a:rPr lang="ru-RU" dirty="0" smtClean="0"/>
              <a:t>Способу регуляции</a:t>
            </a:r>
          </a:p>
          <a:p>
            <a:r>
              <a:rPr lang="ru-RU" dirty="0" smtClean="0"/>
              <a:t>Направленности на объект</a:t>
            </a:r>
          </a:p>
          <a:p>
            <a:r>
              <a:rPr lang="ru-RU" dirty="0" smtClean="0"/>
              <a:t>Частоте проявления</a:t>
            </a:r>
          </a:p>
          <a:p>
            <a:r>
              <a:rPr lang="ru-RU" dirty="0" smtClean="0"/>
              <a:t>Конечной цели</a:t>
            </a:r>
          </a:p>
          <a:p>
            <a:r>
              <a:rPr lang="ru-RU" dirty="0" smtClean="0"/>
              <a:t>Активности</a:t>
            </a:r>
          </a:p>
          <a:p>
            <a:r>
              <a:rPr lang="ru-RU" dirty="0" smtClean="0"/>
              <a:t>Форме выражения</a:t>
            </a:r>
          </a:p>
          <a:p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065" y="3566159"/>
            <a:ext cx="3100647" cy="310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08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Приемы управления агрессивным поведением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872" y="1828800"/>
            <a:ext cx="6269459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Вот здесь на помощь приходит </a:t>
            </a:r>
            <a:r>
              <a:rPr lang="ru-RU" dirty="0" err="1"/>
              <a:t>когнитивно</a:t>
            </a:r>
            <a:r>
              <a:rPr lang="ru-RU" dirty="0"/>
              <a:t>-поведенческая терапия (КПТ). Она помогает нам понять свои мысли и чувства, которые приводят к агрессивному поведению, и научиться справляться с ними более конструктивным образом.</a:t>
            </a:r>
          </a:p>
          <a:p>
            <a:pPr marL="0" indent="0">
              <a:buNone/>
            </a:pPr>
            <a:r>
              <a:rPr lang="ru-RU" dirty="0"/>
              <a:t>Главное - принять, что любые эмоции нормальны, что вы имеете полное право злиться, быть недовольным или обидеться. Разозлиться – не значит ударить или оскорбить, это значит заметить в себе это чувство и просто позволить ему быть.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636" y="3082261"/>
            <a:ext cx="3097876" cy="309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9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109207"/>
          </a:xfrm>
        </p:spPr>
        <p:txBody>
          <a:bodyPr/>
          <a:lstStyle/>
          <a:p>
            <a:r>
              <a:rPr lang="ru-RU" dirty="0" smtClean="0"/>
              <a:t>Практическая часть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4035" y="3334924"/>
            <a:ext cx="4432300" cy="2735600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21637" y="3647661"/>
            <a:ext cx="4222750" cy="2464931"/>
          </a:xfrm>
          <a:prstGeom prst="rect">
            <a:avLst/>
          </a:prstGeom>
        </p:spPr>
      </p:pic>
      <p:sp>
        <p:nvSpPr>
          <p:cNvPr id="8" name="Объект 4"/>
          <p:cNvSpPr txBox="1">
            <a:spLocks/>
          </p:cNvSpPr>
          <p:nvPr/>
        </p:nvSpPr>
        <p:spPr>
          <a:xfrm>
            <a:off x="1414272" y="4100945"/>
            <a:ext cx="3842143" cy="2231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Объект 5"/>
          <p:cNvSpPr txBox="1">
            <a:spLocks/>
          </p:cNvSpPr>
          <p:nvPr/>
        </p:nvSpPr>
        <p:spPr>
          <a:xfrm>
            <a:off x="6345382" y="3943004"/>
            <a:ext cx="3582785" cy="2389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1261872" y="1393012"/>
            <a:ext cx="8361495" cy="1754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Для лучшего понимания проблемы агрессии ученикам 9-х классов было предложено пройти анкетирование, состоящее из 40 вопросов, на выявление склонности к определенному типу агрессивного поведения авторства Е.П. Ильина и П.А. Ковалева. Участие приняли 25 человек.</a:t>
            </a:r>
          </a:p>
          <a:p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942" y="2977720"/>
            <a:ext cx="2860984" cy="28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24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Заключение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61872" y="1305097"/>
            <a:ext cx="8595360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В ходе выполнения работы я выяснила, что многие подростки часто поддаются влиянию агрессии. Агрессия способна легко влиять на молодых людей, подталкивая их к совершению необдуманных поступков, принятию нерациональных решений и завязыванию конфликтов с окружающими. В подростковом возрасте это влияние наиболее прослеживается, поэтому я создала памятку с перечисленными в ней рекомендациями для людей, сталкивающихся с собственной неспособностью контролировать эмоции.</a:t>
            </a:r>
          </a:p>
          <a:p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127" y="3808615"/>
            <a:ext cx="3049385" cy="304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3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9363" y="1766996"/>
            <a:ext cx="9692640" cy="1428929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149" y="3567546"/>
            <a:ext cx="3049385" cy="304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4906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63</TotalTime>
  <Words>319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Schoolbook</vt:lpstr>
      <vt:lpstr>Wingdings 2</vt:lpstr>
      <vt:lpstr>View</vt:lpstr>
      <vt:lpstr>АГРЕССИЯ В ПОДРОСТКОВОМ ВОЗРАСТЕ</vt:lpstr>
      <vt:lpstr>Введение</vt:lpstr>
      <vt:lpstr>Понятие агрессии</vt:lpstr>
      <vt:lpstr> Виды и формы агрессии </vt:lpstr>
      <vt:lpstr>Приемы управления агрессивным поведением</vt:lpstr>
      <vt:lpstr>Практическая часть</vt:lpstr>
      <vt:lpstr>   Заключение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АГРЕССИЯ В ПОДРОСТКОВОМ ВОЗРАСТЕ</dc:title>
  <dc:creator>USER</dc:creator>
  <cp:lastModifiedBy>USER</cp:lastModifiedBy>
  <cp:revision>9</cp:revision>
  <dcterms:created xsi:type="dcterms:W3CDTF">2024-03-31T11:07:59Z</dcterms:created>
  <dcterms:modified xsi:type="dcterms:W3CDTF">2024-04-01T11:58:24Z</dcterms:modified>
</cp:coreProperties>
</file>