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57" r:id="rId4"/>
    <p:sldId id="259" r:id="rId5"/>
    <p:sldId id="269" r:id="rId6"/>
    <p:sldId id="270" r:id="rId7"/>
    <p:sldId id="271" r:id="rId8"/>
    <p:sldId id="260" r:id="rId9"/>
    <p:sldId id="273" r:id="rId10"/>
    <p:sldId id="261" r:id="rId11"/>
    <p:sldId id="262" r:id="rId12"/>
    <p:sldId id="263" r:id="rId13"/>
    <p:sldId id="264" r:id="rId14"/>
    <p:sldId id="268" r:id="rId15"/>
    <p:sldId id="284" r:id="rId16"/>
    <p:sldId id="265" r:id="rId17"/>
    <p:sldId id="266" r:id="rId18"/>
    <p:sldId id="267" r:id="rId19"/>
    <p:sldId id="275" r:id="rId20"/>
    <p:sldId id="276" r:id="rId21"/>
    <p:sldId id="282" r:id="rId22"/>
    <p:sldId id="277" r:id="rId23"/>
    <p:sldId id="278" r:id="rId24"/>
    <p:sldId id="279" r:id="rId25"/>
    <p:sldId id="280" r:id="rId26"/>
    <p:sldId id="281" r:id="rId27"/>
    <p:sldId id="283" r:id="rId28"/>
    <p:sldId id="287" r:id="rId29"/>
    <p:sldId id="286" r:id="rId30"/>
    <p:sldId id="28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008112"/>
          </a:xfrm>
        </p:spPr>
        <p:txBody>
          <a:bodyPr>
            <a:normAutofit/>
          </a:bodyPr>
          <a:lstStyle/>
          <a:p>
            <a:r>
              <a:rPr lang="ru-RU" sz="5400" b="1" dirty="0"/>
              <a:t>Лев Николаевич Толстой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25144"/>
            <a:ext cx="6400800" cy="1656183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</a:rPr>
              <a:t>Информационный час для младшего и среднего школьного возраста</a:t>
            </a:r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RAY\Desktop\Л.Н.Толстой\Lev-Tolsto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3" y="1412777"/>
            <a:ext cx="417646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529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/>
              <a:t>Толстой</a:t>
            </a:r>
            <a:r>
              <a:rPr lang="ru-RU" dirty="0" smtClean="0"/>
              <a:t> получил домашнее образование, потом учился в Тульской гимназии. В </a:t>
            </a:r>
            <a:r>
              <a:rPr lang="ru-RU" dirty="0"/>
              <a:t>12 лет он переехал в Казань к тетушке, жизнь у которой он впоследствии вспоминал с теплотой и даже написал об этом повесть </a:t>
            </a:r>
            <a:r>
              <a:rPr lang="ru-RU" b="1" dirty="0"/>
              <a:t>“Детство”. </a:t>
            </a:r>
            <a:r>
              <a:rPr lang="ru-RU" dirty="0"/>
              <a:t>Там же, в Казани, Толстой поступил в университет. Сначала он обучался на отделении </a:t>
            </a:r>
            <a:r>
              <a:rPr lang="ru-RU" u="sng" dirty="0"/>
              <a:t>иностранных языков, </a:t>
            </a:r>
            <a:r>
              <a:rPr lang="ru-RU" dirty="0"/>
              <a:t>потом на </a:t>
            </a:r>
            <a:r>
              <a:rPr lang="ru-RU" u="sng" dirty="0"/>
              <a:t>юридическом факультете</a:t>
            </a:r>
            <a:r>
              <a:rPr lang="ru-RU" dirty="0"/>
              <a:t>, а потом и вовсе решил бросить учебу, так </a:t>
            </a:r>
            <a:r>
              <a:rPr lang="ru-RU" dirty="0" smtClean="0"/>
              <a:t>как решил заниматься по собственному плану, развивать свои разносторонние таланты.  </a:t>
            </a:r>
            <a:r>
              <a:rPr lang="ru-RU" dirty="0"/>
              <a:t>После этого юноша вернулся в </a:t>
            </a:r>
            <a:r>
              <a:rPr lang="ru-RU" b="1" dirty="0"/>
              <a:t>“Ясную поляну”</a:t>
            </a:r>
          </a:p>
        </p:txBody>
      </p:sp>
    </p:spTree>
    <p:extLst>
      <p:ext uri="{BB962C8B-B14F-4D97-AF65-F5344CB8AC3E}">
        <p14:creationId xmlns:p14="http://schemas.microsoft.com/office/powerpoint/2010/main" val="2073934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712968" cy="64087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В 20 лет </a:t>
            </a:r>
            <a:r>
              <a:rPr lang="ru-RU" dirty="0"/>
              <a:t>писатель уехал в </a:t>
            </a:r>
            <a:r>
              <a:rPr lang="ru-RU" b="1" dirty="0"/>
              <a:t>Москву, </a:t>
            </a:r>
            <a:r>
              <a:rPr lang="ru-RU" dirty="0"/>
              <a:t>но потом быстро переехал в Петербург. Молодой человек хотел для себя яркого и успешного будущего, но никак не мог решить, кем он хочет стать. Через несколько лет, так и не приняв окончательного решения и ничего не добившись, </a:t>
            </a:r>
            <a:r>
              <a:rPr lang="ru-RU" b="1" dirty="0"/>
              <a:t>Лев Николаевич </a:t>
            </a:r>
            <a:r>
              <a:rPr lang="ru-RU" dirty="0"/>
              <a:t>вместе с братом уехал на </a:t>
            </a:r>
            <a:r>
              <a:rPr lang="ru-RU" b="1" dirty="0"/>
              <a:t>Кавказ, </a:t>
            </a:r>
            <a:r>
              <a:rPr lang="ru-RU" dirty="0"/>
              <a:t>где все-таки поступил на военную службу. В те годы он написал несколько книг по мотивам собственной жизни и быта местных жителей – казаков. Из-под его пера вышли такие повести как </a:t>
            </a:r>
            <a:r>
              <a:rPr lang="ru-RU" b="1" dirty="0"/>
              <a:t>«Казаки» </a:t>
            </a:r>
            <a:r>
              <a:rPr lang="ru-RU" dirty="0"/>
              <a:t>и </a:t>
            </a:r>
            <a:r>
              <a:rPr lang="ru-RU" b="1" dirty="0"/>
              <a:t>«Хаджи-Мурат», </a:t>
            </a:r>
            <a:r>
              <a:rPr lang="ru-RU" dirty="0"/>
              <a:t>рассказы </a:t>
            </a:r>
            <a:r>
              <a:rPr lang="ru-RU" b="1" dirty="0"/>
              <a:t>«Набег» </a:t>
            </a:r>
            <a:r>
              <a:rPr lang="ru-RU" dirty="0"/>
              <a:t>и </a:t>
            </a:r>
            <a:r>
              <a:rPr lang="ru-RU" b="1" dirty="0"/>
              <a:t>«Рубка леса». </a:t>
            </a:r>
            <a:r>
              <a:rPr lang="ru-RU" dirty="0"/>
              <a:t>Эти произведения очень понравились читателям, и он решил продолжить свою литературную деятельность.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4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188640"/>
            <a:ext cx="4680520" cy="64807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Во время Крымской войны </a:t>
            </a:r>
            <a:r>
              <a:rPr lang="ru-RU" b="1" dirty="0" smtClean="0"/>
              <a:t>1853-1855</a:t>
            </a:r>
            <a:r>
              <a:rPr lang="ru-RU" dirty="0" smtClean="0"/>
              <a:t> </a:t>
            </a:r>
            <a:r>
              <a:rPr lang="ru-RU" dirty="0"/>
              <a:t>годов Толстой был отправлен в Севастополь. </a:t>
            </a:r>
            <a:r>
              <a:rPr lang="ru-RU" dirty="0" smtClean="0"/>
              <a:t>Участвовал в </a:t>
            </a:r>
            <a:r>
              <a:rPr lang="ru-RU" b="1" dirty="0" smtClean="0"/>
              <a:t>Крымской войне </a:t>
            </a:r>
            <a:r>
              <a:rPr lang="ru-RU" dirty="0" smtClean="0"/>
              <a:t>подвергался смертельной опасности. Именно </a:t>
            </a:r>
            <a:r>
              <a:rPr lang="ru-RU" dirty="0"/>
              <a:t>в тот период вышел цикл </a:t>
            </a:r>
            <a:r>
              <a:rPr lang="ru-RU" b="1" dirty="0"/>
              <a:t>«Севастопольских рассказов». </a:t>
            </a:r>
            <a:r>
              <a:rPr lang="ru-RU" dirty="0"/>
              <a:t>Литературные критики того времени высоко оценивали работы писатели и даже император Александр II восхищался талантом Толстого.</a:t>
            </a:r>
          </a:p>
        </p:txBody>
      </p:sp>
      <p:pic>
        <p:nvPicPr>
          <p:cNvPr id="2050" name="Picture 2" descr="C:\Users\RAY\Desktop\Л.Н.Толстой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3816424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082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332656"/>
            <a:ext cx="4680520" cy="579350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Вернувшись с войны писатель много занимается творчеством и входит в литературный кружок </a:t>
            </a:r>
            <a:r>
              <a:rPr lang="ru-RU" b="1" dirty="0"/>
              <a:t>«Современник». </a:t>
            </a:r>
            <a:r>
              <a:rPr lang="ru-RU" dirty="0"/>
              <a:t>На некоторое время он опять уезжает жить в родовое поместье.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родных краях он открывает школы для крестьянских </a:t>
            </a:r>
            <a:r>
              <a:rPr lang="ru-RU" dirty="0" smtClean="0"/>
              <a:t>детей. В его школах детей не </a:t>
            </a:r>
            <a:r>
              <a:rPr lang="ru-RU" u="sng" dirty="0" smtClean="0"/>
              <a:t>наказывали розгами. Обучение было бесплатным, </a:t>
            </a:r>
            <a:r>
              <a:rPr lang="ru-RU" dirty="0" smtClean="0"/>
              <a:t>что было удивительно для того времени</a:t>
            </a:r>
            <a:r>
              <a:rPr lang="ru-RU" dirty="0"/>
              <a:t>.</a:t>
            </a:r>
            <a:r>
              <a:rPr lang="ru-RU" dirty="0" smtClean="0"/>
              <a:t> Грамоте могли обучаться только богатые.</a:t>
            </a:r>
            <a:endParaRPr lang="ru-RU" dirty="0"/>
          </a:p>
          <a:p>
            <a:endParaRPr lang="ru-RU" dirty="0"/>
          </a:p>
        </p:txBody>
      </p:sp>
      <p:pic>
        <p:nvPicPr>
          <p:cNvPr id="5" name="Picture 2" descr="C:\Users\RAY\Desktop\Л.Н.Толстой\tolstoi_ln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4211960" cy="553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601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RAY\Desktop\Л.Н.Толстой\img51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" t="1583" r="11665" b="311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980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293097"/>
            <a:ext cx="8856984" cy="237626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Рядом с террасой его дома росло дерево, где висел </a:t>
            </a:r>
            <a:r>
              <a:rPr lang="ru-RU" b="1" dirty="0" smtClean="0"/>
              <a:t>колокольчик. </a:t>
            </a:r>
            <a:r>
              <a:rPr lang="ru-RU" dirty="0" smtClean="0"/>
              <a:t>Это дерево называли </a:t>
            </a:r>
            <a:r>
              <a:rPr lang="ru-RU" b="1" dirty="0" smtClean="0"/>
              <a:t>«деревом нищих». </a:t>
            </a:r>
            <a:r>
              <a:rPr lang="ru-RU" dirty="0" smtClean="0"/>
              <a:t>Кто приходил или приезжал ко Льву Николаевичу, звонил в этот колокольчик. Лев Николаевич не отказывал в помощи, всех учил добру- поэтому так тянулись к нему люди.</a:t>
            </a:r>
            <a:endParaRPr lang="ru-RU" dirty="0"/>
          </a:p>
        </p:txBody>
      </p:sp>
      <p:pic>
        <p:nvPicPr>
          <p:cNvPr id="4" name="Picture 2" descr="C:\Users\RAY\Desktop\Л.Н.Толстой\img5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" t="1583" r="11665" b="3114"/>
          <a:stretch/>
        </p:blipFill>
        <p:spPr bwMode="auto">
          <a:xfrm>
            <a:off x="683568" y="0"/>
            <a:ext cx="7560840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259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4392488" cy="59375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Толстой </a:t>
            </a:r>
            <a:r>
              <a:rPr lang="ru-RU" dirty="0"/>
              <a:t>придавал большое значение образованию детей. За годы творчества он написал сотни поучительных сказок для малышей и несколько учебников. Его школьное пособие </a:t>
            </a:r>
            <a:r>
              <a:rPr lang="ru-RU" b="1" dirty="0"/>
              <a:t>«Азбука» </a:t>
            </a:r>
            <a:r>
              <a:rPr lang="ru-RU" dirty="0"/>
              <a:t>для обучения детей письму, чтению и арифметике после некоторой доработки </a:t>
            </a:r>
            <a:r>
              <a:rPr lang="ru-RU" u="sng" dirty="0"/>
              <a:t>стало использоваться в школах по всей стране.</a:t>
            </a:r>
          </a:p>
          <a:p>
            <a:endParaRPr lang="ru-RU" dirty="0"/>
          </a:p>
        </p:txBody>
      </p:sp>
      <p:pic>
        <p:nvPicPr>
          <p:cNvPr id="4" name="Picture 2" descr="C:\Users\RAY\Desktop\Л.Н.Толстой\COcjyxkWcAAei1_.jpg lar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0"/>
            <a:ext cx="43559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7610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3312368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Лев Толстой был меценатом своего времени.</a:t>
            </a:r>
            <a:r>
              <a:rPr lang="ru-RU" b="1" dirty="0"/>
              <a:t> </a:t>
            </a:r>
            <a:endParaRPr lang="ru-RU" b="1" dirty="0" smtClean="0"/>
          </a:p>
          <a:p>
            <a:r>
              <a:rPr lang="ru-RU" b="1" dirty="0" smtClean="0"/>
              <a:t>Меценаты</a:t>
            </a:r>
            <a:r>
              <a:rPr lang="ru-RU" dirty="0" smtClean="0"/>
              <a:t> </a:t>
            </a:r>
            <a:r>
              <a:rPr lang="ru-RU" dirty="0"/>
              <a:t>– это </a:t>
            </a:r>
            <a:r>
              <a:rPr lang="ru-RU" dirty="0" smtClean="0"/>
              <a:t>люди, </a:t>
            </a:r>
            <a:r>
              <a:rPr lang="ru-RU" dirty="0"/>
              <a:t>абсолютно безвозмездно помогающее </a:t>
            </a:r>
            <a:r>
              <a:rPr lang="ru-RU" dirty="0" smtClean="0"/>
              <a:t>обществу, нуждающимся людям,  культуре </a:t>
            </a:r>
            <a:r>
              <a:rPr lang="ru-RU" dirty="0"/>
              <a:t>и </a:t>
            </a:r>
            <a:r>
              <a:rPr lang="ru-RU" dirty="0" smtClean="0"/>
              <a:t>искусству.</a:t>
            </a:r>
          </a:p>
          <a:p>
            <a:r>
              <a:rPr lang="ru-RU" dirty="0" smtClean="0"/>
              <a:t>В наше время </a:t>
            </a:r>
            <a:r>
              <a:rPr lang="ru-RU" u="sng" dirty="0" smtClean="0"/>
              <a:t>меценаты</a:t>
            </a:r>
            <a:r>
              <a:rPr lang="ru-RU" dirty="0" smtClean="0"/>
              <a:t> много помогают больным детям и онкологическим больным.</a:t>
            </a:r>
            <a:endParaRPr lang="ru-RU" dirty="0"/>
          </a:p>
        </p:txBody>
      </p:sp>
      <p:pic>
        <p:nvPicPr>
          <p:cNvPr id="4" name="Picture 2" descr="C:\Users\RAY\Desktop\Л.Н.Толстой\Лев-Толсто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0"/>
            <a:ext cx="6120680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5007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Во время голода </a:t>
            </a:r>
            <a:r>
              <a:rPr lang="ru-RU" b="1" dirty="0"/>
              <a:t>1891—1892 </a:t>
            </a:r>
            <a:r>
              <a:rPr lang="ru-RU" b="1" dirty="0" smtClean="0"/>
              <a:t>годы</a:t>
            </a:r>
            <a:r>
              <a:rPr lang="ru-RU" dirty="0" smtClean="0"/>
              <a:t> </a:t>
            </a:r>
            <a:r>
              <a:rPr lang="ru-RU" dirty="0"/>
              <a:t>Толстой организовывал в Рязанской губернии учреждения помощи голодающим и нуждающимся. Им было открыто </a:t>
            </a:r>
            <a:r>
              <a:rPr lang="ru-RU" b="1" dirty="0"/>
              <a:t>187</a:t>
            </a:r>
            <a:r>
              <a:rPr lang="ru-RU" dirty="0"/>
              <a:t> столовых, в которых кормилось </a:t>
            </a:r>
            <a:r>
              <a:rPr lang="ru-RU" b="1" dirty="0"/>
              <a:t>10 тысяч </a:t>
            </a:r>
            <a:r>
              <a:rPr lang="ru-RU" dirty="0"/>
              <a:t>человек, а также несколько столовых для детей, осуществлялась раздача дров, выдача семян и картофеля для посева, покупались и раздавались земледельцам </a:t>
            </a:r>
            <a:r>
              <a:rPr lang="ru-RU" dirty="0" smtClean="0"/>
              <a:t>лошади. </a:t>
            </a:r>
            <a:r>
              <a:rPr lang="ru-RU" dirty="0"/>
              <a:t>П</a:t>
            </a:r>
            <a:r>
              <a:rPr lang="ru-RU" dirty="0" smtClean="0"/>
              <a:t>очти </a:t>
            </a:r>
            <a:r>
              <a:rPr lang="ru-RU" dirty="0"/>
              <a:t>все хозяйства </a:t>
            </a:r>
            <a:r>
              <a:rPr lang="ru-RU" dirty="0" smtClean="0"/>
              <a:t>остались без лошадей </a:t>
            </a:r>
            <a:r>
              <a:rPr lang="ru-RU" dirty="0"/>
              <a:t>в голодный </a:t>
            </a:r>
            <a:r>
              <a:rPr lang="ru-RU" dirty="0" smtClean="0"/>
              <a:t>год.  Лошади раньше заменяли транспорт. </a:t>
            </a:r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/>
              <a:t>виде пожертвований было собрано почти </a:t>
            </a:r>
            <a:r>
              <a:rPr lang="ru-RU" b="1" dirty="0"/>
              <a:t>150 000 </a:t>
            </a:r>
            <a:r>
              <a:rPr lang="ru-RU" b="1" dirty="0" smtClean="0"/>
              <a:t>рублей.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67155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717032"/>
            <a:ext cx="8229600" cy="31409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Толстой вёл хозяйство в Ясной поляне.</a:t>
            </a:r>
            <a:r>
              <a:rPr lang="ru-RU" b="1" dirty="0" smtClean="0"/>
              <a:t> </a:t>
            </a:r>
            <a:r>
              <a:rPr lang="ru-RU" dirty="0" smtClean="0"/>
              <a:t>Как никто понимал </a:t>
            </a:r>
            <a:r>
              <a:rPr lang="ru-RU" b="1" dirty="0" smtClean="0"/>
              <a:t>нужды крестьян</a:t>
            </a:r>
            <a:r>
              <a:rPr lang="ru-RU" dirty="0" smtClean="0"/>
              <a:t>. Своим крепостным крестьянам он даёт «вольную» - отпускает на волю. </a:t>
            </a:r>
            <a:endParaRPr lang="ru-RU" dirty="0"/>
          </a:p>
        </p:txBody>
      </p:sp>
      <p:pic>
        <p:nvPicPr>
          <p:cNvPr id="6146" name="Picture 2" descr="C:\Users\RAY\Desktop\Л.Н.Толстой\67b1acc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4992"/>
            <a:ext cx="7797552" cy="3538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3572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008112"/>
          </a:xfrm>
        </p:spPr>
        <p:txBody>
          <a:bodyPr>
            <a:normAutofit/>
          </a:bodyPr>
          <a:lstStyle/>
          <a:p>
            <a:r>
              <a:rPr lang="ru-RU" sz="5400" b="1" dirty="0"/>
              <a:t>Лев Николаевич Толстой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938738"/>
            <a:ext cx="6400800" cy="442589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tx1"/>
                </a:solidFill>
              </a:rPr>
              <a:t>1828-1910</a:t>
            </a:r>
            <a:endParaRPr lang="ru-RU" sz="6000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RAY\Desktop\Л.Н.Толстой\Lev-Tolsto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412776"/>
            <a:ext cx="477916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263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861048"/>
            <a:ext cx="8229600" cy="2736304"/>
          </a:xfrm>
        </p:spPr>
        <p:txBody>
          <a:bodyPr>
            <a:normAutofit/>
          </a:bodyPr>
          <a:lstStyle/>
          <a:p>
            <a:r>
              <a:rPr lang="ru-RU" dirty="0"/>
              <a:t>Л.Н. Толстой полагал, что жизнь человека должна проходить в честном труде, скромности и простоте. </a:t>
            </a:r>
            <a:endParaRPr lang="ru-RU" dirty="0" smtClean="0"/>
          </a:p>
          <a:p>
            <a:r>
              <a:rPr lang="ru-RU" dirty="0" smtClean="0"/>
              <a:t>«Думай хорошо – и мысли созреют в добрые </a:t>
            </a:r>
            <a:r>
              <a:rPr lang="ru-RU" dirty="0"/>
              <a:t>поступки.» </a:t>
            </a:r>
            <a:r>
              <a:rPr lang="ru-RU" dirty="0" smtClean="0"/>
              <a:t>(Л.Н</a:t>
            </a:r>
            <a:r>
              <a:rPr lang="ru-RU" dirty="0"/>
              <a:t>. </a:t>
            </a:r>
            <a:r>
              <a:rPr lang="ru-RU" dirty="0" smtClean="0"/>
              <a:t>Толстой) </a:t>
            </a:r>
            <a:endParaRPr lang="ru-RU" dirty="0"/>
          </a:p>
        </p:txBody>
      </p:sp>
      <p:pic>
        <p:nvPicPr>
          <p:cNvPr id="4" name="Picture 2" descr="C:\Users\RAY\Desktop\Л.Н.Толстой\67b1acc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4992"/>
            <a:ext cx="7797552" cy="3754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0474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 smtClean="0"/>
              <a:t>Смолоду и до последнего года своей жизни </a:t>
            </a:r>
            <a:r>
              <a:rPr lang="ru-RU" sz="3600" b="1" dirty="0" smtClean="0"/>
              <a:t>Толстой</a:t>
            </a:r>
            <a:r>
              <a:rPr lang="ru-RU" sz="3600" dirty="0" smtClean="0"/>
              <a:t> занимался гимнастикой . Он любил играть в теннис, в </a:t>
            </a:r>
            <a:r>
              <a:rPr lang="ru-RU" sz="3600" dirty="0" err="1" smtClean="0"/>
              <a:t>гордки</a:t>
            </a:r>
            <a:r>
              <a:rPr lang="ru-RU" sz="3600" dirty="0" smtClean="0"/>
              <a:t>, был сильным шахматистом. В </a:t>
            </a:r>
            <a:r>
              <a:rPr lang="ru-RU" sz="3600" b="1" dirty="0" smtClean="0"/>
              <a:t>67</a:t>
            </a:r>
            <a:r>
              <a:rPr lang="ru-RU" sz="3600" dirty="0" smtClean="0"/>
              <a:t> лет научился кататься на велосипеде, в </a:t>
            </a:r>
            <a:r>
              <a:rPr lang="ru-RU" sz="3600" b="1" dirty="0" smtClean="0"/>
              <a:t>70</a:t>
            </a:r>
            <a:r>
              <a:rPr lang="ru-RU" sz="3600" dirty="0" smtClean="0"/>
              <a:t> катался на коньках, много ходил пешком, отлично плавал, превосходно ездил верхом на лошади. В </a:t>
            </a:r>
            <a:r>
              <a:rPr lang="ru-RU" sz="3600" b="1" dirty="0" smtClean="0"/>
              <a:t>80</a:t>
            </a:r>
            <a:r>
              <a:rPr lang="ru-RU" sz="3600" dirty="0" smtClean="0"/>
              <a:t> лет он легко садился в седло.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729128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3600" dirty="0"/>
              <a:t>На протяжении многих лет Толстой вёл дневники. Он говорил о том, что раньше не видел и не понимал всей пользы от ведения ежедневных записей. С течением времени он пришёл к прямо противоположному выводу – ведение дневника помогает человеку осознать себя самого, способствует развитию его способностей и душевных качеств.</a:t>
            </a:r>
          </a:p>
        </p:txBody>
      </p:sp>
    </p:spTree>
    <p:extLst>
      <p:ext uri="{BB962C8B-B14F-4D97-AF65-F5344CB8AC3E}">
        <p14:creationId xmlns:p14="http://schemas.microsoft.com/office/powerpoint/2010/main" val="28409520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9992" y="116632"/>
            <a:ext cx="4464496" cy="6009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Жена Льва Николаевича – </a:t>
            </a:r>
            <a:r>
              <a:rPr lang="ru-RU" b="1" dirty="0"/>
              <a:t>Софья Андреевна, </a:t>
            </a:r>
            <a:r>
              <a:rPr lang="ru-RU" dirty="0"/>
              <a:t>во многом ему помогала. В частности она переписывала его рукописи и дневники, потому что почерк великого мыслителя оставлял желать лучшего, и редакторам трудно было его разобрать. </a:t>
            </a:r>
          </a:p>
        </p:txBody>
      </p:sp>
      <p:pic>
        <p:nvPicPr>
          <p:cNvPr id="4" name="Picture 2" descr="C:\Users\RAY\Desktop\Л.Н.Толстой\tolstoi_ln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4211960" cy="553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7302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ru-RU" dirty="0"/>
              <a:t>За время брака у Льва Николаевича родилось </a:t>
            </a:r>
            <a:r>
              <a:rPr lang="ru-RU" b="1" dirty="0"/>
              <a:t>13 детей</a:t>
            </a:r>
            <a:r>
              <a:rPr lang="ru-RU" dirty="0"/>
              <a:t>, но 5 из них умерли в раннем возрасте от болезней. Трагедии тяжело сказались на писателе, ведь он всегда считал, что семья и дети – самое важное в жизни любого человека</a:t>
            </a:r>
            <a:r>
              <a:rPr lang="ru-RU" dirty="0" smtClean="0"/>
              <a:t>.</a:t>
            </a:r>
          </a:p>
          <a:p>
            <a:r>
              <a:rPr lang="ru-RU" dirty="0"/>
              <a:t>Осенью </a:t>
            </a:r>
            <a:r>
              <a:rPr lang="ru-RU" b="1" dirty="0"/>
              <a:t>1910 </a:t>
            </a:r>
            <a:r>
              <a:rPr lang="ru-RU" dirty="0"/>
              <a:t>года Толстой во время дальней поездки тяжело заболевает и умирает от воспаления легких так и не простившись с родными. Было ему тогда 82 года.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31627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RAY\Desktop\Л.Н.Толстой\Лев-Толстой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872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Главными произведениями </a:t>
            </a:r>
            <a:r>
              <a:rPr lang="ru-RU" b="1" dirty="0"/>
              <a:t>Льва Толстого </a:t>
            </a:r>
            <a:r>
              <a:rPr lang="ru-RU" dirty="0"/>
              <a:t>по праву считаются </a:t>
            </a:r>
            <a:r>
              <a:rPr lang="ru-RU" u="sng" dirty="0"/>
              <a:t>романы</a:t>
            </a:r>
            <a:r>
              <a:rPr lang="ru-RU" dirty="0"/>
              <a:t> </a:t>
            </a:r>
            <a:r>
              <a:rPr lang="ru-RU" b="1" dirty="0"/>
              <a:t>«Анна Каренина» </a:t>
            </a:r>
            <a:r>
              <a:rPr lang="ru-RU" dirty="0"/>
              <a:t>и </a:t>
            </a:r>
            <a:r>
              <a:rPr lang="ru-RU" b="1" dirty="0"/>
              <a:t>«Война и мир». </a:t>
            </a:r>
            <a:r>
              <a:rPr lang="ru-RU" dirty="0"/>
              <a:t>Оба романа описывают жизнь дворян того времени. В произведениях затрагиваются темы </a:t>
            </a:r>
            <a:r>
              <a:rPr lang="ru-RU" u="sng" dirty="0"/>
              <a:t>человеческих отношений, любви и патриотизма</a:t>
            </a:r>
            <a:r>
              <a:rPr lang="ru-RU" dirty="0"/>
              <a:t>. Главные герои размышляют о смысле своего существования и жизненных ценностях. Многие персонажи этих романов сильно похожи на родных и близких писателя.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71994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Произведения </a:t>
            </a:r>
            <a:r>
              <a:rPr lang="ru-RU" dirty="0"/>
              <a:t>Л.Н. </a:t>
            </a:r>
            <a:r>
              <a:rPr lang="ru-RU" dirty="0" smtClean="0"/>
              <a:t>Толстого: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544616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Роман</a:t>
            </a:r>
            <a:r>
              <a:rPr lang="ru-RU" b="1" dirty="0" smtClean="0"/>
              <a:t> «Война </a:t>
            </a:r>
            <a:r>
              <a:rPr lang="ru-RU" b="1" dirty="0"/>
              <a:t>и мир</a:t>
            </a:r>
            <a:r>
              <a:rPr lang="ru-RU" b="1" dirty="0" smtClean="0"/>
              <a:t>»</a:t>
            </a:r>
          </a:p>
          <a:p>
            <a:r>
              <a:rPr lang="ru-RU" dirty="0" smtClean="0"/>
              <a:t>Роман</a:t>
            </a:r>
            <a:r>
              <a:rPr lang="ru-RU" b="1" dirty="0"/>
              <a:t> «Анна Каренина</a:t>
            </a:r>
            <a:r>
              <a:rPr lang="ru-RU" b="1" dirty="0" smtClean="0"/>
              <a:t>»</a:t>
            </a:r>
          </a:p>
          <a:p>
            <a:r>
              <a:rPr lang="ru-RU" dirty="0" smtClean="0"/>
              <a:t>Роман </a:t>
            </a:r>
            <a:r>
              <a:rPr lang="ru-RU" b="1" dirty="0" smtClean="0"/>
              <a:t>«Воскресенье»</a:t>
            </a:r>
          </a:p>
          <a:p>
            <a:r>
              <a:rPr lang="ru-RU" dirty="0" smtClean="0"/>
              <a:t>Повесть</a:t>
            </a:r>
            <a:r>
              <a:rPr lang="ru-RU" b="1" dirty="0" smtClean="0"/>
              <a:t> «Хаджи – Мурат»</a:t>
            </a:r>
          </a:p>
          <a:p>
            <a:r>
              <a:rPr lang="ru-RU" dirty="0" smtClean="0"/>
              <a:t>Рассказ</a:t>
            </a:r>
            <a:r>
              <a:rPr lang="ru-RU" b="1" dirty="0" smtClean="0"/>
              <a:t> «После бала»</a:t>
            </a:r>
          </a:p>
          <a:p>
            <a:r>
              <a:rPr lang="ru-RU" b="1" dirty="0" smtClean="0"/>
              <a:t>«Севастопольские рассказы»</a:t>
            </a:r>
          </a:p>
          <a:p>
            <a:r>
              <a:rPr lang="ru-RU" b="1" dirty="0" smtClean="0"/>
              <a:t> </a:t>
            </a:r>
            <a:r>
              <a:rPr lang="ru-RU" dirty="0" smtClean="0"/>
              <a:t>Быль- рассказ </a:t>
            </a:r>
            <a:r>
              <a:rPr lang="ru-RU" b="1" dirty="0" smtClean="0"/>
              <a:t>«Кавказский пленник»</a:t>
            </a:r>
          </a:p>
          <a:p>
            <a:r>
              <a:rPr lang="ru-RU" dirty="0" smtClean="0"/>
              <a:t>Рассказы: </a:t>
            </a:r>
            <a:r>
              <a:rPr lang="ru-RU" b="1" dirty="0" smtClean="0"/>
              <a:t>«Детство», «Отрочество», «Юность» </a:t>
            </a:r>
          </a:p>
          <a:p>
            <a:r>
              <a:rPr lang="ru-RU" smtClean="0"/>
              <a:t>Рассказ</a:t>
            </a:r>
            <a:r>
              <a:rPr lang="ru-RU" b="1" smtClean="0"/>
              <a:t> </a:t>
            </a:r>
            <a:r>
              <a:rPr lang="ru-RU" b="1" smtClean="0"/>
              <a:t>«Филиппок»</a:t>
            </a:r>
            <a:endParaRPr lang="ru-RU" b="1" dirty="0" smtClean="0"/>
          </a:p>
          <a:p>
            <a:r>
              <a:rPr lang="ru-RU" b="1" dirty="0" smtClean="0"/>
              <a:t>Много детских басен, рассказов, сказок…</a:t>
            </a:r>
          </a:p>
          <a:p>
            <a:endParaRPr lang="ru-RU" b="1" dirty="0" smtClean="0"/>
          </a:p>
          <a:p>
            <a:endParaRPr lang="ru-RU" b="1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1717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4716016" cy="6858000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Творчество </a:t>
            </a:r>
            <a:r>
              <a:rPr lang="ru-RU" b="1" dirty="0" err="1" smtClean="0"/>
              <a:t>Л.Н.Толстого</a:t>
            </a:r>
            <a:r>
              <a:rPr lang="ru-RU" b="1" dirty="0" smtClean="0"/>
              <a:t> </a:t>
            </a:r>
            <a:r>
              <a:rPr lang="ru-RU" dirty="0" smtClean="0"/>
              <a:t>можно изучать всю жизнь начиная с младенчества (когда ещё родители читают детям) до глубокой старости. Он написал произведения для разного возраста и для разного вкуса - </a:t>
            </a:r>
            <a:r>
              <a:rPr lang="ru-RU" dirty="0"/>
              <a:t>з</a:t>
            </a:r>
            <a:r>
              <a:rPr lang="ru-RU" dirty="0" smtClean="0"/>
              <a:t>атронул разные темы… Толстой работал в разных жанрах литературы: басни, сказки, рассказы, повести, романы.</a:t>
            </a:r>
            <a:endParaRPr lang="ru-RU" dirty="0"/>
          </a:p>
        </p:txBody>
      </p:sp>
      <p:pic>
        <p:nvPicPr>
          <p:cNvPr id="5" name="Picture 2" descr="C:\Users\RAY\Desktop\Л.Н.Толстой\COcjyxkWcAAei1_.jpg lar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0"/>
            <a:ext cx="43559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6584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4716016" cy="6858000"/>
          </a:xfrm>
        </p:spPr>
        <p:txBody>
          <a:bodyPr>
            <a:normAutofit/>
          </a:bodyPr>
          <a:lstStyle/>
          <a:p>
            <a:r>
              <a:rPr lang="ru-RU" dirty="0" smtClean="0"/>
              <a:t>Произведения </a:t>
            </a:r>
            <a:r>
              <a:rPr lang="ru-RU" dirty="0" err="1" smtClean="0"/>
              <a:t>Л.Н.Толстого</a:t>
            </a:r>
            <a:r>
              <a:rPr lang="ru-RU" dirty="0" smtClean="0"/>
              <a:t> учат: патриотизму к своей Родине., трудолюбию в учёбе и в труде., доброте, милосердию, любви к людям, к природе, к животным. Он призывал чтобы каждый работал над собой, развивал свои способности, таланты.</a:t>
            </a:r>
            <a:endParaRPr lang="ru-RU" dirty="0"/>
          </a:p>
        </p:txBody>
      </p:sp>
      <p:pic>
        <p:nvPicPr>
          <p:cNvPr id="5" name="Picture 2" descr="C:\Users\RAY\Desktop\Л.Н.Толстой\COcjyxkWcAAei1_.jpg lar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0"/>
            <a:ext cx="43559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658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4716016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Лев Толстой </a:t>
            </a:r>
            <a:r>
              <a:rPr lang="ru-RU" dirty="0"/>
              <a:t>– российский писатель, имя которого известно среди читателей всего мира. Его произведения любят и ценят за богатство языка, живые характеры персонажей, глубоко продуманный и интересный сюжет.</a:t>
            </a:r>
          </a:p>
          <a:p>
            <a:endParaRPr lang="ru-RU" dirty="0"/>
          </a:p>
        </p:txBody>
      </p:sp>
      <p:pic>
        <p:nvPicPr>
          <p:cNvPr id="5" name="Picture 2" descr="C:\Users\RAY\Desktop\Л.Н.Толстой\COcjyxkWcAAei1_.jpg lar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0"/>
            <a:ext cx="43559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8595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301208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ru-RU" dirty="0"/>
              <a:t>«Думай хорошо – и мысли созреют в добрые поступки.» </a:t>
            </a:r>
            <a:r>
              <a:rPr lang="ru-RU" sz="3600" dirty="0"/>
              <a:t>(Л.Н. Толстой)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2" descr="C:\Users\RAY\Desktop\Л.Н.Толстой\Lev-Tolstoy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0"/>
            <a:ext cx="4779163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912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Родился русский писатель и философ </a:t>
            </a:r>
            <a:r>
              <a:rPr lang="ru-RU" b="1" dirty="0" err="1"/>
              <a:t>Л.Н.Толстой</a:t>
            </a:r>
            <a:r>
              <a:rPr lang="ru-RU" b="1" dirty="0"/>
              <a:t> </a:t>
            </a:r>
            <a:r>
              <a:rPr lang="ru-RU" b="1" dirty="0" smtClean="0"/>
              <a:t> </a:t>
            </a:r>
            <a:r>
              <a:rPr lang="ru-RU" dirty="0" smtClean="0"/>
              <a:t>9 </a:t>
            </a:r>
            <a:r>
              <a:rPr lang="ru-RU" dirty="0"/>
              <a:t>сентября 1828 года в </a:t>
            </a:r>
            <a:r>
              <a:rPr lang="ru-RU" b="1" dirty="0"/>
              <a:t>Ясной Поляне,</a:t>
            </a:r>
            <a:r>
              <a:rPr lang="ru-RU" dirty="0"/>
              <a:t> Тульской губернии, ч</a:t>
            </a:r>
            <a:r>
              <a:rPr lang="ru-RU" u="sng" dirty="0"/>
              <a:t>етвертым ребенком</a:t>
            </a:r>
            <a:r>
              <a:rPr lang="ru-RU" dirty="0"/>
              <a:t> в богатой аристократической семье. Родителей Толстой потерял рано, дальнейшим его воспитанием </a:t>
            </a:r>
            <a:r>
              <a:rPr lang="ru-RU" dirty="0" smtClean="0"/>
              <a:t>занимались дальние родственники и тётя </a:t>
            </a:r>
            <a:r>
              <a:rPr lang="ru-RU" b="1" dirty="0" err="1" smtClean="0"/>
              <a:t>Т.А.Ергольская</a:t>
            </a:r>
            <a:r>
              <a:rPr lang="ru-RU" dirty="0" smtClean="0"/>
              <a:t>.</a:t>
            </a:r>
            <a:r>
              <a:rPr lang="en-US" dirty="0" smtClean="0"/>
              <a:t> </a:t>
            </a:r>
            <a:r>
              <a:rPr lang="ru-RU" dirty="0" smtClean="0"/>
              <a:t>Они окружили любовью и заботой осиротивших детей. </a:t>
            </a:r>
          </a:p>
          <a:p>
            <a:r>
              <a:rPr lang="ru-RU" dirty="0" smtClean="0"/>
              <a:t>По материнской линии </a:t>
            </a:r>
            <a:r>
              <a:rPr lang="ru-RU" dirty="0" err="1" smtClean="0"/>
              <a:t>Л.Н.Толстой</a:t>
            </a:r>
            <a:r>
              <a:rPr lang="ru-RU" dirty="0" smtClean="0"/>
              <a:t> был в родстве с </a:t>
            </a:r>
            <a:r>
              <a:rPr lang="ru-RU" dirty="0" err="1" smtClean="0"/>
              <a:t>А.С.Пушкиным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Отец Толстого был участником </a:t>
            </a:r>
            <a:r>
              <a:rPr lang="ru-RU" b="1" dirty="0" smtClean="0"/>
              <a:t>Отечественной войне 1812 года.</a:t>
            </a:r>
          </a:p>
        </p:txBody>
      </p:sp>
    </p:spTree>
    <p:extLst>
      <p:ext uri="{BB962C8B-B14F-4D97-AF65-F5344CB8AC3E}">
        <p14:creationId xmlns:p14="http://schemas.microsoft.com/office/powerpoint/2010/main" val="1276339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589240"/>
            <a:ext cx="9036496" cy="115212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Ясная поляна</a:t>
            </a:r>
            <a:r>
              <a:rPr lang="ru-RU" dirty="0"/>
              <a:t>, где родился писатель, в наши дни является </a:t>
            </a:r>
            <a:r>
              <a:rPr lang="ru-RU" b="1" dirty="0" smtClean="0"/>
              <a:t>музеем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C:\Users\RAY\Desktop\Л.Н.Толстой\img1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5" t="3030" r="5909" b="6061"/>
          <a:stretch/>
        </p:blipFill>
        <p:spPr bwMode="auto">
          <a:xfrm>
            <a:off x="0" y="0"/>
            <a:ext cx="9144000" cy="515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2894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01208"/>
            <a:ext cx="8229600" cy="1556792"/>
          </a:xfrm>
        </p:spPr>
        <p:txBody>
          <a:bodyPr>
            <a:normAutofit/>
          </a:bodyPr>
          <a:lstStyle/>
          <a:p>
            <a:r>
              <a:rPr lang="ru-RU" dirty="0"/>
              <a:t>Спальня Л.Н. </a:t>
            </a:r>
            <a:r>
              <a:rPr lang="ru-RU" dirty="0" smtClean="0"/>
              <a:t>Толстого                                  в </a:t>
            </a:r>
            <a:r>
              <a:rPr lang="ru-RU" b="1" dirty="0"/>
              <a:t>Ясной поляне</a:t>
            </a:r>
          </a:p>
        </p:txBody>
      </p:sp>
      <p:pic>
        <p:nvPicPr>
          <p:cNvPr id="2050" name="Picture 2" descr="C:\Users\RAY\Desktop\Л.Н.Толстой\12. Дом-музей Л.Н. Толстого. Спальня Л.Н. Толстого.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110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373216"/>
            <a:ext cx="9144000" cy="1484784"/>
          </a:xfrm>
        </p:spPr>
        <p:txBody>
          <a:bodyPr>
            <a:normAutofit/>
          </a:bodyPr>
          <a:lstStyle/>
          <a:p>
            <a:r>
              <a:rPr lang="ru-RU" dirty="0" smtClean="0"/>
              <a:t>Кабинет </a:t>
            </a:r>
            <a:r>
              <a:rPr lang="ru-RU" dirty="0"/>
              <a:t>Л.Н. </a:t>
            </a:r>
            <a:r>
              <a:rPr lang="ru-RU" dirty="0" smtClean="0"/>
              <a:t>Толстого                                          в </a:t>
            </a:r>
            <a:r>
              <a:rPr lang="ru-RU" b="1" dirty="0" smtClean="0"/>
              <a:t>Ясной поляне</a:t>
            </a:r>
            <a:endParaRPr lang="ru-RU" b="1" dirty="0"/>
          </a:p>
        </p:txBody>
      </p:sp>
      <p:pic>
        <p:nvPicPr>
          <p:cNvPr id="3074" name="Picture 2" descr="C:\Users\RAY\Desktop\Л.Н.Толстой\imgpreview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451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/>
              <a:t>В жизни великого писателя немало удивительных фактов из детства, которые повлияли не только на его судьбу, но и оставили отпечаток во всём творчестве </a:t>
            </a:r>
            <a:r>
              <a:rPr lang="ru-RU" dirty="0" smtClean="0"/>
              <a:t>писателя. </a:t>
            </a:r>
            <a:r>
              <a:rPr lang="ru-RU" dirty="0"/>
              <a:t>Однажды в детстве </a:t>
            </a:r>
            <a:r>
              <a:rPr lang="ru-RU" b="1" dirty="0"/>
              <a:t>Лев Николаевич </a:t>
            </a:r>
            <a:r>
              <a:rPr lang="ru-RU" dirty="0"/>
              <a:t>услышал от брата Николая прекрасную легенду. Она повествовала о </a:t>
            </a:r>
            <a:r>
              <a:rPr lang="ru-RU" b="1" dirty="0"/>
              <a:t>«зелёной палочке», </a:t>
            </a:r>
            <a:r>
              <a:rPr lang="ru-RU" dirty="0"/>
              <a:t>некогда затерянной далеко, на самом краю оврага в усадьбе </a:t>
            </a:r>
            <a:r>
              <a:rPr lang="ru-RU" b="1" dirty="0"/>
              <a:t>Ясная Поляна</a:t>
            </a:r>
            <a:r>
              <a:rPr lang="ru-RU" dirty="0"/>
              <a:t>, и тот, кто найдет её, избавит мир от смерти и различных бед. </a:t>
            </a:r>
          </a:p>
        </p:txBody>
      </p:sp>
    </p:spTree>
    <p:extLst>
      <p:ext uri="{BB962C8B-B14F-4D97-AF65-F5344CB8AC3E}">
        <p14:creationId xmlns:p14="http://schemas.microsoft.com/office/powerpoint/2010/main" val="663640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8" y="116632"/>
            <a:ext cx="5040560" cy="6552728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ru-RU" dirty="0"/>
              <a:t>Спасительную тростинку </a:t>
            </a:r>
            <a:r>
              <a:rPr lang="ru-RU" dirty="0" smtClean="0"/>
              <a:t>братья </a:t>
            </a:r>
            <a:r>
              <a:rPr lang="ru-RU" dirty="0"/>
              <a:t>так и не нашли, но, став взрослым, Толстой продолжил поиски ответа на главный вопрос – возможно ли человечеству прийти к всеобщему </a:t>
            </a:r>
            <a:r>
              <a:rPr lang="ru-RU" b="1" dirty="0"/>
              <a:t>счастью и любви</a:t>
            </a:r>
            <a:r>
              <a:rPr lang="ru-RU" dirty="0"/>
              <a:t>. Незадолго до смерти он просил предать его прах земле в том самом месте, на краю оврага, где лежит и ждёт своего часа «зелёная палочка».</a:t>
            </a:r>
          </a:p>
          <a:p>
            <a:endParaRPr lang="ru-RU" dirty="0"/>
          </a:p>
        </p:txBody>
      </p:sp>
      <p:pic>
        <p:nvPicPr>
          <p:cNvPr id="1026" name="Picture 2" descr="C:\Users\RAY\Desktop\Л.Н.Толстой\90bb65cd0b35bd5e7b2c54328be957c7_418c1b915dbabd5d7d4fb528e0efde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2" y="404664"/>
            <a:ext cx="3835687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7613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1255</Words>
  <Application>Microsoft Office PowerPoint</Application>
  <PresentationFormat>Экран (4:3)</PresentationFormat>
  <Paragraphs>48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Лев Николаевич Толстой</vt:lpstr>
      <vt:lpstr>Лев Николаевич Толстой</vt:lpstr>
      <vt:lpstr>Презентация PowerPoint</vt:lpstr>
      <vt:lpstr>Презентация PowerPoint</vt:lpstr>
      <vt:lpstr>Ясная поляна, где родился писатель, в наши дни является музеем </vt:lpstr>
      <vt:lpstr>Спальня Л.Н. Толстого                                  в Ясной поляне</vt:lpstr>
      <vt:lpstr>Кабинет Л.Н. Толстого                                          в Ясной поляне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Толстой вёл хозяйство в Ясной поляне. Как никто понимал нужды крестьян. Своим крепостным крестьянам он даёт «вольную» - отпускает на волю.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Произведения Л.Н. Толстого:</vt:lpstr>
      <vt:lpstr>Презентация PowerPoint</vt:lpstr>
      <vt:lpstr>Презентация PowerPoint</vt:lpstr>
      <vt:lpstr>«Думай хорошо – и мысли созреют в добрые поступки.» (Л.Н. Толстой)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RAY</dc:creator>
  <cp:lastModifiedBy>root</cp:lastModifiedBy>
  <cp:revision>41</cp:revision>
  <dcterms:created xsi:type="dcterms:W3CDTF">2019-11-12T07:28:24Z</dcterms:created>
  <dcterms:modified xsi:type="dcterms:W3CDTF">2023-11-22T13:45:37Z</dcterms:modified>
</cp:coreProperties>
</file>