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4" r:id="rId9"/>
    <p:sldId id="265" r:id="rId10"/>
    <p:sldId id="268" r:id="rId11"/>
    <p:sldId id="263" r:id="rId12"/>
    <p:sldId id="267" r:id="rId13"/>
    <p:sldId id="266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9" r:id="rId24"/>
    <p:sldId id="278" r:id="rId25"/>
    <p:sldId id="281" r:id="rId26"/>
    <p:sldId id="280" r:id="rId27"/>
    <p:sldId id="284" r:id="rId28"/>
    <p:sldId id="283" r:id="rId29"/>
    <p:sldId id="282" r:id="rId30"/>
    <p:sldId id="287" r:id="rId31"/>
    <p:sldId id="286" r:id="rId32"/>
    <p:sldId id="285" r:id="rId33"/>
    <p:sldId id="290" r:id="rId34"/>
    <p:sldId id="289" r:id="rId35"/>
    <p:sldId id="28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3588" y="-4769"/>
            <a:ext cx="74168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2022-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Год культурного 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наследия народов России.</a:t>
            </a:r>
          </a:p>
          <a:p>
            <a:endParaRPr lang="ru-RU" sz="4800" b="1" dirty="0">
              <a:latin typeface="Bahnschrift Light Semi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116632"/>
            <a:ext cx="57470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Русская народная игрушка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764704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У многих из нас среди первых игрушек была </a:t>
            </a:r>
            <a:r>
              <a:rPr lang="ru-RU" sz="2400" b="1" dirty="0" smtClean="0">
                <a:solidFill>
                  <a:srgbClr val="C00000"/>
                </a:solidFill>
              </a:rPr>
              <a:t>матрешка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  <a:r>
              <a:rPr lang="ru-RU" sz="2400" dirty="0" smtClean="0"/>
              <a:t>– всеми любимая расписная деревянная кукла, внутри которой – такие же куклы, но все меньше и меньше. Игрушки из нескольких предметов, вкладывавшихся друг в друга, были известны давно, однако первая кукла-матрешка была изготовлена в </a:t>
            </a:r>
            <a:r>
              <a:rPr lang="ru-RU" sz="2400" b="1" dirty="0" smtClean="0">
                <a:solidFill>
                  <a:srgbClr val="C00000"/>
                </a:solidFill>
              </a:rPr>
              <a:t>1890 году</a:t>
            </a:r>
            <a:r>
              <a:rPr lang="ru-RU" sz="2400" dirty="0" smtClean="0"/>
              <a:t> и представляла собой крестьянку в рубашке, сарафане и цветастом платке, с чёрным петухом в руках.</a:t>
            </a:r>
            <a:endParaRPr lang="ru-RU" sz="2400" dirty="0"/>
          </a:p>
        </p:txBody>
      </p:sp>
      <p:pic>
        <p:nvPicPr>
          <p:cNvPr id="6" name="Рисунок 5" descr="матрешка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89040"/>
            <a:ext cx="3097252" cy="289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1663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Благодаря простоте исполнения, </a:t>
            </a:r>
            <a:r>
              <a:rPr lang="ru-RU" sz="2400" b="1" dirty="0" smtClean="0">
                <a:solidFill>
                  <a:srgbClr val="C00000"/>
                </a:solidFill>
              </a:rPr>
              <a:t>дымковская игрушка</a:t>
            </a:r>
            <a:r>
              <a:rPr lang="ru-RU" sz="2400" dirty="0" smtClean="0"/>
              <a:t> хорошо знакома детям. Ее делают из глины, окрашенной в белый цвет и расписанной разными цветами. Чаще всего дымковская игрушка изображает баранов с золотыми рогами, птиц, оленей, скоморохов и барынь. Первые игрушки лепили к вятскому самобытному празднику Свистуньи еще в XIX в. </a:t>
            </a:r>
            <a:endParaRPr lang="ru-RU" sz="2400" dirty="0"/>
          </a:p>
        </p:txBody>
      </p:sp>
      <p:pic>
        <p:nvPicPr>
          <p:cNvPr id="4" name="Рисунок 3" descr="дымковска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780928"/>
            <a:ext cx="3024336" cy="3839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1663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Среди народных игрушек - множество </a:t>
            </a:r>
            <a:r>
              <a:rPr lang="ru-RU" sz="2400" b="1" dirty="0" smtClean="0">
                <a:solidFill>
                  <a:srgbClr val="C00000"/>
                </a:solidFill>
              </a:rPr>
              <a:t>свистулек</a:t>
            </a:r>
            <a:r>
              <a:rPr lang="ru-RU" sz="2400" dirty="0" smtClean="0"/>
              <a:t>. Это не только дымковская игрушка, но и </a:t>
            </a:r>
            <a:r>
              <a:rPr lang="ru-RU" sz="2400" b="1" dirty="0" smtClean="0">
                <a:solidFill>
                  <a:srgbClr val="C00000"/>
                </a:solidFill>
              </a:rPr>
              <a:t>романовская игрушка</a:t>
            </a:r>
            <a:r>
              <a:rPr lang="ru-RU" sz="2400" dirty="0" smtClean="0"/>
              <a:t>. Это игрушки-свистульки родом из </a:t>
            </a:r>
            <a:r>
              <a:rPr lang="ru-RU" sz="2400" b="1" dirty="0" smtClean="0">
                <a:solidFill>
                  <a:srgbClr val="C00000"/>
                </a:solidFill>
              </a:rPr>
              <a:t>Липецкой области</a:t>
            </a:r>
            <a:r>
              <a:rPr lang="ru-RU" sz="2400" dirty="0" smtClean="0"/>
              <a:t>. Для их росписи используют краску, разведенную на яйце или поливу, за счет чего и получается нежный оттенок красного, зеленого или желтого цвета. Также свои свистульки делают и в Новгороде, чаще всего в форме птиц (петухов) и рыб.</a:t>
            </a:r>
            <a:endParaRPr lang="ru-RU" sz="2400" dirty="0"/>
          </a:p>
        </p:txBody>
      </p:sp>
      <p:pic>
        <p:nvPicPr>
          <p:cNvPr id="4" name="Рисунок 3" descr="свистуль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3140968"/>
            <a:ext cx="3240360" cy="3529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Одним из древнейших промыслов считается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  <a:r>
              <a:rPr lang="ru-RU" sz="2400" b="1" dirty="0" err="1" smtClean="0">
                <a:solidFill>
                  <a:srgbClr val="C00000"/>
                </a:solidFill>
              </a:rPr>
              <a:t>филимоновская</a:t>
            </a:r>
            <a:r>
              <a:rPr lang="ru-RU" sz="2400" b="1" dirty="0" smtClean="0">
                <a:solidFill>
                  <a:srgbClr val="C00000"/>
                </a:solidFill>
              </a:rPr>
              <a:t> игрушка</a:t>
            </a:r>
            <a:r>
              <a:rPr lang="ru-RU" sz="2400" dirty="0" smtClean="0"/>
              <a:t>. По одной из версий, первые </a:t>
            </a:r>
            <a:r>
              <a:rPr lang="ru-RU" sz="2400" dirty="0" err="1" smtClean="0"/>
              <a:t>филимоновские</a:t>
            </a:r>
            <a:r>
              <a:rPr lang="ru-RU" sz="2400" dirty="0" smtClean="0"/>
              <a:t> игрушки появились еще в Древней Руси, в районе </a:t>
            </a:r>
            <a:r>
              <a:rPr lang="ru-RU" sz="2400" b="1" dirty="0" smtClean="0">
                <a:solidFill>
                  <a:srgbClr val="C00000"/>
                </a:solidFill>
              </a:rPr>
              <a:t>современной Тульской области</a:t>
            </a:r>
            <a:r>
              <a:rPr lang="ru-RU" sz="2400" dirty="0" smtClean="0"/>
              <a:t>. Гончарное производство было семейным, мужчины и женщины делали посуду, а девочки вместе с бабушками лепили и расписывали игрушки: барынь, всадников, коров, медведей, петухов.</a:t>
            </a:r>
            <a:endParaRPr lang="ru-RU" sz="2400" dirty="0"/>
          </a:p>
        </p:txBody>
      </p:sp>
      <p:pic>
        <p:nvPicPr>
          <p:cNvPr id="4" name="Рисунок 3" descr="филимоновска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8032" y="3212976"/>
            <a:ext cx="3457245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71800" y="116632"/>
            <a:ext cx="3813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Изделия из ткани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83671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Необычайной филигранностью отличается </a:t>
            </a:r>
            <a:r>
              <a:rPr lang="ru-RU" sz="2400" b="1" dirty="0" smtClean="0">
                <a:solidFill>
                  <a:srgbClr val="C00000"/>
                </a:solidFill>
              </a:rPr>
              <a:t>вологодское кружево</a:t>
            </a:r>
            <a:r>
              <a:rPr lang="ru-RU" sz="2400" dirty="0" smtClean="0"/>
              <a:t>, которое плетется из льняной тесьмы на коклюшках. Восхитительные узоры могут быть в форме плавных орнаментов или целых картин. В технике вологодского кружева встречаются не только предметы одежды – воротнички, пелерины, платки, перчатки, но и украшения интерьера – скатерти и покрывала.</a:t>
            </a:r>
            <a:endParaRPr lang="ru-RU" sz="2400" dirty="0"/>
          </a:p>
        </p:txBody>
      </p:sp>
      <p:pic>
        <p:nvPicPr>
          <p:cNvPr id="6" name="Рисунок 5" descr="вологодское_кружево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3429000"/>
            <a:ext cx="4860032" cy="3240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Зимой согревает </a:t>
            </a:r>
            <a:r>
              <a:rPr lang="ru-RU" sz="2400" b="1" dirty="0" smtClean="0">
                <a:solidFill>
                  <a:srgbClr val="C00000"/>
                </a:solidFill>
              </a:rPr>
              <a:t>оренбургский пуховый платок</a:t>
            </a:r>
            <a:r>
              <a:rPr lang="ru-RU" sz="2400" dirty="0" smtClean="0"/>
              <a:t>, связанный из самого тонкого пуха в мире (16-18 мкм). Шали и палантины из пуха оренбургских коз вяжутся вручную, поскольку машинная вязка «рубит» пух и изделие становится более грубым.</a:t>
            </a:r>
            <a:endParaRPr lang="ru-RU" sz="2400" dirty="0"/>
          </a:p>
        </p:txBody>
      </p:sp>
      <p:pic>
        <p:nvPicPr>
          <p:cNvPr id="4" name="Рисунок 3" descr="оренб_платок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132856"/>
            <a:ext cx="6012160" cy="4230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Не менее популярны и </a:t>
            </a:r>
            <a:r>
              <a:rPr lang="ru-RU" sz="2400" b="1" dirty="0" err="1" smtClean="0">
                <a:solidFill>
                  <a:srgbClr val="C00000"/>
                </a:solidFill>
              </a:rPr>
              <a:t>павловопосадские</a:t>
            </a:r>
            <a:r>
              <a:rPr lang="ru-RU" sz="2400" b="1" dirty="0" smtClean="0">
                <a:solidFill>
                  <a:srgbClr val="C00000"/>
                </a:solidFill>
              </a:rPr>
              <a:t> платки</a:t>
            </a:r>
            <a:r>
              <a:rPr lang="ru-RU" sz="2400" dirty="0" smtClean="0"/>
              <a:t> с узором из цветов (как правило, роз и георгинов), собранных в букеты или гирлянды. Первые платки из шерстяной ткани стали производить еще в XVIII веке, однако и по сей день платки из Павловского Посада пользуются народной любовью.</a:t>
            </a:r>
            <a:endParaRPr lang="ru-RU" sz="2400" dirty="0"/>
          </a:p>
        </p:txBody>
      </p:sp>
      <p:pic>
        <p:nvPicPr>
          <p:cNvPr id="4" name="Рисунок 3" descr="павлопосадск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564904"/>
            <a:ext cx="3933056" cy="3933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99593" y="188640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Промыслы художественной резьбы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9593" y="1312370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 Богородском, недалеко от Сергиева Посада зародился такой народный промысел, как </a:t>
            </a:r>
            <a:r>
              <a:rPr lang="ru-RU" sz="2400" b="1" dirty="0" err="1" smtClean="0">
                <a:solidFill>
                  <a:srgbClr val="C00000"/>
                </a:solidFill>
              </a:rPr>
              <a:t>богородская</a:t>
            </a:r>
            <a:r>
              <a:rPr lang="ru-RU" sz="2400" b="1" dirty="0" smtClean="0">
                <a:solidFill>
                  <a:srgbClr val="C00000"/>
                </a:solidFill>
              </a:rPr>
              <a:t> резьба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  <a:r>
              <a:rPr lang="ru-RU" sz="2400" dirty="0" smtClean="0"/>
              <a:t>по дереву. Из липы и осины мастера делают игрушки и скульптуры, а лучшие образцы этих работ находятся в коллекциях музеев, например, Государственного русского музея (скульптурная композиция «Мыши хоронят кота» и др.)</a:t>
            </a:r>
            <a:endParaRPr lang="ru-RU" sz="2400" dirty="0"/>
          </a:p>
        </p:txBody>
      </p:sp>
      <p:pic>
        <p:nvPicPr>
          <p:cNvPr id="20" name="Рисунок 19" descr="russianmuz_1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4416" y="3990026"/>
            <a:ext cx="4572000" cy="2867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Шемогодская</a:t>
            </a:r>
            <a:r>
              <a:rPr lang="ru-RU" sz="2400" dirty="0" smtClean="0"/>
              <a:t> резная береста, или, как ее иначе называют, </a:t>
            </a:r>
            <a:r>
              <a:rPr lang="ru-RU" sz="2400" b="1" dirty="0" smtClean="0">
                <a:solidFill>
                  <a:srgbClr val="C00000"/>
                </a:solidFill>
              </a:rPr>
              <a:t>«берестяное кружево»</a:t>
            </a:r>
            <a:r>
              <a:rPr lang="ru-RU" sz="2400" dirty="0" smtClean="0">
                <a:solidFill>
                  <a:srgbClr val="C00000"/>
                </a:solidFill>
              </a:rPr>
              <a:t>, </a:t>
            </a:r>
            <a:r>
              <a:rPr lang="ru-RU" sz="2400" dirty="0" smtClean="0"/>
              <a:t>украшается узорами из стелющихся стеблей с листьями, ягодами, а иногда и просто геометрическими орнаментами. Северные мастера могут изготовить шкатулки, туески и посуду из резной бересты.</a:t>
            </a:r>
            <a:endParaRPr lang="ru-RU" sz="2400" dirty="0"/>
          </a:p>
        </p:txBody>
      </p:sp>
      <p:pic>
        <p:nvPicPr>
          <p:cNvPr id="4" name="Рисунок 3" descr="береста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2564903"/>
            <a:ext cx="4392488" cy="411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Стиль </a:t>
            </a:r>
            <a:r>
              <a:rPr lang="ru-RU" sz="2400" b="1" dirty="0" smtClean="0">
                <a:solidFill>
                  <a:srgbClr val="C00000"/>
                </a:solidFill>
              </a:rPr>
              <a:t>холмогорской резной кости</a:t>
            </a:r>
            <a:r>
              <a:rPr lang="ru-RU" sz="2400" dirty="0" smtClean="0"/>
              <a:t> объединяет в себе традиции северной и центральной части России, а также коренных народов Севера и западноевропейских мастеров. Первыми известными изделиями холмогорской резной кости были гребни. Кроме того, в этом стиле изготавливались табакерки, ларцы, бокалы, миниатюрные портреты и даже копии знаменитых скульптурных композиций.</a:t>
            </a:r>
            <a:endParaRPr lang="ru-RU" sz="2400" dirty="0"/>
          </a:p>
        </p:txBody>
      </p:sp>
      <p:pic>
        <p:nvPicPr>
          <p:cNvPr id="4" name="Рисунок 3" descr="холмогорская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3123233"/>
            <a:ext cx="4176464" cy="3546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0"/>
            <a:ext cx="73448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декабря 2021 г. Владимир Путин подписал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 проведении в Российской Федерации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культурного наследия народов России»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Skrinshot_01-01-2022_1149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1412776"/>
            <a:ext cx="3754778" cy="5301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8" y="116632"/>
            <a:ext cx="43268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Изделия из металла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683568" y="908720"/>
            <a:ext cx="3960440" cy="58326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Многие русские мастера изготавливают изделия из металла. Чего стоит один только </a:t>
            </a:r>
            <a:r>
              <a:rPr lang="ru-RU" b="1" dirty="0" smtClean="0">
                <a:solidFill>
                  <a:srgbClr val="C00000"/>
                </a:solidFill>
              </a:rPr>
              <a:t>тульский самовар</a:t>
            </a:r>
            <a:r>
              <a:rPr lang="ru-RU" dirty="0" smtClean="0"/>
              <a:t>, один из символов России, известный на весь мир! Незаменимый атрибут быта XIX – начала XX веков олицетворяет собой домашний уют. Чаем из самовара угощали даже королеву Великобритании Елизавету II.</a:t>
            </a:r>
            <a:endParaRPr lang="ru-RU" dirty="0"/>
          </a:p>
        </p:txBody>
      </p:sp>
      <p:pic>
        <p:nvPicPr>
          <p:cNvPr id="16" name="Содержимое 15" descr="самовар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124744"/>
            <a:ext cx="3384550" cy="5023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16632"/>
            <a:ext cx="4038600" cy="655272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   Другим известным промыслом является </a:t>
            </a:r>
            <a:r>
              <a:rPr lang="ru-RU" b="1" dirty="0" err="1" smtClean="0">
                <a:solidFill>
                  <a:srgbClr val="C00000"/>
                </a:solidFill>
              </a:rPr>
              <a:t>каслинское</a:t>
            </a:r>
            <a:r>
              <a:rPr lang="ru-RU" b="1" dirty="0" smtClean="0">
                <a:solidFill>
                  <a:srgbClr val="C00000"/>
                </a:solidFill>
              </a:rPr>
              <a:t> литье</a:t>
            </a:r>
            <a:r>
              <a:rPr lang="ru-RU" dirty="0" smtClean="0"/>
              <a:t>. Скульптуры и предметы декоративно-прикладного искусства производят в </a:t>
            </a:r>
            <a:r>
              <a:rPr lang="ru-RU" dirty="0" smtClean="0">
                <a:solidFill>
                  <a:srgbClr val="C00000"/>
                </a:solidFill>
              </a:rPr>
              <a:t>Челябинской области</a:t>
            </a:r>
            <a:r>
              <a:rPr lang="ru-RU" dirty="0" smtClean="0"/>
              <a:t>. Долгое время эталоном </a:t>
            </a:r>
            <a:r>
              <a:rPr lang="ru-RU" dirty="0" err="1" smtClean="0"/>
              <a:t>каслинского</a:t>
            </a:r>
            <a:r>
              <a:rPr lang="ru-RU" dirty="0" smtClean="0"/>
              <a:t> литья были скульптуры </a:t>
            </a:r>
            <a:r>
              <a:rPr lang="ru-RU" dirty="0" err="1" smtClean="0"/>
              <a:t>Клодта</a:t>
            </a:r>
            <a:r>
              <a:rPr lang="ru-RU" dirty="0" smtClean="0"/>
              <a:t> (того самого скульптора, который украсил Аничков мост в Петербурге композицией с конями).</a:t>
            </a:r>
            <a:endParaRPr lang="ru-RU" dirty="0"/>
          </a:p>
        </p:txBody>
      </p:sp>
      <p:pic>
        <p:nvPicPr>
          <p:cNvPr id="8" name="Содержимое 7" descr="каслинское_литье_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421185"/>
            <a:ext cx="3524250" cy="3799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83568" y="188640"/>
            <a:ext cx="4176464" cy="64807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Скань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– один из древнейших металлических промыслов (работы в этой технике известны еще с IX-X веков). Это вид ювелирной техники: ажурный узор из тонкой золотой, серебряной или медной проволоки. Мастера могут изготовить посуду (например, знакомые каждому подстаканники), церковную утварь, туалетные принадлежности.</a:t>
            </a:r>
            <a:endParaRPr lang="ru-RU" dirty="0"/>
          </a:p>
        </p:txBody>
      </p:sp>
      <p:pic>
        <p:nvPicPr>
          <p:cNvPr id="7" name="Содержимое 6" descr="скань_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353446" cy="3630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Не менее филигранно и великоустюжское </a:t>
            </a:r>
            <a:r>
              <a:rPr lang="ru-RU" sz="2400" b="1" dirty="0" smtClean="0">
                <a:solidFill>
                  <a:srgbClr val="C00000"/>
                </a:solidFill>
              </a:rPr>
              <a:t>чернение по серебру</a:t>
            </a:r>
            <a:r>
              <a:rPr lang="ru-RU" sz="2400" dirty="0" smtClean="0"/>
              <a:t>. Мастера </a:t>
            </a:r>
            <a:r>
              <a:rPr lang="ru-RU" sz="2400" dirty="0" smtClean="0">
                <a:solidFill>
                  <a:srgbClr val="C00000"/>
                </a:solidFill>
              </a:rPr>
              <a:t>Великого Устюга </a:t>
            </a:r>
            <a:r>
              <a:rPr lang="ru-RU" sz="2400" dirty="0" smtClean="0"/>
              <a:t>используют самую древнюю из известных на сегодняшний день технологий, украшая насыщенными рисунками и сюжетными гравюрами столовые приборы и посуду.</a:t>
            </a:r>
            <a:endParaRPr lang="ru-RU" sz="2400" dirty="0"/>
          </a:p>
        </p:txBody>
      </p:sp>
      <p:pic>
        <p:nvPicPr>
          <p:cNvPr id="4" name="Рисунок 3" descr="чернение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132856"/>
            <a:ext cx="3639874" cy="417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116632"/>
            <a:ext cx="34451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Русские кремли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43841"/>
            <a:ext cx="70567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Важным наследием народов России является строение кремля – исторического центра древних городов. В кремле, как правило, находился княжеский дворец, главные каменные храмы, усадьбы феодальной знати и ремесленные мастерские, обслуживавшие княжеский двор. В </a:t>
            </a:r>
            <a:r>
              <a:rPr lang="ru-RU" sz="2400" b="1" dirty="0" smtClean="0">
                <a:solidFill>
                  <a:srgbClr val="C00000"/>
                </a:solidFill>
              </a:rPr>
              <a:t>XVI—XVII </a:t>
            </a:r>
            <a:r>
              <a:rPr lang="ru-RU" sz="2400" dirty="0" smtClean="0"/>
              <a:t>веках в Русском государстве было построено около </a:t>
            </a:r>
            <a:r>
              <a:rPr lang="ru-RU" sz="2400" b="1" dirty="0" smtClean="0">
                <a:solidFill>
                  <a:srgbClr val="C00000"/>
                </a:solidFill>
              </a:rPr>
              <a:t>30</a:t>
            </a:r>
            <a:r>
              <a:rPr lang="ru-RU" sz="2400" dirty="0" smtClean="0"/>
              <a:t> каменных крепостей. </a:t>
            </a:r>
          </a:p>
          <a:p>
            <a:pPr algn="just"/>
            <a:r>
              <a:rPr lang="ru-RU" sz="2400" dirty="0" smtClean="0"/>
              <a:t>До наших дней сохранились: Астраханский кремль, Коломенский кремль, Московский кремль, Ростовский и Тульский кремль и многие другие.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88640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Наиболее известен </a:t>
            </a:r>
            <a:r>
              <a:rPr lang="ru-RU" sz="2400" b="1" dirty="0" smtClean="0">
                <a:solidFill>
                  <a:srgbClr val="C00000"/>
                </a:solidFill>
              </a:rPr>
              <a:t>Московский кремль</a:t>
            </a:r>
            <a:r>
              <a:rPr lang="ru-RU" sz="2400" dirty="0" smtClean="0"/>
              <a:t>. Это древнейшая часть Москвы, расположенная на </a:t>
            </a:r>
            <a:r>
              <a:rPr lang="ru-RU" sz="2400" dirty="0" err="1" smtClean="0"/>
              <a:t>Боровицком</a:t>
            </a:r>
            <a:r>
              <a:rPr lang="ru-RU" sz="2400" dirty="0" smtClean="0"/>
              <a:t> холме. Часы и звезда на Спасской башне, Красная площадь – известные нам с детства символы России. Образ Кремля воспевали во многих песнях и стихотворениях, поэмах и прозе.</a:t>
            </a:r>
            <a:endParaRPr lang="ru-RU" sz="2400" dirty="0"/>
          </a:p>
        </p:txBody>
      </p:sp>
      <p:pic>
        <p:nvPicPr>
          <p:cNvPr id="4" name="Рисунок 3" descr="москва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564904"/>
            <a:ext cx="6876256" cy="3868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Белокаменный </a:t>
            </a:r>
            <a:r>
              <a:rPr lang="ru-RU" sz="2400" b="1" dirty="0" smtClean="0">
                <a:solidFill>
                  <a:srgbClr val="C00000"/>
                </a:solidFill>
              </a:rPr>
              <a:t>Астраханский кремль</a:t>
            </a:r>
            <a:r>
              <a:rPr lang="ru-RU" sz="2400" dirty="0" smtClean="0"/>
              <a:t> был построен в XVI веке, а </a:t>
            </a:r>
            <a:r>
              <a:rPr lang="ru-RU" sz="2400" b="1" dirty="0" smtClean="0">
                <a:solidFill>
                  <a:srgbClr val="C00000"/>
                </a:solidFill>
              </a:rPr>
              <a:t>Ростовский кремль</a:t>
            </a:r>
            <a:r>
              <a:rPr lang="ru-RU" sz="2400" dirty="0" smtClean="0"/>
              <a:t>, тоже белокаменный, – в XVII веке. Оба этих кремля являются памятниками военной архитектуры допетровского времени.</a:t>
            </a:r>
            <a:endParaRPr lang="ru-RU" sz="2400" dirty="0"/>
          </a:p>
        </p:txBody>
      </p:sp>
      <p:pic>
        <p:nvPicPr>
          <p:cNvPr id="4" name="Рисунок 3" descr="астрахан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700809"/>
            <a:ext cx="4464496" cy="2956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ростов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077072"/>
            <a:ext cx="3923928" cy="261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Тула известна не только своими самоварами, но и </a:t>
            </a:r>
            <a:r>
              <a:rPr lang="ru-RU" sz="2400" b="1" dirty="0" smtClean="0">
                <a:solidFill>
                  <a:srgbClr val="C00000"/>
                </a:solidFill>
              </a:rPr>
              <a:t>Тульским кремлем</a:t>
            </a:r>
            <a:r>
              <a:rPr lang="ru-RU" sz="2400" dirty="0" smtClean="0"/>
              <a:t> – старейшим сооружением города. Крепость в центре Тулы была построена в XVI веке, ее осаждали войска крымского хана </a:t>
            </a:r>
            <a:r>
              <a:rPr lang="ru-RU" sz="2400" dirty="0" err="1" smtClean="0"/>
              <a:t>Девлет-Гирея</a:t>
            </a:r>
            <a:r>
              <a:rPr lang="ru-RU" sz="2400" dirty="0" smtClean="0"/>
              <a:t>, а в Смутное время здесь располагалась столица Руси – правда, всего 2 недели.</a:t>
            </a:r>
            <a:endParaRPr lang="ru-RU" sz="2400" dirty="0"/>
          </a:p>
        </p:txBody>
      </p:sp>
      <p:pic>
        <p:nvPicPr>
          <p:cNvPr id="4" name="Рисунок 3" descr="тул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348880"/>
            <a:ext cx="6444208" cy="4296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16632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Коломенский кремль</a:t>
            </a:r>
            <a:r>
              <a:rPr lang="ru-RU" sz="2400" dirty="0" smtClean="0"/>
              <a:t> – одна из самых больших и мощных крепостей своего времени, построенная в 1525—1531 годах в Коломне, во времена правления Василия III. До возведения каменного кремля здесь находилась деревянная крепость, и практически ни один поход ханов Золотой Орды не обходился без захвата Коломны. Однако после возведения каменных стен врагам ни разу не удавалось взять Коломенский кремль.</a:t>
            </a:r>
            <a:endParaRPr lang="ru-RU" sz="2400" dirty="0"/>
          </a:p>
        </p:txBody>
      </p:sp>
      <p:pic>
        <p:nvPicPr>
          <p:cNvPr id="4" name="Рисунок 3" descr="колом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746" y="3250314"/>
            <a:ext cx="4518502" cy="3347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1663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 Нижнем Новгороде по сей день главным общественно-политическим и историко-художественным комплексом города является </a:t>
            </a:r>
            <a:r>
              <a:rPr lang="ru-RU" sz="2400" b="1" dirty="0" smtClean="0">
                <a:solidFill>
                  <a:srgbClr val="C00000"/>
                </a:solidFill>
              </a:rPr>
              <a:t>Нижегородский кремль</a:t>
            </a:r>
            <a:r>
              <a:rPr lang="ru-RU" sz="2400" dirty="0" smtClean="0"/>
              <a:t>. Построенная в начале XVI века, эта крепость играла роль пограничного города и не раз подвергалась осадам, однако так же, как и Коломенский кремль, ни разу не сдавалась врагу.</a:t>
            </a:r>
            <a:endParaRPr lang="ru-RU" sz="2400" dirty="0"/>
          </a:p>
        </p:txBody>
      </p:sp>
      <p:pic>
        <p:nvPicPr>
          <p:cNvPr id="4" name="Рисунок 3" descr="новгород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852935"/>
            <a:ext cx="5718889" cy="3807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7cbJ2X9fn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7762" y="180975"/>
            <a:ext cx="6848475" cy="649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16632"/>
            <a:ext cx="74888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Визитной карточкой Казани является </a:t>
            </a:r>
            <a:r>
              <a:rPr lang="ru-RU" sz="2200" b="1" dirty="0" smtClean="0">
                <a:solidFill>
                  <a:srgbClr val="C00000"/>
                </a:solidFill>
              </a:rPr>
              <a:t>Казанский кремль</a:t>
            </a:r>
            <a:r>
              <a:rPr lang="ru-RU" sz="2200" dirty="0" smtClean="0"/>
              <a:t>, объект Всемирного наследия ЮНЕСКО. На его территории находятся археологические памятники XII-XV веков, многие из которых были разрушены во время взятия Казани Иваном Грозным. Русские и татарские зодчие выстроили на месте руин новый, белокаменный кремль. Сегодня на его территории можно увидеть не только православные храмы, но и мечеть </a:t>
            </a:r>
            <a:r>
              <a:rPr lang="ru-RU" sz="2200" dirty="0" err="1" smtClean="0"/>
              <a:t>Кул-Шариф</a:t>
            </a:r>
            <a:r>
              <a:rPr lang="ru-RU" sz="2200" dirty="0" smtClean="0"/>
              <a:t> - воссоздание мечети Казанского ханства, а также башню </a:t>
            </a:r>
            <a:r>
              <a:rPr lang="ru-RU" sz="2200" dirty="0" err="1" smtClean="0"/>
              <a:t>Сююмбике</a:t>
            </a:r>
            <a:r>
              <a:rPr lang="ru-RU" sz="2200" dirty="0" smtClean="0"/>
              <a:t>. Посетив Казанский кремль, чувствуешь, что Россия - многонациональная, </a:t>
            </a:r>
            <a:r>
              <a:rPr lang="ru-RU" sz="2200" dirty="0" err="1" smtClean="0"/>
              <a:t>мультикультурная</a:t>
            </a:r>
            <a:r>
              <a:rPr lang="ru-RU" sz="2200" dirty="0" smtClean="0"/>
              <a:t> страна с очень богатой историей.</a:t>
            </a:r>
            <a:endParaRPr lang="ru-RU" sz="2200" dirty="0"/>
          </a:p>
        </p:txBody>
      </p:sp>
      <p:pic>
        <p:nvPicPr>
          <p:cNvPr id="4" name="Рисунок 3" descr="казань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3933056"/>
            <a:ext cx="4860032" cy="2734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16632"/>
            <a:ext cx="68407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Нематериальное культурное наследие</a:t>
            </a:r>
            <a:endParaRPr lang="ru-RU" sz="36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124744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Нематериальное культурное наследие </a:t>
            </a:r>
            <a:r>
              <a:rPr lang="ru-RU" sz="2400" dirty="0" smtClean="0"/>
              <a:t>— часть духовной культуры, созданная прошлыми поколениями, выдержавшая испытание временем и передающаяся потомкам как нечто ценное и почитаемое. Нематериальным наследием считаются обряды и традиции, а также устное народное творчество - сказки, былины, песни и многое другое.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Традиции разных народов России очень богаты. Кто-то может похвастаться необычными праздниками, а у других есть особые свадебные обряды.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3336"/>
            <a:ext cx="9144000" cy="6814664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88640"/>
            <a:ext cx="4402832" cy="648072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Одним из популярных летних праздников является славянский </a:t>
            </a:r>
            <a:r>
              <a:rPr lang="ru-RU" sz="2400" b="1" dirty="0" smtClean="0">
                <a:solidFill>
                  <a:srgbClr val="C00000"/>
                </a:solidFill>
              </a:rPr>
              <a:t>Иван Купала</a:t>
            </a:r>
            <a:r>
              <a:rPr lang="ru-RU" sz="2400" dirty="0" smtClean="0"/>
              <a:t>. Однако немногие знают, что летом на севере нашей страны отмечают</a:t>
            </a:r>
            <a:r>
              <a:rPr lang="ru-RU" sz="2400" dirty="0" smtClean="0"/>
              <a:t>... Новый </a:t>
            </a:r>
            <a:r>
              <a:rPr lang="ru-RU" sz="2400" dirty="0" smtClean="0"/>
              <a:t>год! Да, это якутский праздник </a:t>
            </a:r>
            <a:r>
              <a:rPr lang="ru-RU" sz="2400" b="1" dirty="0" smtClean="0">
                <a:solidFill>
                  <a:srgbClr val="C00000"/>
                </a:solidFill>
              </a:rPr>
              <a:t>Ысыах</a:t>
            </a:r>
            <a:r>
              <a:rPr lang="ru-RU" sz="2400" dirty="0" smtClean="0"/>
              <a:t>. По местному обычаю, можно прибавить себе ещё один год, только пережив суровую зиму. Да и собраться всей семьей гораздо легче летом, когда холода отступают.</a:t>
            </a:r>
            <a:endParaRPr lang="ru-RU" sz="2400" dirty="0"/>
          </a:p>
        </p:txBody>
      </p:sp>
      <p:pic>
        <p:nvPicPr>
          <p:cNvPr id="7" name="Содержимое 6" descr="купала_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32656"/>
            <a:ext cx="378042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ысыа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212976"/>
            <a:ext cx="4139952" cy="2759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971600" y="0"/>
            <a:ext cx="7200800" cy="586581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А вот во время обычных новогодних праздников в России популярны</a:t>
            </a:r>
            <a:r>
              <a:rPr lang="ru-RU" sz="2000" dirty="0" smtClean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святочные гадания</a:t>
            </a:r>
            <a:r>
              <a:rPr lang="ru-RU" sz="2000" dirty="0" smtClean="0"/>
              <a:t>. Гадать в Святки можно с приходом первой звезды в канун Рождества и до крещенского освящения воды, то есть с 6 по 19 января. Считается, что в это время приходят на землю с того света души умерших, и невидимое присутствие духов позволяет заглянуть в будущее. Девушки гадают на зеркалах, пытаются узнать суженого по теням от огня или оплывшему свечному воску или даже вызвать духов.</a:t>
            </a:r>
          </a:p>
          <a:p>
            <a:pPr algn="ctr"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Рисунок 6" descr="святки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924944"/>
            <a:ext cx="5508104" cy="3672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88640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Разнообразием отличаются и</a:t>
            </a:r>
            <a:r>
              <a:rPr lang="ru-RU" sz="2000" dirty="0" smtClean="0">
                <a:solidFill>
                  <a:srgbClr val="C00000"/>
                </a:solidFill>
              </a:rPr>
              <a:t> </a:t>
            </a:r>
            <a:r>
              <a:rPr lang="ru-RU" sz="2000" b="1" dirty="0" smtClean="0">
                <a:solidFill>
                  <a:srgbClr val="C00000"/>
                </a:solidFill>
              </a:rPr>
              <a:t>свадебные обряды</a:t>
            </a:r>
            <a:r>
              <a:rPr lang="ru-RU" sz="2000" dirty="0" smtClean="0"/>
              <a:t> наших народов. Сегодня они, конечно, соблюдаются не так часто, но тем не менее, имеют место. Так, по старинным татарским и башкирским обряду, жених должен заплатить калым за свою невесту. Похожая традиция есть и у русского народа - жених платит выкуп. А после заключения брака жених и невеста поочередно кусают свадебный каравай. Говорят, кто откусит больший кусок, будет главным в семейной жизни!</a:t>
            </a:r>
            <a:endParaRPr lang="ru-RU" sz="2000" dirty="0"/>
          </a:p>
        </p:txBody>
      </p:sp>
      <p:pic>
        <p:nvPicPr>
          <p:cNvPr id="4" name="Рисунок 3" descr="свадьба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801888"/>
            <a:ext cx="5832648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3448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Из поколения в поколение передаётся </a:t>
            </a:r>
            <a:r>
              <a:rPr lang="ru-RU" sz="2400" b="1" dirty="0" smtClean="0">
                <a:solidFill>
                  <a:srgbClr val="C00000"/>
                </a:solidFill>
              </a:rPr>
              <a:t>устное творчество</a:t>
            </a:r>
            <a:r>
              <a:rPr lang="ru-RU" sz="2400" dirty="0" smtClean="0"/>
              <a:t> народов России: сказки, былины, предания, песни. С раннего детства мы знакомимся с хитрой лисой и простоватым медведем в русских сказках, а из мансийской узнаем, почему у зайца длинные уши. Становясь постарше, читаем былины о богатырях и купце Садко. Знакомы нам и песни: кому-то их поёт бабушка или мама.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618075452_19-p-volga-svyatoslavich-fentezi-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284984"/>
            <a:ext cx="3388368" cy="2648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ost_5d698af450c8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284984"/>
            <a:ext cx="3816424" cy="2610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сказки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293096"/>
            <a:ext cx="2379035" cy="2468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260648"/>
            <a:ext cx="734481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«Самым высоким видом искусства, самым талантливым, самым гениальным является народное искусство,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есть то, что народом сохранено, что запечатлено народом, что народ пронёс через столетия…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народе не сможет сохраниться то искусство, которое не представляет ценности…»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b="1" i="1" dirty="0" smtClean="0"/>
              <a:t>                                                                                                                                                                Б.М.Немецкий</a:t>
            </a:r>
            <a:endParaRPr lang="ru-RU" dirty="0"/>
          </a:p>
        </p:txBody>
      </p:sp>
      <p:pic>
        <p:nvPicPr>
          <p:cNvPr id="4" name="Рисунок 3" descr="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068960"/>
            <a:ext cx="3378129" cy="321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cale_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573016"/>
            <a:ext cx="4139952" cy="3104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116632"/>
            <a:ext cx="5410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</a:rPr>
              <a:t>Художественная роспись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836712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Всем известная </a:t>
            </a:r>
            <a:r>
              <a:rPr lang="ru-RU" sz="2400" b="1" dirty="0" smtClean="0">
                <a:solidFill>
                  <a:srgbClr val="C00000"/>
                </a:solidFill>
              </a:rPr>
              <a:t>хохлома</a:t>
            </a:r>
            <a:r>
              <a:rPr lang="ru-RU" sz="2400" dirty="0" smtClean="0"/>
              <a:t> – роспись деревянной посуды и мебели, выполненная красными, зелёными и золотистыми красками на чёрном фоне. Появилась хохломская роспись в одноименном селе в </a:t>
            </a:r>
            <a:r>
              <a:rPr lang="ru-RU" sz="2400" b="1" dirty="0" smtClean="0">
                <a:solidFill>
                  <a:srgbClr val="C00000"/>
                </a:solidFill>
              </a:rPr>
              <a:t>Нижегородской области </a:t>
            </a:r>
            <a:r>
              <a:rPr lang="ru-RU" sz="2400" dirty="0" smtClean="0"/>
              <a:t>еще в XVII веке.</a:t>
            </a:r>
            <a:endParaRPr lang="ru-RU" sz="2400" dirty="0"/>
          </a:p>
        </p:txBody>
      </p:sp>
      <p:pic>
        <p:nvPicPr>
          <p:cNvPr id="7" name="Рисунок 6" descr="хохлома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780928"/>
            <a:ext cx="4752528" cy="38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188640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Не менее популярна в России</a:t>
            </a:r>
            <a:r>
              <a:rPr lang="ru-RU" sz="2400" dirty="0" smtClean="0">
                <a:solidFill>
                  <a:srgbClr val="C00000"/>
                </a:solidFill>
              </a:rPr>
              <a:t> </a:t>
            </a:r>
            <a:r>
              <a:rPr lang="ru-RU" sz="2400" b="1" dirty="0" smtClean="0">
                <a:solidFill>
                  <a:srgbClr val="C00000"/>
                </a:solidFill>
              </a:rPr>
              <a:t>гжель</a:t>
            </a:r>
            <a:r>
              <a:rPr lang="ru-RU" sz="2400" dirty="0" smtClean="0"/>
              <a:t> – роспись керамики, выполненная в нежных бело-голубых цветах. Гжельской росписью украшают не только посуду, но и статуэтки, часы и многое другое. Появился этот промысел в «Гжельском кусте» - это 27 деревень в </a:t>
            </a:r>
            <a:r>
              <a:rPr lang="ru-RU" sz="2400" b="1" dirty="0" smtClean="0">
                <a:solidFill>
                  <a:srgbClr val="C00000"/>
                </a:solidFill>
              </a:rPr>
              <a:t>Раменском районе Московской области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 descr="гжель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2547079"/>
            <a:ext cx="4755479" cy="4166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260648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Жостово</a:t>
            </a:r>
            <a:r>
              <a:rPr lang="ru-RU" sz="2400" dirty="0" smtClean="0"/>
              <a:t> – это роспись металлических (жестяных) подносов, выполненная в виде цветочных букетов. Из бытового предмета </a:t>
            </a:r>
            <a:r>
              <a:rPr lang="ru-RU" sz="2400" dirty="0" err="1" smtClean="0"/>
              <a:t>жостовские</a:t>
            </a:r>
            <a:r>
              <a:rPr lang="ru-RU" sz="2400" dirty="0" smtClean="0"/>
              <a:t> подносы превратились в декоративные панно, ведь многие произведения мастеров уникальны.</a:t>
            </a:r>
            <a:endParaRPr lang="ru-RU" sz="2400" dirty="0"/>
          </a:p>
        </p:txBody>
      </p:sp>
      <p:pic>
        <p:nvPicPr>
          <p:cNvPr id="4" name="Рисунок 3" descr="жостово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348880"/>
            <a:ext cx="5562680" cy="4324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88640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</a:rPr>
              <a:t>Палехская миниатюра</a:t>
            </a:r>
            <a:r>
              <a:rPr lang="ru-RU" sz="2400" dirty="0" smtClean="0"/>
              <a:t> представляет собой лаковую миниатюру, выполненную с использованием темперы. Расписываются, как правило, шкатулки, брошки, картины и многое другое. Сюжеты очень разнообразны: это и русские сказки, и былины, сюжеты из жизни и знаковые события для нашей страны. Родиной этих миниатюр является </a:t>
            </a:r>
            <a:r>
              <a:rPr lang="ru-RU" sz="2400" b="1" dirty="0" smtClean="0">
                <a:solidFill>
                  <a:srgbClr val="C00000"/>
                </a:solidFill>
              </a:rPr>
              <a:t>Палехский район Ивановской области.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палех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284984"/>
            <a:ext cx="3542158" cy="3295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583_4-p-drevnerusskii-fon-dlya-prezentatsii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88640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rgbClr val="C00000"/>
                </a:solidFill>
              </a:rPr>
              <a:t>Борецкая</a:t>
            </a:r>
            <a:r>
              <a:rPr lang="ru-RU" sz="2400" b="1" dirty="0" smtClean="0">
                <a:solidFill>
                  <a:srgbClr val="C00000"/>
                </a:solidFill>
              </a:rPr>
              <a:t> роспись</a:t>
            </a:r>
            <a:r>
              <a:rPr lang="ru-RU" sz="2400" dirty="0" smtClean="0"/>
              <a:t> – орнаментальная роспись по дереву, выполняемая в красном, зелёном, коричневом, оранжевом и жёлтом цветах. Существует с XVIII века в </a:t>
            </a:r>
            <a:r>
              <a:rPr lang="ru-RU" sz="2400" b="1" dirty="0" smtClean="0">
                <a:solidFill>
                  <a:srgbClr val="C00000"/>
                </a:solidFill>
              </a:rPr>
              <a:t>Архангельской области</a:t>
            </a:r>
            <a:r>
              <a:rPr lang="ru-RU" sz="2400" dirty="0" smtClean="0"/>
              <a:t>. Главный мотив </a:t>
            </a:r>
            <a:r>
              <a:rPr lang="ru-RU" sz="2400" dirty="0" err="1" smtClean="0"/>
              <a:t>борецкой</a:t>
            </a:r>
            <a:r>
              <a:rPr lang="ru-RU" sz="2400" dirty="0" smtClean="0"/>
              <a:t> росписи – древо жизни. Оно изображается как огромный цветок с прямым стеблем, вокруг которого нарисованы цветы, птицы, ягоды, изящные листья, можно изображать жанровые сценки и народные гуляния.</a:t>
            </a:r>
            <a:endParaRPr lang="ru-RU" sz="2400" dirty="0"/>
          </a:p>
        </p:txBody>
      </p:sp>
      <p:pic>
        <p:nvPicPr>
          <p:cNvPr id="4" name="Рисунок 3" descr="борецк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284984"/>
            <a:ext cx="3256241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2025</Words>
  <Application>Microsoft Office PowerPoint</Application>
  <PresentationFormat>Экран (4:3)</PresentationFormat>
  <Paragraphs>50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Bahnschrift Light SemiCondensed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Наталия Латенкова</dc:creator>
  <cp:lastModifiedBy>NIRick</cp:lastModifiedBy>
  <cp:revision>14</cp:revision>
  <dcterms:created xsi:type="dcterms:W3CDTF">2022-01-09T14:33:07Z</dcterms:created>
  <dcterms:modified xsi:type="dcterms:W3CDTF">2022-02-05T11:34:14Z</dcterms:modified>
</cp:coreProperties>
</file>