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09" r:id="rId5"/>
    <p:sldMasterId id="2147483716" r:id="rId6"/>
    <p:sldMasterId id="2147483723" r:id="rId7"/>
  </p:sldMasterIdLst>
  <p:notesMasterIdLst>
    <p:notesMasterId r:id="rId45"/>
  </p:notesMasterIdLst>
  <p:sldIdLst>
    <p:sldId id="257" r:id="rId8"/>
    <p:sldId id="547" r:id="rId9"/>
    <p:sldId id="548" r:id="rId10"/>
    <p:sldId id="587" r:id="rId11"/>
    <p:sldId id="515" r:id="rId12"/>
    <p:sldId id="549" r:id="rId13"/>
    <p:sldId id="550" r:id="rId14"/>
    <p:sldId id="551" r:id="rId15"/>
    <p:sldId id="576" r:id="rId16"/>
    <p:sldId id="553" r:id="rId17"/>
    <p:sldId id="554" r:id="rId18"/>
    <p:sldId id="585" r:id="rId19"/>
    <p:sldId id="586" r:id="rId20"/>
    <p:sldId id="579" r:id="rId21"/>
    <p:sldId id="581" r:id="rId22"/>
    <p:sldId id="583" r:id="rId23"/>
    <p:sldId id="555" r:id="rId24"/>
    <p:sldId id="556" r:id="rId25"/>
    <p:sldId id="557" r:id="rId26"/>
    <p:sldId id="558" r:id="rId27"/>
    <p:sldId id="559" r:id="rId28"/>
    <p:sldId id="577" r:id="rId29"/>
    <p:sldId id="561" r:id="rId30"/>
    <p:sldId id="563" r:id="rId31"/>
    <p:sldId id="564" r:id="rId32"/>
    <p:sldId id="565" r:id="rId33"/>
    <p:sldId id="566" r:id="rId34"/>
    <p:sldId id="567" r:id="rId35"/>
    <p:sldId id="568" r:id="rId36"/>
    <p:sldId id="569" r:id="rId37"/>
    <p:sldId id="570" r:id="rId38"/>
    <p:sldId id="571" r:id="rId39"/>
    <p:sldId id="572" r:id="rId40"/>
    <p:sldId id="573" r:id="rId41"/>
    <p:sldId id="574" r:id="rId42"/>
    <p:sldId id="575" r:id="rId43"/>
    <p:sldId id="503" r:id="rId44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006600"/>
    <a:srgbClr val="990033"/>
    <a:srgbClr val="FBB99F"/>
    <a:srgbClr val="F7713B"/>
    <a:srgbClr val="FCCDBA"/>
    <a:srgbClr val="FBBCA3"/>
    <a:srgbClr val="9966FF"/>
    <a:srgbClr val="66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9" autoAdjust="0"/>
    <p:restoredTop sz="96404" autoAdjust="0"/>
  </p:normalViewPr>
  <p:slideViewPr>
    <p:cSldViewPr>
      <p:cViewPr>
        <p:scale>
          <a:sx n="75" d="100"/>
          <a:sy n="75" d="100"/>
        </p:scale>
        <p:origin x="2002" y="739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7355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6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2864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59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3837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8595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1609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4380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4451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58473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54733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2478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92983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466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5563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0852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84775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772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96503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95868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09525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179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8347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8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5732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091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0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2630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3751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2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7645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:notes"/>
          <p:cNvSpPr txBox="1">
            <a:spLocks noGrp="1"/>
          </p:cNvSpPr>
          <p:nvPr>
            <p:ph type="body" idx="1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363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760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42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3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2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02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78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85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89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84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23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9555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634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4943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7663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7269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4312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041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2" y="1076328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9542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30079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951957" y="-1140616"/>
            <a:ext cx="3394075" cy="807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5784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463778" y="1371602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1481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6082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12544992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33516528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1293060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7148336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108384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23626551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3781575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1771241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29282518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36069901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27831731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423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9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1697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51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998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8B2B34-4EE9-4AC9-9E9B-A2830E01BD2B}" type="datetime1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28.03.2025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47C35D1-6F61-4841-8D23-A0D3C0589F9E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418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175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1620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272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8196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440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8B2B34-4EE9-4AC9-9E9B-A2830E01BD2B}" type="datetime1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28.03.2025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47C35D1-6F61-4841-8D23-A0D3C0589F9E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018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028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6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919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230832"/>
          </a:xfrm>
        </p:spPr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2896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446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8B2B34-4EE9-4AC9-9E9B-A2830E01BD2B}" type="datetime1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28.03.2025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47C35D1-6F61-4841-8D23-A0D3C0589F9E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8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1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4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5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8547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3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85800" eaLnBrk="1" fontAlgn="auto" hangingPunct="1">
              <a:buClr>
                <a:srgbClr val="000000"/>
              </a:buClr>
            </a:pPr>
            <a:endParaRPr lang="ru-RU"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85800" eaLnBrk="1" fontAlgn="auto" hangingPunct="1">
              <a:spcAft>
                <a:spcPts val="0"/>
              </a:spcAft>
              <a:buClr>
                <a:srgbClr val="000000"/>
              </a:buClr>
            </a:pPr>
            <a:fld id="{00000000-1234-1234-1234-123412341234}" type="slidenum">
              <a:rPr lang="ru-RU" kern="0" smtClean="0"/>
              <a:pPr defTabSz="685800" eaLnBrk="1" fontAlgn="auto" hangingPunct="1">
                <a:spcAft>
                  <a:spcPts val="0"/>
                </a:spcAft>
                <a:buClr>
                  <a:srgbClr val="000000"/>
                </a:buClr>
              </a:pPr>
              <a:t>‹#›</a:t>
            </a:fld>
            <a:endParaRPr lang="ru-RU" kern="0"/>
          </a:p>
        </p:txBody>
      </p:sp>
    </p:spTree>
    <p:extLst>
      <p:ext uri="{BB962C8B-B14F-4D97-AF65-F5344CB8AC3E}">
        <p14:creationId xmlns:p14="http://schemas.microsoft.com/office/powerpoint/2010/main" val="26554660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38285" cy="517684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48194" y="11954"/>
            <a:ext cx="1359979" cy="5131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1080" y="2265901"/>
            <a:ext cx="41667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78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38285" cy="517684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48194" y="11954"/>
            <a:ext cx="1359979" cy="5131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1080" y="2265901"/>
            <a:ext cx="41667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38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38285" cy="517684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48194" y="11954"/>
            <a:ext cx="1359979" cy="5131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775" y="112108"/>
            <a:ext cx="612600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1080" y="2265901"/>
            <a:ext cx="41667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3/28/2025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8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4.png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image" Target="../media/image58.jp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Гульнара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99288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7780" y="249492"/>
            <a:ext cx="4995174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50" b="1" spc="38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ПРИЁМА ДЕТЕЙ </a:t>
            </a:r>
          </a:p>
          <a:p>
            <a:pPr algn="ctr"/>
            <a:r>
              <a:rPr lang="ru-RU" sz="4050" b="1" spc="38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 КЛАСС</a:t>
            </a:r>
          </a:p>
        </p:txBody>
      </p:sp>
    </p:spTree>
    <p:extLst>
      <p:ext uri="{BB962C8B-B14F-4D97-AF65-F5344CB8AC3E}">
        <p14:creationId xmlns:p14="http://schemas.microsoft.com/office/powerpoint/2010/main" val="1805204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5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5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5"/>
          <p:cNvSpPr txBox="1"/>
          <p:nvPr/>
        </p:nvSpPr>
        <p:spPr>
          <a:xfrm>
            <a:off x="619385" y="160337"/>
            <a:ext cx="5832648" cy="58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Подтверждающие документы: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9" name="Google Shape;309;p35"/>
          <p:cNvSpPr/>
          <p:nvPr/>
        </p:nvSpPr>
        <p:spPr>
          <a:xfrm>
            <a:off x="827584" y="1059582"/>
            <a:ext cx="7920880" cy="327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Преимущественное право: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Паспорт родителя (законного представителя).</a:t>
            </a:r>
            <a:endParaRPr kumimoji="0" sz="1800" b="0" i="1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∙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Свидетельства рождения детей </a:t>
            </a:r>
            <a:r>
              <a:rPr kumimoji="0" lang="ru-RU" sz="1800" b="0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(полнородных и неполнородных братьев и сестер, усыновленных (удочеренных) или находящихся под опекой или попечительством в семье, включая приемные семьи).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Внеочередное и первоочередное право: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Справка с места работы родителя (законного представителя).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Справка из военкомата для мобилизованных.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431" y="7937"/>
            <a:ext cx="762066" cy="7620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055" y="4539530"/>
            <a:ext cx="42919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1291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6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16" name="Google Shape;316;p36"/>
          <p:cNvPicPr preferRelativeResize="0"/>
          <p:nvPr/>
        </p:nvPicPr>
        <p:blipFill rotWithShape="1">
          <a:blip r:embed="rId3">
            <a:alphaModFix/>
          </a:blip>
          <a:srcRect l="17755" t="3333" r="13469"/>
          <a:stretch/>
        </p:blipFill>
        <p:spPr>
          <a:xfrm>
            <a:off x="899592" y="174403"/>
            <a:ext cx="6336704" cy="338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6"/>
          <p:cNvSpPr/>
          <p:nvPr/>
        </p:nvSpPr>
        <p:spPr>
          <a:xfrm>
            <a:off x="3635896" y="4083918"/>
            <a:ext cx="5328592" cy="79208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9132" y="53404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427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2775641" y="1666923"/>
            <a:ext cx="1684407" cy="1576301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200" b="1" spc="-4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Порядок приема для иностранных граждан и лиц без гражданства</a:t>
            </a:r>
            <a:endParaRPr lang="ru-RU" sz="33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78C2574B-A034-4B49-ACB5-ED7B55B4EAB6}"/>
              </a:ext>
            </a:extLst>
          </p:cNvPr>
          <p:cNvSpPr/>
          <p:nvPr/>
        </p:nvSpPr>
        <p:spPr>
          <a:xfrm>
            <a:off x="7344224" y="1670732"/>
            <a:ext cx="1684407" cy="160020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9144000" cy="750683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38F5BE-6697-4C0F-A479-02C856AAF3DA}"/>
              </a:ext>
            </a:extLst>
          </p:cNvPr>
          <p:cNvSpPr txBox="1"/>
          <p:nvPr/>
        </p:nvSpPr>
        <p:spPr>
          <a:xfrm>
            <a:off x="144765" y="228600"/>
            <a:ext cx="72889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ru-RU" sz="1500" b="1" cap="all" dirty="0">
                <a:solidFill>
                  <a:prstClr val="white"/>
                </a:solidFill>
                <a:latin typeface="Century Gothic" panose="020B0502020202020204" pitchFamily="34" charset="0"/>
              </a:rPr>
              <a:t>Изменения в Порядке Приема </a:t>
            </a: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id="{72068B0E-B635-B35E-1667-AEF389D8F6FD}"/>
              </a:ext>
            </a:extLst>
          </p:cNvPr>
          <p:cNvSpPr/>
          <p:nvPr/>
        </p:nvSpPr>
        <p:spPr bwMode="auto">
          <a:xfrm>
            <a:off x="7347891" y="1543051"/>
            <a:ext cx="1680740" cy="1300645"/>
          </a:xfrm>
          <a:prstGeom prst="rect">
            <a:avLst/>
          </a:prstGeom>
        </p:spPr>
        <p:txBody>
          <a:bodyPr wrap="square" lIns="53630" tIns="26813" rIns="53630" bIns="26813">
            <a:spAutoFit/>
          </a:bodyPr>
          <a:lstStyle/>
          <a:p>
            <a:pPr algn="ctr" defTabSz="536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600" b="1" spc="-4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 defTabSz="536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600" b="1" spc="-4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 defTabSz="536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600" b="1" spc="-4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 defTabSz="536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b="1" spc="-4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 defTabSz="5363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spc="-4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Тестирование на знание русского языка для иностранных граждан и лиц без гражданства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3" y="843958"/>
            <a:ext cx="2516891" cy="354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706" y="886468"/>
            <a:ext cx="2446860" cy="345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915" y="-31219"/>
            <a:ext cx="512108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95486"/>
            <a:ext cx="842493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7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9144000" cy="514349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defTabSz="685800" eaLnBrk="1" fontAlgn="auto" hangingPunct="1">
              <a:spcBef>
                <a:spcPts val="75"/>
              </a:spcBef>
              <a:spcAft>
                <a:spcPts val="0"/>
              </a:spcAft>
            </a:pPr>
            <a:r>
              <a:rPr lang="ru-RU" sz="135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ДОПОЛНИТЕЛЬНЫХ ДОКУМЕНТОВ ДЛЯ ИНОСТРАННЫХ ГРАЖДАН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521351" y="543791"/>
            <a:ext cx="8394049" cy="4489604"/>
          </a:xfrm>
          <a:prstGeom prst="roundRect">
            <a:avLst>
              <a:gd name="adj" fmla="val 6448"/>
            </a:avLst>
          </a:prstGeom>
          <a:noFill/>
          <a:ln w="12700" cap="flat" cmpd="sng" algn="ctr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родство заявителя;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законность нахождения ребенка</a:t>
            </a: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 и его законного представителя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на территории России </a:t>
            </a:r>
            <a:r>
              <a:rPr lang="ru-RU" sz="1050" i="1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</a:t>
            </a: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7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прохождение государственной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дактилоскопической регистрации ребенка;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7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удостоверяющих личность   ребенка;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7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присвоение родителю ИНН;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7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b="1" u="sng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медицинское заключение об отсутствии </a:t>
            </a: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у ребенка инфекционных заболеваний, представляющих опасность для окружающих;</a:t>
            </a:r>
          </a:p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_____________________________________________________________________________________________________________</a:t>
            </a:r>
          </a:p>
          <a:p>
            <a:pPr marL="128588" indent="-128588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7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осуществление родителем трудовой деятельности (при наличии);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050" kern="0" dirty="0">
                <a:solidFill>
                  <a:prstClr val="black"/>
                </a:solidFill>
                <a:ea typeface="Times New Roman"/>
                <a:cs typeface="Arial" panose="020B0604020202020204" pitchFamily="34" charset="0"/>
              </a:rPr>
              <a:t>копия СНИЛС родителя (при наличии), а также СНИЛС ребенка (при наличии).</a:t>
            </a: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marL="257175" indent="-257175" algn="just" defTabSz="6858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50" kern="0" dirty="0">
              <a:solidFill>
                <a:prstClr val="black"/>
              </a:solidFill>
              <a:ea typeface="Times New Roman"/>
              <a:cs typeface="Arial" panose="020B0604020202020204" pitchFamily="34" charset="0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i="1" kern="0" dirty="0">
              <a:solidFill>
                <a:srgbClr val="FF0000"/>
              </a:solidFill>
              <a:ea typeface="Times New Roman"/>
              <a:cs typeface="Arial" panose="020B0604020202020204" pitchFamily="34" charset="0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i="1" kern="0" dirty="0">
                <a:solidFill>
                  <a:srgbClr val="C00000"/>
                </a:solidFill>
                <a:ea typeface="Times New Roman"/>
                <a:cs typeface="Arial" panose="020B0604020202020204" pitchFamily="34" charset="0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lang="ru-RU" sz="1050" b="1" i="1" kern="0" baseline="30000" dirty="0">
                <a:solidFill>
                  <a:srgbClr val="C00000"/>
                </a:solidFill>
                <a:ea typeface="Times New Roman"/>
                <a:cs typeface="Arial" panose="020B0604020202020204" pitchFamily="34" charset="0"/>
              </a:rPr>
              <a:t> </a:t>
            </a:r>
            <a:r>
              <a:rPr lang="ru-RU" sz="1050" b="1" i="1" kern="0" dirty="0">
                <a:solidFill>
                  <a:srgbClr val="C00000"/>
                </a:solidFill>
                <a:ea typeface="Times New Roman"/>
                <a:cs typeface="Arial" panose="020B0604020202020204" pitchFamily="34" charset="0"/>
              </a:rPr>
              <a:t> переводом на русский язык.</a:t>
            </a:r>
            <a:endParaRPr lang="ru-RU" sz="1050" b="1" kern="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pic>
        <p:nvPicPr>
          <p:cNvPr id="1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868" y="-29440"/>
            <a:ext cx="512204" cy="7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17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307591" y="893429"/>
            <a:ext cx="8444224" cy="4030569"/>
          </a:xfrm>
          <a:prstGeom prst="roundRect">
            <a:avLst>
              <a:gd name="adj" fmla="val 644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1001" marR="365760" indent="-128588" algn="just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Школа в срок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более 5 рабочих дней проверяет комплектность </a:t>
            </a: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документов;</a:t>
            </a:r>
          </a:p>
          <a:p>
            <a:pPr marL="391001" marR="365760" indent="-128588" algn="just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комплект неполный - возвращает заявление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РАССМОТРЕНИЯ;</a:t>
            </a:r>
            <a:endParaRPr lang="ru-RU" sz="1350" kern="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91001" marR="365760" indent="-128588" algn="just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Если представлен полный комплект документов, школа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течение 25 рабочих дней проверяет их достоверность</a:t>
            </a: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391001" marR="365760" indent="-128588" algn="just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После проверки достоверности документов ребенок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направляется </a:t>
            </a:r>
            <a:b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тестирующую организацию</a:t>
            </a: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391001" marR="365760" indent="-128588" algn="just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Информация о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направлении на тестирование направляется по адресу, указанному в заявлении </a:t>
            </a: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 приеме на обучение, и в личный кабинет ЕПГУ;</a:t>
            </a:r>
          </a:p>
          <a:p>
            <a:pPr marL="391001" marR="365760" indent="-128588" defTabSz="685800" eaLnBrk="1" fontAlgn="auto" hangingPunct="1">
              <a:spcBef>
                <a:spcPts val="99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Одновременно </a:t>
            </a:r>
            <a:r>
              <a:rPr lang="ru-RU" sz="135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школа уведомляет тестирующую организацию </a:t>
            </a:r>
            <a:r>
              <a:rPr lang="ru-RU" sz="1350" kern="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электронной форме через ЕПГУ.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2621" y="-2176"/>
            <a:ext cx="9144000" cy="514349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" defTabSz="685800" eaLnBrk="1" fontAlgn="auto" hangingPunct="1">
              <a:spcBef>
                <a:spcPts val="75"/>
              </a:spcBef>
              <a:spcAft>
                <a:spcPts val="0"/>
              </a:spcAft>
            </a:pPr>
            <a:r>
              <a:rPr lang="ru-RU" sz="135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ДЕЙСТВИЙ ШКОЛЫ</a:t>
            </a:r>
          </a:p>
        </p:txBody>
      </p:sp>
      <p:pic>
        <p:nvPicPr>
          <p:cNvPr id="1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868" y="-29440"/>
            <a:ext cx="512204" cy="7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7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9885"/>
            <a:ext cx="9144000" cy="510348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35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680" y="0"/>
            <a:ext cx="7516748" cy="240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endParaRPr lang="ru-RU" spc="-8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id="{35774D27-CCA7-420A-9898-AC425DB41851}"/>
              </a:ext>
            </a:extLst>
          </p:cNvPr>
          <p:cNvSpPr/>
          <p:nvPr/>
        </p:nvSpPr>
        <p:spPr>
          <a:xfrm>
            <a:off x="103874" y="-2378"/>
            <a:ext cx="8738235" cy="534873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ПОСЛЕ</a:t>
            </a:r>
            <a:r>
              <a:rPr lang="ru-RU" sz="1350" kern="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lang="ru-RU" sz="1200" b="1" kern="0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ПРОХОЖДЕНИЯ</a:t>
            </a:r>
            <a:r>
              <a:rPr lang="ru-RU" sz="1350" kern="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lang="ru-RU" sz="1200" b="1" kern="0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ТЕСТИРОВАНИЯ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122872" y="1226380"/>
            <a:ext cx="2391728" cy="231692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500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Тестирующая организация </a:t>
            </a:r>
            <a:r>
              <a:rPr lang="ru-RU" sz="1500" b="1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в течение 3-х дней </a:t>
            </a:r>
            <a:r>
              <a:rPr lang="ru-RU" sz="1500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после тестирования уведомляет школу о результатах</a:t>
            </a:r>
            <a:endParaRPr lang="ru-RU" sz="1500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6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2514600" y="1255332"/>
            <a:ext cx="3543300" cy="2402269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50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Информация о результатах тестирования и рассмотрения заявления о приеме на обучение направляется по адресу (почтовый или электронный), указанному в заявлении о приеме на обучение, и в личный кабинет ЕПГУ</a:t>
            </a:r>
          </a:p>
        </p:txBody>
      </p:sp>
      <p:sp>
        <p:nvSpPr>
          <p:cNvPr id="39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5886450" y="1243387"/>
            <a:ext cx="3257550" cy="2414213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50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Школа издает приказ о приеме </a:t>
            </a:r>
            <a:r>
              <a:rPr lang="ru-RU" sz="1350" b="1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в течение 5 рабочих дней </a:t>
            </a:r>
            <a:r>
              <a:rPr lang="ru-RU" sz="1350" kern="0" spc="-4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после официального поступления информации об успешном прохождении тестирования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50" b="1" i="1" u="sng" kern="0" spc="-4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(для 2 этапа)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428875" y="1243387"/>
            <a:ext cx="0" cy="3614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943600" y="1226380"/>
            <a:ext cx="0" cy="3802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868" y="-29440"/>
            <a:ext cx="512204" cy="7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54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8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8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8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8"/>
          <p:cNvSpPr txBox="1"/>
          <p:nvPr/>
        </p:nvSpPr>
        <p:spPr>
          <a:xfrm>
            <a:off x="597967" y="58707"/>
            <a:ext cx="67627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Сроки принятия решения о зачислении ребенка 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8"/>
          <p:cNvSpPr/>
          <p:nvPr/>
        </p:nvSpPr>
        <p:spPr>
          <a:xfrm>
            <a:off x="612776" y="1003836"/>
            <a:ext cx="8279704" cy="3508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 этап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Зачисление оформляется приказом образовательного учреждения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 течение 3 рабочих дней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после завершения приема документов (</a:t>
            </a:r>
            <a:r>
              <a:rPr kumimoji="0" lang="ru-RU" sz="1800" b="1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 1 по 3 июля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).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 этап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 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Зачисление оформляется приказом образовательного учреждения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 течение 5 рабочих дней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после подачи заявления и пакета документов.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</a:t>
            </a: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Приказы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о зачислении в первый класс размещаются </a:t>
            </a: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 информационном стенде ОО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в день их издания.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 сайте не размещаем!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 </a:t>
            </a:r>
            <a:r>
              <a: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Посещение детьми занятий по подготовке к школе не является преимущественным правом при зачислении в ОО.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 </a:t>
            </a: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Отказ в приеме – только при отсутствии свободных мест.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408" y="25404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607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0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40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40"/>
          <p:cNvSpPr/>
          <p:nvPr/>
        </p:nvSpPr>
        <p:spPr>
          <a:xfrm>
            <a:off x="473062" y="0"/>
            <a:ext cx="473543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Образец заявления . Утверждается Локальным актом ОО! Размещается на сайте ОО!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40"/>
          <p:cNvSpPr/>
          <p:nvPr/>
        </p:nvSpPr>
        <p:spPr>
          <a:xfrm>
            <a:off x="4455209" y="4078586"/>
            <a:ext cx="4442033" cy="8757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1" u="none" strike="noStrike" kern="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!</a:t>
            </a:r>
            <a:r>
              <a:rPr kumimoji="0" lang="ru-RU" sz="2000" b="0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Если в общем заявлении прописали выбор родного языка, то отдельное заявление не нужно.</a:t>
            </a:r>
            <a:endParaRPr kumimoji="0" sz="2000" b="0" i="1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3" name="Google Shape;36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5615" y="905644"/>
            <a:ext cx="3004857" cy="385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48065" y="411511"/>
            <a:ext cx="3096344" cy="37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0"/>
          <p:cNvSpPr/>
          <p:nvPr/>
        </p:nvSpPr>
        <p:spPr>
          <a:xfrm>
            <a:off x="1043608" y="4789488"/>
            <a:ext cx="3312368" cy="3540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!п.26 Приказа 458</a:t>
            </a:r>
            <a:endParaRPr kumimoji="0" sz="1600" b="0" i="1" u="none" strike="noStrike" kern="0" cap="none" spc="0" normalizeH="0" baseline="0" noProof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042" y="40063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8714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014413" y="163044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0000"/>
          </a:bodyPr>
          <a:lstStyle/>
          <a:p>
            <a:pPr>
              <a:buClr>
                <a:srgbClr val="262626"/>
              </a:buClr>
              <a:buSzPct val="100000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/>
            </a:r>
            <a:b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Создание заявления о зачислении в 1-й класс в ОО в системе ЕПГУ</a:t>
            </a: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330" y="5147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38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sldNum" idx="12"/>
          </p:nvPr>
        </p:nvSpPr>
        <p:spPr>
          <a:xfrm>
            <a:off x="7010400" y="11113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Google Shape;172;p26"/>
          <p:cNvSpPr/>
          <p:nvPr/>
        </p:nvSpPr>
        <p:spPr>
          <a:xfrm>
            <a:off x="509139" y="16845"/>
            <a:ext cx="69609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Федеральные НПА, регламентирующие прием в общеобразовательные организации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539552" y="627534"/>
            <a:ext cx="5616624" cy="4386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Федеральный закон от 29.12.2012 № 273-ФЗ «Об образовании в Российской Федерации»; 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</a:t>
            </a:r>
            <a:r>
              <a:rPr lang="ru-RU" sz="1100" b="1" kern="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458, ПРИКАЗ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defRPr/>
            </a:pPr>
            <a:r>
              <a:rPr lang="ru-RU" sz="1100" b="1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от 4 марта 2025 г. №171 о внесении изменений в 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   Просвещения Российской Федерации от 2 сентября 2020 г. № 458;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Федеральный 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письмо Министерства просвещения РФ от  24.02.2022 г. № 03-226 «О направлении методических рекомендаций по обеспечению прав на получение общего образования детей, прибывающих с территорий ДНР и ЛНР»;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Noto Sans Symbols"/>
              <a:buChar char="✔"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письмо Министерства просвещения РФ и Федеральной службы по надзору в сфере образования и науки от 3 ноября 2022 г. №№ АБ-3389/10, 02-333 «Об организации обучения детей»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26"/>
          <p:cNvPicPr preferRelativeResize="0"/>
          <p:nvPr/>
        </p:nvPicPr>
        <p:blipFill rotWithShape="1">
          <a:blip r:embed="rId3">
            <a:alphaModFix/>
          </a:blip>
          <a:srcRect l="12054" t="22153" r="51786" b="40346"/>
          <a:stretch/>
        </p:blipFill>
        <p:spPr>
          <a:xfrm>
            <a:off x="5940152" y="2936799"/>
            <a:ext cx="3059832" cy="1784902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6"/>
          <p:cNvSpPr txBox="1"/>
          <p:nvPr/>
        </p:nvSpPr>
        <p:spPr>
          <a:xfrm>
            <a:off x="6300192" y="1319586"/>
            <a:ext cx="2699792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 Основной принцип - общедоступность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Обеспечить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прием всех граждан,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которые имеют право на получение общего образования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34" y="2607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23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1108710" y="153829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Clr>
                <a:srgbClr val="262626"/>
              </a:buClr>
              <a:buSzPts val="4400"/>
            </a:pPr>
            <a:r>
              <a:rPr lang="ru-RU" b="1" dirty="0" smtClea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/>
            </a:r>
            <a:br>
              <a:rPr lang="ru-RU" b="1" dirty="0" smtClea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3100" b="1" dirty="0" smtClea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Кто </a:t>
            </a:r>
            <a:r>
              <a:rPr lang="ru-RU" sz="3100" b="1" dirty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может записаться в первую волну</a:t>
            </a:r>
            <a:endParaRPr sz="3100" b="1" dirty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77500" lnSpcReduction="20000"/>
          </a:bodyPr>
          <a:lstStyle/>
          <a:p>
            <a:pPr marL="385763" indent="-385763" algn="just">
              <a:spcBef>
                <a:spcPts val="0"/>
              </a:spcBef>
              <a:buClr>
                <a:srgbClr val="262626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Дети проживающие на закрепленной за школой территории.</a:t>
            </a:r>
            <a:endParaRPr/>
          </a:p>
          <a:p>
            <a:pPr marL="385763" indent="-385763" algn="just">
              <a:buClr>
                <a:srgbClr val="262626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Дети, старшие братья или сестры которых учатся в выбранной школе.</a:t>
            </a:r>
            <a:endParaRPr/>
          </a:p>
          <a:p>
            <a:pPr marL="385763" indent="-385763" algn="just">
              <a:buClr>
                <a:srgbClr val="262626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Дети военнослужащих.</a:t>
            </a:r>
            <a:endParaRPr/>
          </a:p>
          <a:p>
            <a:pPr marL="385763" indent="-385763" algn="just">
              <a:buClr>
                <a:srgbClr val="262626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Дети сотрудников полиции и органов внутренних дел ФСИН, ФССП, ФТС, противопожарной службы.</a:t>
            </a:r>
            <a:endParaRPr/>
          </a:p>
          <a:p>
            <a:pPr marL="385763" indent="-385763" algn="just">
              <a:buClr>
                <a:srgbClr val="262626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Дети судей, прокуроров, сотрудников Следственного комитета, если они поступают в школу с интернатом.</a:t>
            </a:r>
            <a:endParaRPr/>
          </a:p>
          <a:p>
            <a:pPr marL="171450" indent="-38100" algn="just">
              <a:buSzPts val="2800"/>
              <a:buNone/>
            </a:pP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indent="0" algn="just">
              <a:buClr>
                <a:srgbClr val="262626"/>
              </a:buClr>
              <a:buSzPts val="2200"/>
              <a:buNone/>
            </a:pPr>
            <a:r>
              <a:rPr lang="ru-RU" sz="165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Подробный перечень льгот, дающих право на зачисление в первый класс в первую волну приведен в приказе Минпросвещения от 02.09.2020 №458</a:t>
            </a:r>
            <a:endParaRPr sz="165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34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99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1334453" y="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Clr>
                <a:srgbClr val="262626"/>
              </a:buClr>
              <a:buSzPts val="4400"/>
            </a:pPr>
            <a:r>
              <a:rPr lang="ru-RU" sz="2800" b="1" dirty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Специальные условия для ребенка</a:t>
            </a:r>
            <a:endParaRPr sz="2800" b="1" dirty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3823335" y="857250"/>
            <a:ext cx="4912043" cy="3974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77500" lnSpcReduction="20000"/>
          </a:bodyPr>
          <a:lstStyle/>
          <a:p>
            <a:pPr marL="0" indent="0" algn="just">
              <a:spcBef>
                <a:spcPts val="0"/>
              </a:spcBef>
              <a:buClr>
                <a:srgbClr val="262626"/>
              </a:buClr>
              <a:buSzPts val="2800"/>
              <a:buNone/>
            </a:pPr>
            <a:r>
              <a:rPr lang="ru-RU" b="1" u="sng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ПМПК</a:t>
            </a: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  <a:endParaRPr/>
          </a:p>
          <a:p>
            <a:pPr marL="0" indent="0" algn="just">
              <a:buClr>
                <a:srgbClr val="262626"/>
              </a:buClr>
              <a:buSzPts val="2800"/>
              <a:buNone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indent="0" algn="just">
              <a:buClr>
                <a:srgbClr val="262626"/>
              </a:buClr>
              <a:buSzPts val="2800"/>
              <a:buNone/>
            </a:pPr>
            <a:r>
              <a:rPr lang="ru-RU" b="1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Заключение ПМПК нужно будет предоставить при зачислении. </a:t>
            </a:r>
            <a:endParaRPr/>
          </a:p>
          <a:p>
            <a:pPr marL="0" indent="0" algn="just">
              <a:buSzPts val="2800"/>
              <a:buNone/>
            </a:pP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indent="0" algn="just">
              <a:buClr>
                <a:srgbClr val="262626"/>
              </a:buClr>
              <a:buSzPts val="2800"/>
              <a:buNone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Заключение ПМПК должно действовать к моменту начала обучения в школе.</a:t>
            </a: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855" y="756339"/>
            <a:ext cx="2212508" cy="4176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34" y="47593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57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2284606" y="98213"/>
            <a:ext cx="452321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Clr>
                <a:srgbClr val="262626"/>
              </a:buClr>
              <a:buSzPts val="4400"/>
            </a:pPr>
            <a:r>
              <a:rPr lang="ru-RU" b="1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Иностранные заявители</a:t>
            </a:r>
            <a:endParaRPr b="1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408416" y="1092385"/>
            <a:ext cx="3957288" cy="3393206"/>
          </a:xfrm>
          <a:prstGeom prst="rect">
            <a:avLst/>
          </a:prstGeom>
          <a:noFill/>
          <a:ln w="28575" cap="flat" cmpd="sng">
            <a:solidFill>
              <a:srgbClr val="2E75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u="sng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Документами подтверждающими право ребенка находиться в России, могут быть</a:t>
            </a: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:</a:t>
            </a:r>
            <a:b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вид на жительство (ВНЖ) – для детей, постоянно проживающих в России</a:t>
            </a:r>
            <a:b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 – разрешение на временное проживание (РВП) – для детей, временно проживающих в России</a:t>
            </a:r>
            <a:b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виза или миграционная карта – для детей, временно пребывающих в России</a:t>
            </a:r>
            <a:endParaRPr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4796418" y="1084022"/>
            <a:ext cx="4022803" cy="2839239"/>
          </a:xfrm>
          <a:prstGeom prst="rect">
            <a:avLst/>
          </a:prstGeom>
          <a:noFill/>
          <a:ln w="28575" cap="flat" cmpd="sng">
            <a:solidFill>
              <a:srgbClr val="2E75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u="sng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заполнении заявления необходимо будет указать:</a:t>
            </a: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/>
            </a:r>
            <a:b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Серия свидетельства о рождении иностранного образца 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Номер свидетельства о рождении иностранного образца 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Кем выдано свидетельство о рождении иностранного образца 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– Когда выдано свидетельство о рождении иностранного образца </a:t>
            </a:r>
            <a:endParaRPr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330" y="65619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42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623751" y="48351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>
              <a:buClr>
                <a:srgbClr val="262626"/>
              </a:buClr>
              <a:buSzPts val="4400"/>
            </a:pPr>
            <a:r>
              <a:rPr lang="ru-RU" sz="2800" b="1" dirty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Какие документы нужно приложить к заявлению при подаче через портал</a:t>
            </a:r>
            <a:endParaRPr sz="2800" dirty="0"/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1"/>
          </p:nvPr>
        </p:nvSpPr>
        <p:spPr>
          <a:xfrm>
            <a:off x="628650" y="17121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Clr>
                <a:srgbClr val="262626"/>
              </a:buClr>
              <a:buSzPts val="2800"/>
              <a:buNone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подаче заявления через Госуслуги прикладывать документы </a:t>
            </a:r>
            <a:r>
              <a:rPr lang="ru-RU" b="1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НЕ нужно </a:t>
            </a: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Госуслуг.</a:t>
            </a:r>
            <a:b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indent="0" algn="just">
              <a:buClr>
                <a:srgbClr val="262626"/>
              </a:buClr>
              <a:buSzPts val="2800"/>
              <a:buNone/>
            </a:pPr>
            <a:r>
              <a:rPr lang="ru-RU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После направления школой уведомления о зачислении необходимо будет принести оригиналы документов лично (о времени и сроках предъявления оригиналов документов вас уведомит школа).</a:t>
            </a:r>
            <a:endParaRPr/>
          </a:p>
        </p:txBody>
      </p:sp>
      <p:pic>
        <p:nvPicPr>
          <p:cNvPr id="4" name="Google Shape;36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5525" y="104046"/>
            <a:ext cx="1768475" cy="411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049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12" y="1053638"/>
            <a:ext cx="2948633" cy="3589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4968" y="1215605"/>
            <a:ext cx="3260372" cy="32659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0"/>
          <p:cNvCxnSpPr/>
          <p:nvPr/>
        </p:nvCxnSpPr>
        <p:spPr>
          <a:xfrm>
            <a:off x="4039985" y="2786842"/>
            <a:ext cx="854133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42" name="Google Shape;142;p20"/>
          <p:cNvSpPr txBox="1"/>
          <p:nvPr/>
        </p:nvSpPr>
        <p:spPr>
          <a:xfrm>
            <a:off x="3753197" y="87285"/>
            <a:ext cx="1240965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Начало</a:t>
            </a:r>
            <a:endParaRPr sz="3000"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34" y="87285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35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866" y="1477587"/>
            <a:ext cx="3434732" cy="246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5889" y="759935"/>
            <a:ext cx="2614093" cy="231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05889" y="3301192"/>
            <a:ext cx="2743265" cy="17574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21"/>
          <p:cNvCxnSpPr/>
          <p:nvPr/>
        </p:nvCxnSpPr>
        <p:spPr>
          <a:xfrm rot="10800000" flipH="1">
            <a:off x="4155430" y="1865471"/>
            <a:ext cx="913256" cy="32909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1" name="Google Shape;151;p21"/>
          <p:cNvCxnSpPr/>
          <p:nvPr/>
        </p:nvCxnSpPr>
        <p:spPr>
          <a:xfrm>
            <a:off x="4199019" y="3240610"/>
            <a:ext cx="826078" cy="504998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2" name="Google Shape;152;p21"/>
          <p:cNvSpPr txBox="1"/>
          <p:nvPr/>
        </p:nvSpPr>
        <p:spPr>
          <a:xfrm rot="-1191159">
            <a:off x="4330159" y="1726987"/>
            <a:ext cx="314028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135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Да</a:t>
            </a:r>
            <a:endParaRPr sz="135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 rot="1864516">
            <a:off x="4481933" y="3228920"/>
            <a:ext cx="399917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135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Нет</a:t>
            </a:r>
            <a:endParaRPr sz="135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2578698" y="143008"/>
            <a:ext cx="3978493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262626"/>
                </a:solidFill>
                <a:latin typeface="Arial Narrow"/>
                <a:ea typeface="Arial Narrow"/>
                <a:cs typeface="Arial Narrow"/>
                <a:sym typeface="Arial Narrow"/>
              </a:rPr>
              <a:t>Наличие/отсутствие льгот</a:t>
            </a:r>
            <a:endParaRPr sz="3000" kern="0">
              <a:solidFill>
                <a:srgbClr val="262626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6152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95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129" y="1415243"/>
            <a:ext cx="3573011" cy="203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8600" y="1209614"/>
            <a:ext cx="2705014" cy="31456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2"/>
          <p:cNvCxnSpPr/>
          <p:nvPr/>
        </p:nvCxnSpPr>
        <p:spPr>
          <a:xfrm>
            <a:off x="4208318" y="2549929"/>
            <a:ext cx="854133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2" name="Google Shape;162;p22"/>
          <p:cNvSpPr txBox="1"/>
          <p:nvPr/>
        </p:nvSpPr>
        <p:spPr>
          <a:xfrm>
            <a:off x="3254433" y="137162"/>
            <a:ext cx="2381902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Выбор родства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222" y="21571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12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551" y="1216633"/>
            <a:ext cx="4144826" cy="245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3842" y="1395758"/>
            <a:ext cx="3913177" cy="20948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9" name="Google Shape;169;p23"/>
          <p:cNvCxnSpPr/>
          <p:nvPr/>
        </p:nvCxnSpPr>
        <p:spPr>
          <a:xfrm>
            <a:off x="4298288" y="2425238"/>
            <a:ext cx="785554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70" name="Google Shape;170;p23"/>
          <p:cNvSpPr txBox="1"/>
          <p:nvPr/>
        </p:nvSpPr>
        <p:spPr>
          <a:xfrm>
            <a:off x="3211573" y="170979"/>
            <a:ext cx="2958983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Адрес регистрации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416" y="55388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49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216" y="871239"/>
            <a:ext cx="3792033" cy="159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879" y="2943676"/>
            <a:ext cx="4022711" cy="21998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24"/>
          <p:cNvCxnSpPr/>
          <p:nvPr/>
        </p:nvCxnSpPr>
        <p:spPr>
          <a:xfrm>
            <a:off x="2390233" y="2558371"/>
            <a:ext cx="1" cy="369658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78" name="Google Shape;178;p24"/>
          <p:cNvCxnSpPr/>
          <p:nvPr/>
        </p:nvCxnSpPr>
        <p:spPr>
          <a:xfrm rot="10800000" flipH="1">
            <a:off x="4706009" y="3042459"/>
            <a:ext cx="905083" cy="619429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79" name="Google Shape;179;p24"/>
          <p:cNvSpPr txBox="1"/>
          <p:nvPr/>
        </p:nvSpPr>
        <p:spPr>
          <a:xfrm>
            <a:off x="3211573" y="170979"/>
            <a:ext cx="2958983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Адрес регистрации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0" name="Google Shape;18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15511" y="957506"/>
            <a:ext cx="2905363" cy="3741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34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06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0636" y="969343"/>
            <a:ext cx="2734367" cy="1740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3313" y="2742890"/>
            <a:ext cx="2599091" cy="214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578" y="969343"/>
            <a:ext cx="3048952" cy="391665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5"/>
          <p:cNvSpPr txBox="1"/>
          <p:nvPr/>
        </p:nvSpPr>
        <p:spPr>
          <a:xfrm>
            <a:off x="2656697" y="161853"/>
            <a:ext cx="3616616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Информация о ребенке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89" name="Google Shape;189;p25"/>
          <p:cNvCxnSpPr/>
          <p:nvPr/>
        </p:nvCxnSpPr>
        <p:spPr>
          <a:xfrm rot="10800000" flipH="1">
            <a:off x="3572395" y="2482386"/>
            <a:ext cx="629690" cy="1016542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9341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222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9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9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971600" y="303259"/>
            <a:ext cx="58326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Особенности приема в 1 класс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683568" y="1038563"/>
            <a:ext cx="8080449" cy="378565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90500" dist="228600" dir="2700000" algn="ctr">
              <a:srgbClr val="000000">
                <a:alpha val="2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Обучение в начальной школе начинается с </a:t>
            </a: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 лет 6 месяцев </a:t>
            </a: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(при отсутствии противопоказаний по состоянию здоровья, но </a:t>
            </a: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не позже 8 лет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Для обучения в более раннем или позднем возрасте требуется: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286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-"/>
              <a:tabLst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письменное заявление родителей (законных представителей)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6286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-"/>
              <a:tabLst/>
              <a:defRPr/>
            </a:pP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разрешение учредителя школы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Запрещается проводить индивидуальный или конкурсный отбор </a:t>
            </a: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 любой форме </a:t>
            </a:r>
            <a:r>
              <a:rPr kumimoji="0" lang="ru-RU" sz="2000" b="0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(статья 67 273-ФЗ «Об образовании в Российской Федерации)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1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34" y="64413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15406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718" y="1570686"/>
            <a:ext cx="2478234" cy="211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6763" y="1556074"/>
            <a:ext cx="3709909" cy="214101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/>
          <p:nvPr/>
        </p:nvSpPr>
        <p:spPr>
          <a:xfrm>
            <a:off x="2656697" y="161853"/>
            <a:ext cx="3616616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Информация о ребенке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97" name="Google Shape;197;p26"/>
          <p:cNvCxnSpPr/>
          <p:nvPr/>
        </p:nvCxnSpPr>
        <p:spPr>
          <a:xfrm>
            <a:off x="3609802" y="2506287"/>
            <a:ext cx="950338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614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63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572" y="1026147"/>
            <a:ext cx="2843083" cy="367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223" y="1439442"/>
            <a:ext cx="3275021" cy="306338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7"/>
          <p:cNvSpPr txBox="1"/>
          <p:nvPr/>
        </p:nvSpPr>
        <p:spPr>
          <a:xfrm>
            <a:off x="2656698" y="161853"/>
            <a:ext cx="3983302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Информация об обучении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05" name="Google Shape;205;p27"/>
          <p:cNvCxnSpPr/>
          <p:nvPr/>
        </p:nvCxnSpPr>
        <p:spPr>
          <a:xfrm>
            <a:off x="3609802" y="2506287"/>
            <a:ext cx="950338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5710" y="46262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10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694" y="916477"/>
            <a:ext cx="4080316" cy="325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7711" y="962663"/>
            <a:ext cx="3256946" cy="315903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2656698" y="161853"/>
            <a:ext cx="3983302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Информация об обучении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13" name="Google Shape;213;p28"/>
          <p:cNvCxnSpPr/>
          <p:nvPr/>
        </p:nvCxnSpPr>
        <p:spPr>
          <a:xfrm>
            <a:off x="4564668" y="2419003"/>
            <a:ext cx="791386" cy="1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34" y="65634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35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810" y="1071635"/>
            <a:ext cx="3354511" cy="302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3295" y="1490057"/>
            <a:ext cx="3249795" cy="21837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9"/>
          <p:cNvCxnSpPr/>
          <p:nvPr/>
        </p:nvCxnSpPr>
        <p:spPr>
          <a:xfrm rot="10800000" flipH="1">
            <a:off x="4094868" y="2500052"/>
            <a:ext cx="1096879" cy="623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1" name="Google Shape;221;p29"/>
          <p:cNvSpPr txBox="1"/>
          <p:nvPr/>
        </p:nvSpPr>
        <p:spPr>
          <a:xfrm>
            <a:off x="2656698" y="161853"/>
            <a:ext cx="3983302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Информация об обучении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416" y="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49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4823" y="1100701"/>
            <a:ext cx="2907077" cy="404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9830" y="888020"/>
            <a:ext cx="3239276" cy="1795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4349" y="3183843"/>
            <a:ext cx="3278275" cy="178167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/>
          <p:nvPr/>
        </p:nvSpPr>
        <p:spPr>
          <a:xfrm>
            <a:off x="2656697" y="161853"/>
            <a:ext cx="3671919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Подтверждение данных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30" name="Google Shape;230;p30"/>
          <p:cNvCxnSpPr/>
          <p:nvPr/>
        </p:nvCxnSpPr>
        <p:spPr>
          <a:xfrm rot="10800000" flipH="1">
            <a:off x="4021282" y="1851661"/>
            <a:ext cx="910244" cy="405245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1" name="Google Shape;231;p30"/>
          <p:cNvCxnSpPr/>
          <p:nvPr/>
        </p:nvCxnSpPr>
        <p:spPr>
          <a:xfrm>
            <a:off x="6809467" y="2721436"/>
            <a:ext cx="1229" cy="424067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6416" y="28313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85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152" y="1290552"/>
            <a:ext cx="3930166" cy="293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2549" y="920763"/>
            <a:ext cx="3302297" cy="3302297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1"/>
          <p:cNvSpPr txBox="1"/>
          <p:nvPr/>
        </p:nvSpPr>
        <p:spPr>
          <a:xfrm>
            <a:off x="2831265" y="111976"/>
            <a:ext cx="3157355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3000" kern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Отправка заявления</a:t>
            </a:r>
            <a:endParaRPr sz="3000" kern="0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39" name="Google Shape;239;p31"/>
          <p:cNvCxnSpPr/>
          <p:nvPr/>
        </p:nvCxnSpPr>
        <p:spPr>
          <a:xfrm>
            <a:off x="4395355" y="2344190"/>
            <a:ext cx="879071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3171" y="19746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44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>
            <a:spLocks noGrp="1"/>
          </p:cNvSpPr>
          <p:nvPr>
            <p:ph type="title"/>
          </p:nvPr>
        </p:nvSpPr>
        <p:spPr>
          <a:xfrm>
            <a:off x="2751703" y="491329"/>
            <a:ext cx="3955756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Clr>
                <a:srgbClr val="3F3F3F"/>
              </a:buClr>
              <a:buSzPts val="4400"/>
            </a:pPr>
            <a:r>
              <a:rPr lang="ru-RU" b="1">
                <a:solidFill>
                  <a:srgbClr val="3F3F3F"/>
                </a:solidFill>
                <a:latin typeface="Arial Narrow"/>
                <a:ea typeface="Arial Narrow"/>
                <a:cs typeface="Arial Narrow"/>
                <a:sym typeface="Arial Narrow"/>
              </a:rPr>
              <a:t>Статусы заявлений</a:t>
            </a:r>
            <a:endParaRPr b="1">
              <a:solidFill>
                <a:srgbClr val="3F3F3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45" name="Google Shape;245;p32"/>
          <p:cNvPicPr preferRelativeResize="0"/>
          <p:nvPr/>
        </p:nvPicPr>
        <p:blipFill rotWithShape="1">
          <a:blip r:embed="rId3">
            <a:alphaModFix/>
          </a:blip>
          <a:srcRect t="53969" b="30438"/>
          <a:stretch/>
        </p:blipFill>
        <p:spPr>
          <a:xfrm>
            <a:off x="699302" y="1624960"/>
            <a:ext cx="2207419" cy="510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2"/>
          <p:cNvPicPr preferRelativeResize="0"/>
          <p:nvPr/>
        </p:nvPicPr>
        <p:blipFill rotWithShape="1">
          <a:blip r:embed="rId4">
            <a:alphaModFix/>
          </a:blip>
          <a:srcRect t="45802" b="42174"/>
          <a:stretch/>
        </p:blipFill>
        <p:spPr>
          <a:xfrm>
            <a:off x="713590" y="2553503"/>
            <a:ext cx="2193131" cy="47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2"/>
          <p:cNvPicPr preferRelativeResize="0"/>
          <p:nvPr/>
        </p:nvPicPr>
        <p:blipFill rotWithShape="1">
          <a:blip r:embed="rId5">
            <a:alphaModFix/>
          </a:blip>
          <a:srcRect t="48310" b="38763"/>
          <a:stretch/>
        </p:blipFill>
        <p:spPr>
          <a:xfrm>
            <a:off x="732595" y="3342613"/>
            <a:ext cx="2193131" cy="48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2"/>
          <p:cNvPicPr preferRelativeResize="0"/>
          <p:nvPr/>
        </p:nvPicPr>
        <p:blipFill rotWithShape="1">
          <a:blip r:embed="rId6">
            <a:alphaModFix/>
          </a:blip>
          <a:srcRect t="54274" b="32596"/>
          <a:stretch/>
        </p:blipFill>
        <p:spPr>
          <a:xfrm>
            <a:off x="3419908" y="2110242"/>
            <a:ext cx="2187092" cy="443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2"/>
          <p:cNvPicPr preferRelativeResize="0"/>
          <p:nvPr/>
        </p:nvPicPr>
        <p:blipFill rotWithShape="1">
          <a:blip r:embed="rId7">
            <a:alphaModFix/>
          </a:blip>
          <a:srcRect t="64878" b="12597"/>
          <a:stretch/>
        </p:blipFill>
        <p:spPr>
          <a:xfrm>
            <a:off x="3419909" y="2915594"/>
            <a:ext cx="2187092" cy="61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2715" y="2175522"/>
            <a:ext cx="2135547" cy="590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18053" y="2765878"/>
            <a:ext cx="2138753" cy="624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2" descr="Обсуждение реализации проектов в ГКУ &quot;ЦЦТ РТ&quot;"/>
          <p:cNvPicPr preferRelativeResize="0"/>
          <p:nvPr/>
        </p:nvPicPr>
        <p:blipFill rotWithShape="1">
          <a:blip r:embed="rId10">
            <a:alphaModFix/>
          </a:blip>
          <a:srcRect l="19798" t="206"/>
          <a:stretch/>
        </p:blipFill>
        <p:spPr>
          <a:xfrm>
            <a:off x="8622680" y="142178"/>
            <a:ext cx="379142" cy="31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6416" y="110296"/>
            <a:ext cx="762066" cy="7620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3454" y="4320797"/>
            <a:ext cx="42919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3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3" y="1491630"/>
            <a:ext cx="8604448" cy="1423465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algn="ctr" defTabSz="914355"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</a:rPr>
              <a:t>Спасибо за внимание!</a:t>
            </a:r>
          </a:p>
          <a:p>
            <a:pPr algn="ctr" defTabSz="914355">
              <a:spcAft>
                <a:spcPts val="0"/>
              </a:spcAft>
            </a:pP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3571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5599"/>
            <a:ext cx="3289330" cy="469510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767" y="-11210"/>
            <a:ext cx="762066" cy="7620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14800" y="1419622"/>
            <a:ext cx="4572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buAutoNum type="arabicPlain" startAt="2"/>
            </a:pP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Муниципальное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бюджетное общеобразовательное учреждение «Средняя общеобразовательная школа №2» г. Альметьевска Республики Татарстан 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г.Альметьевск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ул. Советская, д.183, 185,187, 189, 191, 193,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Чапаева, д.5, 6,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Чернышевского, д.10,18- 38,39,40,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Толстого, д.1-9,11,13,15,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Белоглазова, д.18,19, 20, 22,23,23/1, 24, 26, 28, 30,31, 33, 37, 39а,41а,42,43,46,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Валеева, д.2, 4, 6, 8, 10, 12, 14, 16, </a:t>
            </a:r>
            <a:endParaRPr lang="ru-RU" sz="11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Чехова, д.1,3,5,7,9,11-22,23а,24-26а,28,30,34,36,38. </a:t>
            </a:r>
          </a:p>
          <a:p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ул. Маяковского, д. 24, 25,28, 30, 31,32, ул. </a:t>
            </a:r>
            <a:r>
              <a:rPr lang="ru-RU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К.Цеткин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, 36,36а. 	</a:t>
            </a:r>
          </a:p>
        </p:txBody>
      </p:sp>
    </p:spTree>
    <p:extLst>
      <p:ext uri="{BB962C8B-B14F-4D97-AF65-F5344CB8AC3E}">
        <p14:creationId xmlns:p14="http://schemas.microsoft.com/office/powerpoint/2010/main" val="1188889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основании рекомендаций ПМПК (в заключении определяется вид АООП)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416" y="5745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2697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1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1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1"/>
          <p:cNvSpPr/>
          <p:nvPr/>
        </p:nvSpPr>
        <p:spPr>
          <a:xfrm>
            <a:off x="460375" y="61452"/>
            <a:ext cx="7145935" cy="383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Места в образовательные организации предоставляются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1"/>
          <p:cNvSpPr/>
          <p:nvPr/>
        </p:nvSpPr>
        <p:spPr>
          <a:xfrm>
            <a:off x="733324" y="684495"/>
            <a:ext cx="2542531" cy="931464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3660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Во внеочередном порядке</a:t>
            </a:r>
            <a:endParaRPr kumimoji="0" sz="2000" b="1" i="0" u="sng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p31"/>
          <p:cNvSpPr/>
          <p:nvPr/>
        </p:nvSpPr>
        <p:spPr>
          <a:xfrm>
            <a:off x="3563889" y="679926"/>
            <a:ext cx="2664296" cy="933096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2440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Преимущественное право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8" name="Google Shape;238;p31"/>
          <p:cNvSpPr/>
          <p:nvPr/>
        </p:nvSpPr>
        <p:spPr>
          <a:xfrm>
            <a:off x="6430910" y="713957"/>
            <a:ext cx="2386149" cy="902002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первоочередном порядке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31"/>
          <p:cNvSpPr/>
          <p:nvPr/>
        </p:nvSpPr>
        <p:spPr>
          <a:xfrm>
            <a:off x="733324" y="2041140"/>
            <a:ext cx="2710121" cy="3102360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П.9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 образовательные организации, </a:t>
            </a:r>
            <a:r>
              <a:rPr kumimoji="0" lang="ru-RU" sz="1000" b="1" i="0" u="sng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имеющие интернат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детям работникам прокуратуры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детям судей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Times New Roman"/>
              <a:buChar char="-"/>
              <a:tabLst/>
              <a:defRPr/>
            </a:pP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детям сотрудников следственного комитета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П.9.1 </a:t>
            </a:r>
            <a:r>
              <a:rPr kumimoji="0" lang="ru-RU" sz="1000" b="1" i="0" u="sng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Детям военнослужащих</a:t>
            </a:r>
            <a:r>
              <a:rPr kumimoji="0" lang="ru-RU" sz="10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и детям граждан, пребывавших в добровольческих формированиях, </a:t>
            </a:r>
            <a:r>
              <a:rPr kumimoji="0" lang="ru-RU" sz="1000" b="1" i="0" u="sng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погибших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(умерших) при выполнении задач </a:t>
            </a:r>
            <a:r>
              <a:rPr kumimoji="0" lang="ru-RU" sz="1000" b="1" i="0" u="sng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 СВО 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0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по месту жительства их семей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1"/>
          <p:cNvSpPr/>
          <p:nvPr/>
        </p:nvSpPr>
        <p:spPr>
          <a:xfrm>
            <a:off x="3563889" y="2041140"/>
            <a:ext cx="2736304" cy="3050890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детям, в те образовательные организации, в которых обучаются их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полнородные и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неполнородные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братья и (или)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сестры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усыновленных (удочеренных) или находящихся под опекой или попечительством в семье, включая приемные семьи)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p31"/>
          <p:cNvSpPr/>
          <p:nvPr/>
        </p:nvSpPr>
        <p:spPr>
          <a:xfrm>
            <a:off x="6430910" y="2041140"/>
            <a:ext cx="2605586" cy="3050890"/>
          </a:xfrm>
          <a:prstGeom prst="roundRect">
            <a:avLst>
              <a:gd name="adj" fmla="val 16667"/>
            </a:avLst>
          </a:prstGeom>
          <a:solidFill>
            <a:srgbClr val="DAE5F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-"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детям военнослужащих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(внимание мобилизованные в СВО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-"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детям сотрудников </a:t>
            </a:r>
            <a:r>
              <a:rPr kumimoji="0" lang="ru-RU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полиции,УФСИН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 таможенных органов, пожарной службы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по месту жительства их семей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31"/>
          <p:cNvSpPr/>
          <p:nvPr/>
        </p:nvSpPr>
        <p:spPr>
          <a:xfrm>
            <a:off x="1716988" y="1707733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1"/>
          <p:cNvSpPr/>
          <p:nvPr/>
        </p:nvSpPr>
        <p:spPr>
          <a:xfrm>
            <a:off x="4689725" y="1701821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/>
          <p:nvPr/>
        </p:nvSpPr>
        <p:spPr>
          <a:xfrm>
            <a:off x="7363994" y="1707733"/>
            <a:ext cx="484632" cy="33931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439" y="0"/>
            <a:ext cx="651397" cy="6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382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/>
          <p:nvPr/>
        </p:nvSpPr>
        <p:spPr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2" descr="blob:https://web.whatsapp.com/34d00eb7-3d17-4d28-8ea2-cb2c4e19eb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2" descr="blob:https://web.whatsapp.com/34d00eb7-3d17-4d28-8ea2-cb2c4e19eb17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/>
          <p:nvPr/>
        </p:nvSpPr>
        <p:spPr>
          <a:xfrm>
            <a:off x="827584" y="1563638"/>
            <a:ext cx="4176464" cy="34778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 этап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1.04. - 30.06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 для детей имеющих: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внеочередное право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первоочередное право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•"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преимущественное право;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 проживающих на закрепленной территории.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 этап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7.07-5.09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для детей: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 не проживающих на закрепленной территории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" name="Google Shape;255;p32"/>
          <p:cNvSpPr/>
          <p:nvPr/>
        </p:nvSpPr>
        <p:spPr>
          <a:xfrm>
            <a:off x="1619673" y="312738"/>
            <a:ext cx="5832648" cy="65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Сроки приема документов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2" descr="http://school51kem.ucoz.ru/1klass/priem_v_shkolu.png"/>
          <p:cNvPicPr preferRelativeResize="0"/>
          <p:nvPr/>
        </p:nvPicPr>
        <p:blipFill rotWithShape="1">
          <a:blip r:embed="rId3">
            <a:alphaModFix/>
          </a:blip>
          <a:srcRect r="5281" b="6860"/>
          <a:stretch/>
        </p:blipFill>
        <p:spPr>
          <a:xfrm>
            <a:off x="4716016" y="1102755"/>
            <a:ext cx="4149602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34" y="51470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8193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735330" y="263659"/>
            <a:ext cx="6211253" cy="21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ctr" anchorCtr="0">
            <a:spAutoFit/>
          </a:bodyPr>
          <a:lstStyle/>
          <a:p>
            <a:pPr marL="9525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rgbClr val="001F5F"/>
                </a:solidFill>
              </a:rPr>
              <a:t>ПРИЕМ В ПЕРВЫЕ КЛАССЫ ОБРАЗОВАТЕЛЬНЫХ УЧРЕЖДЕНИЙ</a:t>
            </a:r>
            <a:endParaRPr sz="1350"/>
          </a:p>
        </p:txBody>
      </p:sp>
      <p:sp>
        <p:nvSpPr>
          <p:cNvPr id="264" name="Google Shape;264;p33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800" rIns="0" bIns="0" anchor="t" anchorCtr="0">
            <a:spAutoFit/>
          </a:bodyPr>
          <a:lstStyle/>
          <a:p>
            <a:pPr marL="9525" marR="3810" lvl="0" indent="0" algn="ctr" defTabSz="914400" rtl="0" eaLnBrk="1" fontAlgn="auto" latinLnBrk="0" hangingPunct="1">
              <a:lnSpc>
                <a:spcPct val="9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электронной форме посредством ЕПГУ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33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лично в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9525" marR="3810" lvl="0" indent="0" algn="ctr" defTabSz="914400" rtl="0" eaLnBrk="1" fontAlgn="auto" latinLnBrk="0" hangingPunct="1">
              <a:lnSpc>
                <a:spcPct val="108571"/>
              </a:lnSpc>
              <a:spcBef>
                <a:spcPts val="86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образовательную  организацию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Google Shape;274;p33"/>
          <p:cNvSpPr txBox="1"/>
          <p:nvPr/>
        </p:nvSpPr>
        <p:spPr>
          <a:xfrm>
            <a:off x="5545265" y="4293710"/>
            <a:ext cx="3118772" cy="33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700" rIns="0" bIns="0" anchor="t" anchorCtr="0">
            <a:spAutoFit/>
          </a:bodyPr>
          <a:lstStyle/>
          <a:p>
            <a:pPr marL="9525" marR="381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региональных государственных информационных систем субъектов РФ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9" name="Google Shape;279;p33"/>
          <p:cNvSpPr txBox="1"/>
          <p:nvPr/>
        </p:nvSpPr>
        <p:spPr>
          <a:xfrm>
            <a:off x="4476995" y="3259557"/>
            <a:ext cx="1869514" cy="52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425" rIns="0" bIns="0" anchor="t" anchorCtr="0">
            <a:spAutoFit/>
          </a:bodyPr>
          <a:lstStyle/>
          <a:p>
            <a:pPr marL="9525" marR="3810" lvl="0" indent="0" algn="ctr" defTabSz="914400" rtl="0" eaLnBrk="1" fontAlgn="auto" latinLnBrk="0" hangingPunct="1">
              <a:lnSpc>
                <a:spcPct val="91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через операторов почтовой  связи общего пользования  заказным письмом с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уведомлением о вручении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86" name="Google Shape;286;p33"/>
          <p:cNvGrpSpPr/>
          <p:nvPr/>
        </p:nvGrpSpPr>
        <p:grpSpPr>
          <a:xfrm>
            <a:off x="7577686" y="1970265"/>
            <a:ext cx="1566314" cy="937948"/>
            <a:chOff x="10642218" y="3317747"/>
            <a:chExt cx="1348740" cy="664210"/>
          </a:xfrm>
        </p:grpSpPr>
        <p:sp>
          <p:nvSpPr>
            <p:cNvPr id="287" name="Google Shape;287;p33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 extrusionOk="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9999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3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 extrusionOk="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noFill/>
            <a:ln w="25375" cap="flat" cmpd="sng">
              <a:solidFill>
                <a:srgbClr val="9999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33"/>
          <p:cNvSpPr txBox="1"/>
          <p:nvPr/>
        </p:nvSpPr>
        <p:spPr>
          <a:xfrm>
            <a:off x="7692517" y="2174271"/>
            <a:ext cx="1451483" cy="5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00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/>
                <a:cs typeface="Arial" panose="020B0604020202020204" pitchFamily="34" charset="0"/>
                <a:sym typeface="Verdana"/>
              </a:rPr>
              <a:t>ОО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/>
              <a:cs typeface="Arial" panose="020B0604020202020204" pitchFamily="34" charset="0"/>
              <a:sym typeface="Verdana"/>
            </a:endParaRPr>
          </a:p>
          <a:p>
            <a:pPr marL="9525" marR="381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/>
                <a:cs typeface="Arial" panose="020B0604020202020204" pitchFamily="34" charset="0"/>
                <a:sym typeface="Verdana"/>
              </a:rPr>
              <a:t>устанавливает  график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290" name="Google Shape;290;p33"/>
          <p:cNvSpPr/>
          <p:nvPr/>
        </p:nvSpPr>
        <p:spPr>
          <a:xfrm>
            <a:off x="5212506" y="1059582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 extrusionOk="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noFill/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3"/>
          <p:cNvSpPr txBox="1"/>
          <p:nvPr/>
        </p:nvSpPr>
        <p:spPr>
          <a:xfrm>
            <a:off x="5262081" y="1103174"/>
            <a:ext cx="3293269" cy="19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25" rIns="0" bIns="0" anchor="t" anchorCtr="0">
            <a:spAutoFit/>
          </a:bodyPr>
          <a:lstStyle/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Начало приема заявлений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01.04.2025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2" name="Google Shape;292;p33"/>
          <p:cNvSpPr/>
          <p:nvPr/>
        </p:nvSpPr>
        <p:spPr>
          <a:xfrm>
            <a:off x="829038" y="4285386"/>
            <a:ext cx="4359167" cy="57360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205357"/>
            <a:ext cx="2736304" cy="536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307" y="1806960"/>
            <a:ext cx="2542252" cy="8596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419871" y="1882627"/>
            <a:ext cx="2376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электронной форме посредством ЕПГУ</a:t>
            </a:r>
          </a:p>
        </p:txBody>
      </p:sp>
      <p:sp>
        <p:nvSpPr>
          <p:cNvPr id="38" name="object 17"/>
          <p:cNvSpPr/>
          <p:nvPr/>
        </p:nvSpPr>
        <p:spPr>
          <a:xfrm>
            <a:off x="760617" y="2790926"/>
            <a:ext cx="2539365" cy="558563"/>
          </a:xfrm>
          <a:custGeom>
            <a:avLst/>
            <a:gdLst/>
            <a:ahLst/>
            <a:cxnLst/>
            <a:rect l="l" t="t" r="r" b="b"/>
            <a:pathLst>
              <a:path w="2539365" h="861060">
                <a:moveTo>
                  <a:pt x="2395473" y="0"/>
                </a:moveTo>
                <a:lnTo>
                  <a:pt x="143509" y="0"/>
                </a:lnTo>
                <a:lnTo>
                  <a:pt x="98153" y="7321"/>
                </a:lnTo>
                <a:lnTo>
                  <a:pt x="58759" y="27705"/>
                </a:lnTo>
                <a:lnTo>
                  <a:pt x="27692" y="58784"/>
                </a:lnTo>
                <a:lnTo>
                  <a:pt x="7317" y="98187"/>
                </a:lnTo>
                <a:lnTo>
                  <a:pt x="0" y="143548"/>
                </a:lnTo>
                <a:lnTo>
                  <a:pt x="0" y="717499"/>
                </a:lnTo>
                <a:lnTo>
                  <a:pt x="7317" y="762854"/>
                </a:lnTo>
                <a:lnTo>
                  <a:pt x="27692" y="802245"/>
                </a:lnTo>
                <a:lnTo>
                  <a:pt x="58759" y="833308"/>
                </a:lnTo>
                <a:lnTo>
                  <a:pt x="98153" y="853680"/>
                </a:lnTo>
                <a:lnTo>
                  <a:pt x="143509" y="860996"/>
                </a:lnTo>
                <a:lnTo>
                  <a:pt x="2395473" y="860996"/>
                </a:lnTo>
                <a:lnTo>
                  <a:pt x="2440830" y="853680"/>
                </a:lnTo>
                <a:lnTo>
                  <a:pt x="2480224" y="833308"/>
                </a:lnTo>
                <a:lnTo>
                  <a:pt x="2511291" y="802245"/>
                </a:lnTo>
                <a:lnTo>
                  <a:pt x="2531666" y="762854"/>
                </a:lnTo>
                <a:lnTo>
                  <a:pt x="2538984" y="717499"/>
                </a:lnTo>
                <a:lnTo>
                  <a:pt x="2538984" y="143548"/>
                </a:lnTo>
                <a:lnTo>
                  <a:pt x="2531666" y="98187"/>
                </a:lnTo>
                <a:lnTo>
                  <a:pt x="2511291" y="58784"/>
                </a:lnTo>
                <a:lnTo>
                  <a:pt x="2480224" y="27705"/>
                </a:lnTo>
                <a:lnTo>
                  <a:pt x="2440830" y="7321"/>
                </a:lnTo>
                <a:lnTo>
                  <a:pt x="239547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solidFill>
                  <a:sysClr val="windowText" lastClr="000000"/>
                </a:solidFill>
              </a:rPr>
              <a:t>через операторов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solidFill>
                  <a:sysClr val="windowText" lastClr="000000"/>
                </a:solidFill>
              </a:rPr>
              <a:t>почтовой  связи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9123" y="2818997"/>
            <a:ext cx="2523963" cy="9419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019" y="3662181"/>
            <a:ext cx="2802722" cy="5425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09123" y="2742238"/>
            <a:ext cx="28352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лично в</a:t>
            </a:r>
          </a:p>
          <a:p>
            <a:pPr algn="ctr"/>
            <a:r>
              <a:rPr lang="ru-RU" dirty="0"/>
              <a:t>образовательную  организацию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851920" y="2742238"/>
            <a:ext cx="216024" cy="101872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9" idx="1"/>
          </p:cNvCxnSpPr>
          <p:nvPr/>
        </p:nvCxnSpPr>
        <p:spPr>
          <a:xfrm>
            <a:off x="1691680" y="3426258"/>
            <a:ext cx="1232339" cy="50721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835696" y="1530101"/>
            <a:ext cx="360040" cy="121213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355899" y="1485273"/>
            <a:ext cx="720080" cy="27685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>
            <a:off x="4290543" y="1563638"/>
            <a:ext cx="1965776" cy="1255359"/>
          </a:xfrm>
          <a:prstGeom prst="curvedConnector3">
            <a:avLst>
              <a:gd name="adj1" fmla="val 50000"/>
            </a:avLst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349" y="15469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60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"/>
          <p:cNvSpPr txBox="1">
            <a:spLocks noGrp="1"/>
          </p:cNvSpPr>
          <p:nvPr>
            <p:ph type="title"/>
          </p:nvPr>
        </p:nvSpPr>
        <p:spPr>
          <a:xfrm>
            <a:off x="629097" y="267494"/>
            <a:ext cx="6211253" cy="21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ctr" anchorCtr="0">
            <a:spAutoFit/>
          </a:bodyPr>
          <a:lstStyle/>
          <a:p>
            <a:pPr marL="952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>
                <a:solidFill>
                  <a:srgbClr val="001F5F"/>
                </a:solidFill>
              </a:rPr>
              <a:t>ПРИЕМ В ПЕРВЫЕ КЛАССЫ ОБРАЗОВАТЕЛЬНЫХ УЧРЕЖДЕНИЙ</a:t>
            </a:r>
            <a:endParaRPr sz="1350"/>
          </a:p>
        </p:txBody>
      </p:sp>
      <p:sp>
        <p:nvSpPr>
          <p:cNvPr id="299" name="Google Shape;299;p34"/>
          <p:cNvSpPr txBox="1"/>
          <p:nvPr/>
        </p:nvSpPr>
        <p:spPr>
          <a:xfrm>
            <a:off x="629097" y="699542"/>
            <a:ext cx="8407399" cy="3888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000" rIns="0" bIns="0" anchor="t" anchorCtr="0">
            <a:spAutoFit/>
          </a:bodyPr>
          <a:lstStyle/>
          <a:p>
            <a:pPr marL="19907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Исчерпывающий перечень документов согласно Порядку 458 (п.26):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99073" marR="34671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Для зачисления в первый класс образовательной организации на следующий учебный год заявителем представляются копии следующих документов: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0" lvl="0" indent="-13001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заявление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по форме, установленной образовательной организацией;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0" lvl="0" indent="-13001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свидетельство о рождении ребенка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567690" lvl="0" indent="-1295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свидетельство о рождении полнородных и неполнородных брата и (или) сестры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(в случае использования права  преимущественного приема на обучение по образовательным программам начального общего образования ребенка в государственную или муниципальную образовательную организацию, в которой обучаются его полнородные и неполнородные брат и (или)  сестра);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3810" lvl="0" indent="-1295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документ о регистрации ребенка по месту жительства или по месту пребывания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 закрепленной территории или справка о  приеме документов для оформления регистрации по месту жительства (в случае приема на обучение ребенка, проживающего на закрепленной территории);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0" lvl="0" indent="-13001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документ, подтверждающий право внеочередного, первоочередного или преимущественного приема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 обучение в государственные образовательные организации (справку с места работы родителя(ей) (законного(ых) представителя(ей)  ребенка, справку с военкомата, справку уполномоченного органа, решение суда и т.д.);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0" lvl="0" indent="-13001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заключение психолого-медико-педагогической комиссии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(при наличии)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;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8613" marR="16669" lvl="0" indent="-1295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F5F"/>
              </a:buClr>
              <a:buSzPts val="1200"/>
              <a:buFont typeface="Arial"/>
              <a:buChar char="•"/>
              <a:tabLst/>
              <a:defRPr/>
            </a:pP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разрешение о приеме в первый класс </a:t>
            </a: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образовательной организации ребенка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до достижения им возраста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шести лет и шести 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месяцев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или после достижения им возраста 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восьми лет</a:t>
            </a:r>
            <a:r>
              <a:rPr kumimoji="0" lang="ru-RU" sz="1200" b="1" i="0" u="none" strike="noStrike" kern="0" cap="none" spc="0" normalizeH="0" baseline="0" noProof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ru-RU" sz="1200" b="0" i="1" u="none" strike="noStrike" kern="0" cap="none" spc="0" normalizeH="0" baseline="0" noProof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(при зачислении ребенка на обучение в первый класс до достижения им возраста шести лет и шести месяцев или после достижения им возраста восьми лет)</a:t>
            </a:r>
            <a:endParaRPr kumimoji="0" sz="1200" b="0" i="1" u="none" strike="noStrike" kern="0" cap="none" spc="0" normalizeH="0" baseline="0" noProof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841" y="103828"/>
            <a:ext cx="76206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60136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10849</TotalTime>
  <Words>1341</Words>
  <Application>Microsoft Office PowerPoint</Application>
  <PresentationFormat>Экран (16:9)</PresentationFormat>
  <Paragraphs>196</Paragraphs>
  <Slides>37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37</vt:i4>
      </vt:variant>
    </vt:vector>
  </HeadingPairs>
  <TitlesOfParts>
    <vt:vector size="52" baseType="lpstr">
      <vt:lpstr>Arial</vt:lpstr>
      <vt:lpstr>Arial Narrow</vt:lpstr>
      <vt:lpstr>Calibri</vt:lpstr>
      <vt:lpstr>Century Gothic</vt:lpstr>
      <vt:lpstr>Noto Sans Symbols</vt:lpstr>
      <vt:lpstr>Times New Roman</vt:lpstr>
      <vt:lpstr>Verdana</vt:lpstr>
      <vt:lpstr>Wingdings</vt:lpstr>
      <vt:lpstr>2_Тема Office</vt:lpstr>
      <vt:lpstr>3_Тема Office</vt:lpstr>
      <vt:lpstr>4_Тема Office</vt:lpstr>
      <vt:lpstr>Тема Office</vt:lpstr>
      <vt:lpstr>Office Theme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Создание заявления о зачислении в 1-й класс в ОО в системе ЕПГУ</vt:lpstr>
      <vt:lpstr> 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СОШ№2</cp:lastModifiedBy>
  <cp:revision>1087</cp:revision>
  <cp:lastPrinted>2022-02-21T16:46:07Z</cp:lastPrinted>
  <dcterms:created xsi:type="dcterms:W3CDTF">2015-10-13T08:15:21Z</dcterms:created>
  <dcterms:modified xsi:type="dcterms:W3CDTF">2025-03-28T09:04:45Z</dcterms:modified>
</cp:coreProperties>
</file>