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51" r:id="rId2"/>
    <p:sldId id="385" r:id="rId3"/>
    <p:sldId id="352" r:id="rId4"/>
    <p:sldId id="373" r:id="rId5"/>
    <p:sldId id="388" r:id="rId6"/>
    <p:sldId id="389" r:id="rId7"/>
    <p:sldId id="386" r:id="rId8"/>
    <p:sldId id="387" r:id="rId9"/>
    <p:sldId id="391" r:id="rId10"/>
    <p:sldId id="394" r:id="rId11"/>
    <p:sldId id="392" r:id="rId12"/>
    <p:sldId id="393" r:id="rId13"/>
    <p:sldId id="381" r:id="rId14"/>
    <p:sldId id="370" r:id="rId15"/>
  </p:sldIdLst>
  <p:sldSz cx="12192000" cy="6858000"/>
  <p:notesSz cx="7099300" cy="10236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lovin" initials="G" lastIdx="2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2832"/>
    <a:srgbClr val="1C2935"/>
    <a:srgbClr val="2E3B45"/>
    <a:srgbClr val="34424C"/>
    <a:srgbClr val="182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59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4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8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8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854BBC48-9640-4C22-9534-B96FADB80137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926171"/>
            <a:ext cx="5679440" cy="4030504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2614"/>
            <a:ext cx="3076363" cy="51358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22614"/>
            <a:ext cx="3076363" cy="51358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69E2E40B-09BA-4EC5-8FC4-03EABF4397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487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419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611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1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248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711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6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001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76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88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7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148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56FF0-1AC0-4D4E-BA9F-EF7882ABC9B9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F839A-F04F-4376-B647-F701524D61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031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39447" y="4561713"/>
            <a:ext cx="87911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ГБУ Республиканский центр мониторинга качества образования</a:t>
            </a:r>
            <a:endParaRPr lang="en-US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Заведующий сектором по информационной безопасности</a:t>
            </a:r>
          </a:p>
          <a:p>
            <a:pPr algn="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Якупов Дауд Амирович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Box 1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440422" y="1069068"/>
            <a:ext cx="922480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n-lt"/>
              </a:rPr>
              <a:t>Технологические </a:t>
            </a:r>
            <a:r>
              <a:rPr lang="ru-RU" sz="4000" b="1" dirty="0">
                <a:latin typeface="+mn-lt"/>
              </a:rPr>
              <a:t>особенности проведения итогового собеседования </a:t>
            </a:r>
            <a:r>
              <a:rPr lang="ru-RU" sz="4000" b="1" dirty="0" smtClean="0">
                <a:latin typeface="+mn-lt"/>
              </a:rPr>
              <a:t>по </a:t>
            </a:r>
            <a:r>
              <a:rPr lang="ru-RU" sz="4000" b="1" dirty="0">
                <a:latin typeface="+mn-lt"/>
              </a:rPr>
              <a:t>русскому языку </a:t>
            </a:r>
            <a:r>
              <a:rPr lang="ru-RU" sz="4000" b="1" dirty="0" smtClean="0">
                <a:latin typeface="+mn-lt"/>
              </a:rPr>
              <a:t>в 2022</a:t>
            </a:r>
            <a:endParaRPr lang="ru-RU" sz="4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6755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157" y="295562"/>
            <a:ext cx="10107827" cy="8494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1A2832"/>
                </a:solidFill>
              </a:rPr>
              <a:t>Подготовка к проведению ИС-9</a:t>
            </a:r>
            <a:endParaRPr lang="ru-RU" b="1" dirty="0">
              <a:solidFill>
                <a:srgbClr val="1A283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719" y="1581665"/>
            <a:ext cx="110387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F5597"/>
                </a:solidFill>
              </a:rPr>
              <a:t>В </a:t>
            </a:r>
            <a:r>
              <a:rPr lang="ru-RU" sz="2800" b="1" dirty="0">
                <a:solidFill>
                  <a:srgbClr val="2F5597"/>
                </a:solidFill>
              </a:rPr>
              <a:t>штабе ОО </a:t>
            </a:r>
            <a:r>
              <a:rPr lang="ru-RU" sz="2800" b="1" dirty="0" smtClean="0">
                <a:solidFill>
                  <a:srgbClr val="2F5597"/>
                </a:solidFill>
              </a:rPr>
              <a:t>создаются рабочие </a:t>
            </a:r>
            <a:r>
              <a:rPr lang="ru-RU" sz="2800" b="1" dirty="0" smtClean="0">
                <a:solidFill>
                  <a:srgbClr val="2F5597"/>
                </a:solidFill>
              </a:rPr>
              <a:t>места c </a:t>
            </a:r>
            <a:r>
              <a:rPr lang="ru-RU" sz="2800" dirty="0" smtClean="0">
                <a:solidFill>
                  <a:srgbClr val="2F5597"/>
                </a:solidFill>
              </a:rPr>
              <a:t>компьютером </a:t>
            </a:r>
            <a:r>
              <a:rPr lang="ru-RU" sz="2800" dirty="0">
                <a:solidFill>
                  <a:srgbClr val="2F5597"/>
                </a:solidFill>
              </a:rPr>
              <a:t>и</a:t>
            </a:r>
            <a:r>
              <a:rPr lang="ru-RU" sz="2800" dirty="0" smtClean="0">
                <a:solidFill>
                  <a:srgbClr val="2F5597"/>
                </a:solidFill>
              </a:rPr>
              <a:t> </a:t>
            </a:r>
            <a:r>
              <a:rPr lang="ru-RU" sz="2800" dirty="0">
                <a:solidFill>
                  <a:srgbClr val="2F5597"/>
                </a:solidFill>
              </a:rPr>
              <a:t>доступом в сеть </a:t>
            </a:r>
            <a:r>
              <a:rPr lang="ru-RU" sz="2800" dirty="0" smtClean="0">
                <a:solidFill>
                  <a:srgbClr val="2F5597"/>
                </a:solidFill>
              </a:rPr>
              <a:t>Интернет, </a:t>
            </a:r>
            <a:r>
              <a:rPr lang="ru-RU" sz="2800" dirty="0" smtClean="0">
                <a:solidFill>
                  <a:srgbClr val="2F5597"/>
                </a:solidFill>
              </a:rPr>
              <a:t>принтер </a:t>
            </a:r>
            <a:r>
              <a:rPr lang="ru-RU" sz="2800" dirty="0" smtClean="0">
                <a:solidFill>
                  <a:srgbClr val="990033"/>
                </a:solidFill>
              </a:rPr>
              <a:t>(получение и тиражирование </a:t>
            </a:r>
            <a:r>
              <a:rPr lang="ru-RU" sz="2800" dirty="0">
                <a:solidFill>
                  <a:srgbClr val="990033"/>
                </a:solidFill>
              </a:rPr>
              <a:t>материалов для проведения </a:t>
            </a:r>
            <a:r>
              <a:rPr lang="ru-RU" sz="2800" dirty="0" smtClean="0">
                <a:solidFill>
                  <a:srgbClr val="990033"/>
                </a:solidFill>
              </a:rPr>
              <a:t>ИС-9</a:t>
            </a:r>
            <a:r>
              <a:rPr lang="ru-RU" sz="2800" dirty="0" smtClean="0">
                <a:solidFill>
                  <a:srgbClr val="990033"/>
                </a:solidFill>
              </a:rPr>
              <a:t>)</a:t>
            </a:r>
            <a:r>
              <a:rPr lang="ru-RU" sz="2800" dirty="0" smtClean="0">
                <a:solidFill>
                  <a:srgbClr val="2F5597"/>
                </a:solidFill>
              </a:rPr>
              <a:t>.</a:t>
            </a:r>
          </a:p>
          <a:p>
            <a:pPr algn="just"/>
            <a:endParaRPr lang="ru-RU" sz="2800" dirty="0" smtClean="0"/>
          </a:p>
          <a:p>
            <a:pPr algn="just"/>
            <a:r>
              <a:rPr lang="ru-RU" sz="2800" b="1" dirty="0" smtClean="0">
                <a:solidFill>
                  <a:srgbClr val="2F5597"/>
                </a:solidFill>
              </a:rPr>
              <a:t>В </a:t>
            </a:r>
            <a:r>
              <a:rPr lang="ru-RU" sz="2800" b="1" dirty="0">
                <a:solidFill>
                  <a:srgbClr val="2F5597"/>
                </a:solidFill>
              </a:rPr>
              <a:t>аудиториях проведения ИС-9 подготавливаются </a:t>
            </a:r>
            <a:r>
              <a:rPr lang="ru-RU" sz="2800" b="1" dirty="0" smtClean="0">
                <a:solidFill>
                  <a:srgbClr val="2F5597"/>
                </a:solidFill>
              </a:rPr>
              <a:t>рабочие места, оборудованные </a:t>
            </a:r>
            <a:r>
              <a:rPr lang="ru-RU" sz="2800" b="1" dirty="0">
                <a:solidFill>
                  <a:srgbClr val="2F5597"/>
                </a:solidFill>
              </a:rPr>
              <a:t>средствами для записи ответов </a:t>
            </a:r>
            <a:r>
              <a:rPr lang="ru-RU" sz="2800" b="1" dirty="0" smtClean="0">
                <a:solidFill>
                  <a:srgbClr val="2F5597"/>
                </a:solidFill>
              </a:rPr>
              <a:t>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191941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5632" y="2516578"/>
            <a:ext cx="86744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5">
                    <a:lumMod val="50000"/>
                  </a:schemeClr>
                </a:solidFill>
              </a:rPr>
              <a:t>Аудиозаписи сохраняются в часто используемых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аудиоформатах: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632" y="3046857"/>
            <a:ext cx="3095625" cy="12858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12793" y="3428184"/>
            <a:ext cx="5153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«Код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ОО_Код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аудитории_ФИО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1439" y="4574674"/>
            <a:ext cx="1101354" cy="148332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312793" y="4860078"/>
            <a:ext cx="46977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«Код </a:t>
            </a:r>
            <a:r>
              <a:rPr lang="ru-RU" sz="2800" b="1" dirty="0" err="1">
                <a:solidFill>
                  <a:schemeClr val="accent5">
                    <a:lumMod val="50000"/>
                  </a:schemeClr>
                </a:solidFill>
              </a:rPr>
              <a:t>ОО_Номер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 аудитории»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95632" y="1368640"/>
            <a:ext cx="103302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2F5597"/>
                </a:solidFill>
              </a:rPr>
              <a:t>Потоковая аудиозапись </a:t>
            </a:r>
            <a:r>
              <a:rPr lang="ru-RU" sz="2800" dirty="0" smtClean="0">
                <a:solidFill>
                  <a:srgbClr val="990033"/>
                </a:solidFill>
              </a:rPr>
              <a:t>(непрерывная)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2F5597"/>
                </a:solidFill>
              </a:rPr>
              <a:t>Индивидуальная аудиозапись </a:t>
            </a:r>
            <a:r>
              <a:rPr lang="ru-RU" sz="2800" dirty="0" smtClean="0">
                <a:solidFill>
                  <a:srgbClr val="990033"/>
                </a:solidFill>
              </a:rPr>
              <a:t>(для </a:t>
            </a:r>
            <a:r>
              <a:rPr lang="ru-RU" sz="2800" dirty="0">
                <a:solidFill>
                  <a:srgbClr val="990033"/>
                </a:solidFill>
              </a:rPr>
              <a:t>каждого участника </a:t>
            </a:r>
            <a:r>
              <a:rPr lang="ru-RU" sz="2800" dirty="0" smtClean="0">
                <a:solidFill>
                  <a:srgbClr val="990033"/>
                </a:solidFill>
              </a:rPr>
              <a:t>отдельно)</a:t>
            </a:r>
            <a:endParaRPr lang="ru-RU" sz="2800" dirty="0">
              <a:solidFill>
                <a:srgbClr val="990033"/>
              </a:solidFill>
            </a:endParaRPr>
          </a:p>
        </p:txBody>
      </p:sp>
      <p:sp>
        <p:nvSpPr>
          <p:cNvPr id="9" name="Выгнутая вправо стрелка 8"/>
          <p:cNvSpPr/>
          <p:nvPr/>
        </p:nvSpPr>
        <p:spPr>
          <a:xfrm>
            <a:off x="4312793" y="3993973"/>
            <a:ext cx="428367" cy="919461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002956" y="352910"/>
            <a:ext cx="10515600" cy="6407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/>
              <a:t>Ведение аудиозаписи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8907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4495" y="376798"/>
            <a:ext cx="9479694" cy="84949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+mn-lt"/>
              </a:rPr>
              <a:t>Организационно-техническая поддержка ГИА-9</a:t>
            </a:r>
            <a:endParaRPr lang="ru-RU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114" y="2153694"/>
            <a:ext cx="1865613" cy="20830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5036" y="2281880"/>
            <a:ext cx="33832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Безопасность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Скорость работы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Удобство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Функционал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495" y="1851854"/>
            <a:ext cx="3576412" cy="333798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941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5496"/>
            <a:ext cx="10515600" cy="823595"/>
          </a:xfrm>
        </p:spPr>
        <p:txBody>
          <a:bodyPr>
            <a:normAutofit/>
          </a:bodyPr>
          <a:lstStyle/>
          <a:p>
            <a:pPr marL="12700">
              <a:lnSpc>
                <a:spcPct val="100000"/>
              </a:lnSpc>
            </a:pPr>
            <a:r>
              <a:rPr lang="ru-RU" dirty="0" smtClean="0">
                <a:latin typeface="Calibri"/>
                <a:cs typeface="Calibri"/>
              </a:rPr>
              <a:t>Контактные данные</a:t>
            </a:r>
            <a:endParaRPr lang="ru-RU" dirty="0">
              <a:latin typeface="Calibri"/>
              <a:cs typeface="Calibri"/>
            </a:endParaRPr>
          </a:p>
        </p:txBody>
      </p:sp>
      <p:sp>
        <p:nvSpPr>
          <p:cNvPr id="103" name="object 2"/>
          <p:cNvSpPr txBox="1"/>
          <p:nvPr/>
        </p:nvSpPr>
        <p:spPr>
          <a:xfrm>
            <a:off x="3291840" y="1392069"/>
            <a:ext cx="6482715" cy="40189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99085" indent="-287020">
              <a:lnSpc>
                <a:spcPct val="100000"/>
              </a:lnSpc>
              <a:spcBef>
                <a:spcPts val="195"/>
              </a:spcBef>
              <a:buClr>
                <a:srgbClr val="5399BB"/>
              </a:buClr>
              <a:buSzPct val="150000"/>
              <a:buFont typeface="Arial"/>
              <a:buChar char="•"/>
              <a:tabLst>
                <a:tab pos="299085" algn="l"/>
              </a:tabLst>
            </a:pPr>
            <a:r>
              <a:rPr lang="ru-RU" sz="2400" spc="-20" dirty="0" smtClean="0">
                <a:latin typeface="Calibri"/>
                <a:cs typeface="Calibri"/>
              </a:rPr>
              <a:t>8 </a:t>
            </a:r>
            <a:r>
              <a:rPr lang="ru-RU" sz="2400" dirty="0" smtClean="0"/>
              <a:t>(843</a:t>
            </a:r>
            <a:r>
              <a:rPr lang="ru-RU" sz="2400" dirty="0"/>
              <a:t>) </a:t>
            </a:r>
            <a:r>
              <a:rPr lang="ru-RU" sz="2400" dirty="0" smtClean="0"/>
              <a:t>528-23-34 – приемная </a:t>
            </a:r>
          </a:p>
          <a:p>
            <a:pPr marL="299085" indent="-287020">
              <a:spcBef>
                <a:spcPts val="195"/>
              </a:spcBef>
              <a:buClr>
                <a:srgbClr val="5399BB"/>
              </a:buClr>
              <a:buSzPct val="150000"/>
              <a:buFont typeface="Arial"/>
              <a:buChar char="•"/>
              <a:tabLst>
                <a:tab pos="299085" algn="l"/>
              </a:tabLst>
            </a:pPr>
            <a:r>
              <a:rPr lang="ru-RU" sz="2400" spc="-20" dirty="0">
                <a:cs typeface="Calibri"/>
              </a:rPr>
              <a:t>8 </a:t>
            </a:r>
            <a:r>
              <a:rPr lang="ru-RU" sz="2400" dirty="0"/>
              <a:t>(843) </a:t>
            </a:r>
            <a:r>
              <a:rPr lang="ru-RU" sz="2400" dirty="0" smtClean="0"/>
              <a:t>528-23-35 </a:t>
            </a:r>
            <a:r>
              <a:rPr lang="ru-RU" sz="2400" dirty="0"/>
              <a:t>– </a:t>
            </a:r>
            <a:r>
              <a:rPr lang="ru-RU" sz="2400" dirty="0" smtClean="0"/>
              <a:t>по вопросам базы ЕГЭ</a:t>
            </a:r>
            <a:endParaRPr lang="ru-RU" sz="2400" dirty="0"/>
          </a:p>
          <a:p>
            <a:pPr marL="299085" indent="-287020">
              <a:spcBef>
                <a:spcPts val="195"/>
              </a:spcBef>
              <a:buClr>
                <a:srgbClr val="5399BB"/>
              </a:buClr>
              <a:buSzPct val="150000"/>
              <a:buFont typeface="Arial"/>
              <a:buChar char="•"/>
              <a:tabLst>
                <a:tab pos="299085" algn="l"/>
              </a:tabLst>
            </a:pPr>
            <a:r>
              <a:rPr lang="ru-RU" sz="2400" spc="-20" dirty="0">
                <a:cs typeface="Calibri"/>
              </a:rPr>
              <a:t>8 </a:t>
            </a:r>
            <a:r>
              <a:rPr lang="ru-RU" sz="2400" dirty="0"/>
              <a:t>(843) </a:t>
            </a:r>
            <a:r>
              <a:rPr lang="ru-RU" sz="2400" dirty="0" smtClean="0"/>
              <a:t>528-23-39 </a:t>
            </a:r>
            <a:r>
              <a:rPr lang="ru-RU" sz="2400" dirty="0"/>
              <a:t>– по вопросам базы </a:t>
            </a:r>
            <a:r>
              <a:rPr lang="ru-RU" sz="2400" dirty="0" smtClean="0"/>
              <a:t>ОГЭ</a:t>
            </a:r>
          </a:p>
          <a:p>
            <a:pPr marL="299085" indent="-287020">
              <a:spcBef>
                <a:spcPts val="195"/>
              </a:spcBef>
              <a:buClr>
                <a:srgbClr val="5399BB"/>
              </a:buClr>
              <a:buSzPct val="150000"/>
              <a:buFont typeface="Arial"/>
              <a:buChar char="•"/>
              <a:tabLst>
                <a:tab pos="299085" algn="l"/>
              </a:tabLst>
            </a:pPr>
            <a:r>
              <a:rPr lang="ru-RU" sz="2400" spc="-20" dirty="0">
                <a:cs typeface="Calibri"/>
              </a:rPr>
              <a:t>8 </a:t>
            </a:r>
            <a:r>
              <a:rPr lang="ru-RU" sz="2400" dirty="0"/>
              <a:t>(843) </a:t>
            </a:r>
            <a:r>
              <a:rPr lang="ru-RU" sz="2400" dirty="0" smtClean="0"/>
              <a:t>528-23-42 </a:t>
            </a:r>
            <a:r>
              <a:rPr lang="ru-RU" sz="2400" dirty="0"/>
              <a:t>– </a:t>
            </a:r>
            <a:r>
              <a:rPr lang="ru-RU" sz="2400" dirty="0" smtClean="0"/>
              <a:t>техподдержка</a:t>
            </a:r>
            <a:endParaRPr lang="en-US" sz="2400" dirty="0" smtClean="0"/>
          </a:p>
          <a:p>
            <a:pPr marL="299085" indent="-287020">
              <a:spcBef>
                <a:spcPts val="195"/>
              </a:spcBef>
              <a:buClr>
                <a:srgbClr val="5399BB"/>
              </a:buClr>
              <a:buSzPct val="150000"/>
              <a:buFont typeface="Arial"/>
              <a:buChar char="•"/>
              <a:tabLst>
                <a:tab pos="299085" algn="l"/>
              </a:tabLst>
            </a:pPr>
            <a:r>
              <a:rPr lang="en-US" sz="2400" u="sng" dirty="0" smtClean="0">
                <a:solidFill>
                  <a:schemeClr val="accent1"/>
                </a:solidFill>
              </a:rPr>
              <a:t>rcmko.rt@tatar.ru</a:t>
            </a:r>
          </a:p>
          <a:p>
            <a:pPr marL="299085" indent="-287020">
              <a:spcBef>
                <a:spcPts val="195"/>
              </a:spcBef>
              <a:buClr>
                <a:srgbClr val="5399BB"/>
              </a:buClr>
              <a:buSzPct val="150000"/>
              <a:buFont typeface="Arial"/>
              <a:buChar char="•"/>
              <a:tabLst>
                <a:tab pos="299085" algn="l"/>
              </a:tabLst>
            </a:pPr>
            <a:r>
              <a:rPr lang="en-US" sz="2400" u="sng" dirty="0" smtClean="0">
                <a:solidFill>
                  <a:schemeClr val="accent1"/>
                </a:solidFill>
              </a:rPr>
              <a:t>help.rcmko@tatar.ru</a:t>
            </a:r>
            <a:endParaRPr lang="ru-RU" sz="2400" u="sng" dirty="0">
              <a:solidFill>
                <a:schemeClr val="accent1"/>
              </a:solidFill>
            </a:endParaRPr>
          </a:p>
          <a:p>
            <a:pPr marL="299085" indent="-287020">
              <a:spcBef>
                <a:spcPts val="195"/>
              </a:spcBef>
              <a:buClr>
                <a:srgbClr val="5399BB"/>
              </a:buClr>
              <a:buSzPct val="150000"/>
              <a:buFont typeface="Arial"/>
              <a:buChar char="•"/>
              <a:tabLst>
                <a:tab pos="299085" algn="l"/>
              </a:tabLst>
            </a:pPr>
            <a:endParaRPr lang="ru-RU" sz="2400" dirty="0"/>
          </a:p>
        </p:txBody>
      </p:sp>
      <p:sp>
        <p:nvSpPr>
          <p:cNvPr id="105" name="object 5"/>
          <p:cNvSpPr/>
          <p:nvPr/>
        </p:nvSpPr>
        <p:spPr>
          <a:xfrm>
            <a:off x="1123950" y="1392069"/>
            <a:ext cx="1379220" cy="15011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1558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4630" y="1549400"/>
            <a:ext cx="6019800" cy="1325563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363608" y="3521075"/>
            <a:ext cx="722184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Якупов Дауд Амирович</a:t>
            </a:r>
            <a:endParaRPr lang="en-US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Тел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. 89991565100</a:t>
            </a: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8 (843) 528-23-42</a:t>
            </a:r>
            <a:endParaRPr lang="en-US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n-US" sz="3600" b="1" u="sng" dirty="0" smtClean="0">
                <a:solidFill>
                  <a:schemeClr val="accent1">
                    <a:lumMod val="75000"/>
                  </a:schemeClr>
                </a:solidFill>
              </a:rPr>
              <a:t>daud.yakupov@tatar.ru</a:t>
            </a:r>
            <a:endParaRPr lang="ru-RU" sz="36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948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702" y="273685"/>
            <a:ext cx="10515600" cy="665653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Бланковая технология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702" y="1102418"/>
            <a:ext cx="10515600" cy="2272549"/>
          </a:xfrm>
        </p:spPr>
        <p:txBody>
          <a:bodyPr>
            <a:normAutofit/>
          </a:bodyPr>
          <a:lstStyle/>
          <a:p>
            <a:pPr marL="774700" indent="-361315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774700" algn="l"/>
              </a:tabLst>
            </a:pPr>
            <a:r>
              <a:rPr lang="ru-RU" sz="2400" dirty="0" smtClean="0">
                <a:cs typeface="Calibri"/>
              </a:rPr>
              <a:t>Отказ от школьного модуля</a:t>
            </a:r>
          </a:p>
          <a:p>
            <a:pPr marL="774700" indent="-361315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774700" algn="l"/>
              </a:tabLst>
            </a:pPr>
            <a:r>
              <a:rPr lang="ru-RU" sz="2400" dirty="0" smtClean="0">
                <a:cs typeface="Calibri"/>
              </a:rPr>
              <a:t>Переход к бланковой технологии</a:t>
            </a:r>
            <a:endParaRPr lang="ru-RU" sz="2000" dirty="0" smtClean="0">
              <a:cs typeface="Calibri"/>
            </a:endParaRPr>
          </a:p>
          <a:p>
            <a:pPr marL="413385" indent="0">
              <a:lnSpc>
                <a:spcPct val="100000"/>
              </a:lnSpc>
              <a:spcBef>
                <a:spcPts val="480"/>
              </a:spcBef>
              <a:buNone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774700" indent="-361315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774700" indent="-361315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413385" indent="0">
              <a:lnSpc>
                <a:spcPct val="100000"/>
              </a:lnSpc>
              <a:spcBef>
                <a:spcPts val="480"/>
              </a:spcBef>
              <a:buNone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413385" indent="0">
              <a:lnSpc>
                <a:spcPct val="100000"/>
              </a:lnSpc>
              <a:spcBef>
                <a:spcPts val="480"/>
              </a:spcBef>
              <a:buNone/>
              <a:tabLst>
                <a:tab pos="774700" algn="l"/>
              </a:tabLst>
            </a:pPr>
            <a:endParaRPr lang="ru-RU" sz="2400" dirty="0"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407" y="2538075"/>
            <a:ext cx="2631712" cy="3724101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25" y="3091032"/>
            <a:ext cx="4312710" cy="2618188"/>
          </a:xfrm>
          <a:prstGeom prst="rect">
            <a:avLst/>
          </a:prstGeom>
        </p:spPr>
      </p:pic>
      <p:sp>
        <p:nvSpPr>
          <p:cNvPr id="10" name="Умножение 9"/>
          <p:cNvSpPr/>
          <p:nvPr/>
        </p:nvSpPr>
        <p:spPr>
          <a:xfrm>
            <a:off x="1794823" y="3466406"/>
            <a:ext cx="2550772" cy="2103120"/>
          </a:xfrm>
          <a:prstGeom prst="mathMultiply">
            <a:avLst/>
          </a:prstGeom>
          <a:solidFill>
            <a:srgbClr val="FF0000"/>
          </a:solidFill>
          <a:ln>
            <a:solidFill>
              <a:srgbClr val="1A28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5969027" y="3832165"/>
            <a:ext cx="1520740" cy="1487979"/>
          </a:xfrm>
          <a:prstGeom prst="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object 2"/>
          <p:cNvSpPr/>
          <p:nvPr/>
        </p:nvSpPr>
        <p:spPr>
          <a:xfrm>
            <a:off x="5842323" y="210993"/>
            <a:ext cx="640358" cy="7283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5352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702" y="273685"/>
            <a:ext cx="10515600" cy="665653"/>
          </a:xfrm>
        </p:spPr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>Бланковая технология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4702" y="1102418"/>
            <a:ext cx="10515600" cy="2272549"/>
          </a:xfrm>
        </p:spPr>
        <p:txBody>
          <a:bodyPr>
            <a:normAutofit/>
          </a:bodyPr>
          <a:lstStyle/>
          <a:p>
            <a:pPr marL="774700" indent="-361315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774700" algn="l"/>
              </a:tabLst>
            </a:pPr>
            <a:r>
              <a:rPr lang="ru-RU" sz="2400" dirty="0" smtClean="0">
                <a:cs typeface="Calibri"/>
              </a:rPr>
              <a:t>Ключевые особенности бланков</a:t>
            </a:r>
            <a:r>
              <a:rPr lang="en-US" sz="2400" dirty="0" smtClean="0">
                <a:cs typeface="Calibri"/>
              </a:rPr>
              <a:t> </a:t>
            </a:r>
            <a:r>
              <a:rPr lang="ru-RU" sz="2400" dirty="0" smtClean="0">
                <a:cs typeface="Calibri"/>
              </a:rPr>
              <a:t>и форм итогового собеседования:</a:t>
            </a:r>
          </a:p>
          <a:p>
            <a:pPr marL="1213485" lvl="1" indent="-342900">
              <a:lnSpc>
                <a:spcPct val="100000"/>
              </a:lnSpc>
              <a:spcBef>
                <a:spcPts val="480"/>
              </a:spcBef>
              <a:tabLst>
                <a:tab pos="774700" algn="l"/>
              </a:tabLst>
            </a:pPr>
            <a:r>
              <a:rPr lang="ru-RU" sz="2000" dirty="0" smtClean="0">
                <a:cs typeface="Calibri"/>
              </a:rPr>
              <a:t>Именные бланки (на бланках уже напечатаны персональные данные участников)</a:t>
            </a:r>
            <a:endParaRPr lang="ru-RU" sz="2000" dirty="0">
              <a:cs typeface="Calibri"/>
            </a:endParaRPr>
          </a:p>
          <a:p>
            <a:pPr marL="1213485" lvl="1" indent="-342900">
              <a:lnSpc>
                <a:spcPct val="100000"/>
              </a:lnSpc>
              <a:spcBef>
                <a:spcPts val="480"/>
              </a:spcBef>
              <a:tabLst>
                <a:tab pos="774700" algn="l"/>
              </a:tabLst>
            </a:pPr>
            <a:r>
              <a:rPr lang="ru-RU" sz="2000" dirty="0" smtClean="0">
                <a:cs typeface="Calibri"/>
              </a:rPr>
              <a:t>Машиночитаемая ведомость коррекции персональных данных</a:t>
            </a:r>
            <a:endParaRPr lang="ru-RU" sz="2000" dirty="0">
              <a:cs typeface="Calibri"/>
            </a:endParaRPr>
          </a:p>
          <a:p>
            <a:pPr marL="1213485" lvl="1" indent="-342900">
              <a:lnSpc>
                <a:spcPct val="100000"/>
              </a:lnSpc>
              <a:spcBef>
                <a:spcPts val="480"/>
              </a:spcBef>
              <a:tabLst>
                <a:tab pos="774700" algn="l"/>
              </a:tabLst>
            </a:pPr>
            <a:r>
              <a:rPr lang="ru-RU" sz="2000" dirty="0" smtClean="0">
                <a:cs typeface="Calibri"/>
              </a:rPr>
              <a:t>Резервный бланк для нештатных ситуаций</a:t>
            </a:r>
          </a:p>
          <a:p>
            <a:pPr marL="413385" indent="0">
              <a:lnSpc>
                <a:spcPct val="100000"/>
              </a:lnSpc>
              <a:spcBef>
                <a:spcPts val="480"/>
              </a:spcBef>
              <a:buNone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774700" indent="-361315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774700" indent="-361315">
              <a:lnSpc>
                <a:spcPct val="100000"/>
              </a:lnSpc>
              <a:spcBef>
                <a:spcPts val="480"/>
              </a:spcBef>
              <a:buFont typeface="Wingdings"/>
              <a:buChar char=""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413385" indent="0">
              <a:lnSpc>
                <a:spcPct val="100000"/>
              </a:lnSpc>
              <a:spcBef>
                <a:spcPts val="480"/>
              </a:spcBef>
              <a:buNone/>
              <a:tabLst>
                <a:tab pos="774700" algn="l"/>
              </a:tabLst>
            </a:pPr>
            <a:endParaRPr lang="ru-RU" sz="2400" dirty="0" smtClean="0">
              <a:cs typeface="Calibri"/>
            </a:endParaRPr>
          </a:p>
          <a:p>
            <a:pPr marL="413385" indent="0">
              <a:lnSpc>
                <a:spcPct val="100000"/>
              </a:lnSpc>
              <a:spcBef>
                <a:spcPts val="480"/>
              </a:spcBef>
              <a:buNone/>
              <a:tabLst>
                <a:tab pos="774700" algn="l"/>
              </a:tabLst>
            </a:pPr>
            <a:endParaRPr lang="ru-RU" sz="2400" dirty="0">
              <a:cs typeface="Calibri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02" y="2876203"/>
            <a:ext cx="2631712" cy="37241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982" y="2876203"/>
            <a:ext cx="2634897" cy="3724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651" y="2876203"/>
            <a:ext cx="2634987" cy="3724228"/>
          </a:xfrm>
          <a:prstGeom prst="rect">
            <a:avLst/>
          </a:prstGeom>
        </p:spPr>
      </p:pic>
      <p:sp>
        <p:nvSpPr>
          <p:cNvPr id="8" name="object 2"/>
          <p:cNvSpPr/>
          <p:nvPr/>
        </p:nvSpPr>
        <p:spPr>
          <a:xfrm>
            <a:off x="5842323" y="210993"/>
            <a:ext cx="640358" cy="7283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0718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r>
              <a:rPr lang="ru-RU" sz="4000" dirty="0"/>
              <a:t> </a:t>
            </a:r>
            <a:r>
              <a:rPr lang="ru-RU" sz="4000" b="1" dirty="0" smtClean="0"/>
              <a:t>Бланк итогового собеседования</a:t>
            </a:r>
            <a:endParaRPr lang="ru-RU" sz="40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61" y="1005840"/>
            <a:ext cx="3952328" cy="5592887"/>
          </a:xfr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82738" y="1119042"/>
            <a:ext cx="5181600" cy="5592887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Персональные данные участника уже напечатаны на бланке</a:t>
            </a:r>
          </a:p>
          <a:p>
            <a:endParaRPr lang="ru-RU" sz="2000" dirty="0" smtClean="0"/>
          </a:p>
          <a:p>
            <a:r>
              <a:rPr lang="ru-RU" sz="2000" dirty="0" smtClean="0"/>
              <a:t>Поля для заполнения организатором</a:t>
            </a:r>
          </a:p>
          <a:p>
            <a:r>
              <a:rPr lang="ru-RU" sz="2000" dirty="0"/>
              <a:t>Поле резерв (заполнять ненужно)</a:t>
            </a:r>
          </a:p>
          <a:p>
            <a:r>
              <a:rPr lang="ru-RU" sz="2000" dirty="0" smtClean="0"/>
              <a:t>Участник ставит подпись</a:t>
            </a:r>
          </a:p>
          <a:p>
            <a:endParaRPr lang="ru-RU" sz="2000" dirty="0"/>
          </a:p>
          <a:p>
            <a:r>
              <a:rPr lang="ru-RU" sz="2000" dirty="0" smtClean="0"/>
              <a:t>Заполняется экспертом (переносится из черновика)</a:t>
            </a:r>
          </a:p>
          <a:p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05591" y="1311592"/>
            <a:ext cx="3765665" cy="669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05591" y="2213292"/>
            <a:ext cx="2482160" cy="80295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644900" y="2695892"/>
            <a:ext cx="1117600" cy="32035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05591" y="3112526"/>
            <a:ext cx="3765665" cy="321207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9" idx="3"/>
          </p:cNvCxnSpPr>
          <p:nvPr/>
        </p:nvCxnSpPr>
        <p:spPr>
          <a:xfrm flipV="1">
            <a:off x="4871256" y="1257301"/>
            <a:ext cx="564344" cy="3892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587751" y="2352394"/>
            <a:ext cx="1847849" cy="6937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762500" y="2838399"/>
            <a:ext cx="673100" cy="33025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871256" y="3868121"/>
            <a:ext cx="564344" cy="94279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761812" y="2518040"/>
            <a:ext cx="886388" cy="18915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654894" y="2573958"/>
            <a:ext cx="780706" cy="20360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9136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1" y="1482935"/>
            <a:ext cx="6276573" cy="28964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r>
              <a:rPr lang="ru-RU" sz="4000" dirty="0"/>
              <a:t> </a:t>
            </a:r>
            <a:r>
              <a:rPr lang="ru-RU" sz="4000" b="1" dirty="0" smtClean="0"/>
              <a:t>Бланк итогового собеседования</a:t>
            </a:r>
            <a:endParaRPr lang="ru-RU" sz="40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477113" y="1005840"/>
            <a:ext cx="5559716" cy="5592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Поля для заполнения организатором </a:t>
            </a:r>
            <a:r>
              <a:rPr lang="ru-RU" sz="2000" b="1" dirty="0" smtClean="0"/>
              <a:t>заполнять по образцам символов!</a:t>
            </a:r>
          </a:p>
          <a:p>
            <a:r>
              <a:rPr lang="ru-RU" sz="2000" dirty="0" smtClean="0"/>
              <a:t>Класс (номер и буква)</a:t>
            </a:r>
          </a:p>
          <a:p>
            <a:r>
              <a:rPr lang="ru-RU" sz="2000" dirty="0" smtClean="0"/>
              <a:t>Номер аудитории </a:t>
            </a:r>
          </a:p>
          <a:p>
            <a:r>
              <a:rPr lang="ru-RU" sz="2000" dirty="0" smtClean="0"/>
              <a:t>Номер варианта (заполнять с 1 клетки)</a:t>
            </a:r>
          </a:p>
          <a:p>
            <a:r>
              <a:rPr lang="ru-RU" sz="2000" dirty="0" smtClean="0"/>
              <a:t>Участник с ОВЗ (необходимо поставить метку для участников с ОВЗ)</a:t>
            </a:r>
          </a:p>
          <a:p>
            <a:r>
              <a:rPr lang="ru-RU" sz="2000" dirty="0" smtClean="0"/>
              <a:t>Метка о заполнении ведомости коррекции персональных данных</a:t>
            </a:r>
          </a:p>
          <a:p>
            <a:r>
              <a:rPr lang="ru-RU" sz="2000" dirty="0" smtClean="0"/>
              <a:t>Метка о неявке участника</a:t>
            </a:r>
          </a:p>
          <a:p>
            <a:r>
              <a:rPr lang="ru-RU" sz="2000" dirty="0" smtClean="0"/>
              <a:t>Метка о досрочном завершении собеседования</a:t>
            </a:r>
          </a:p>
          <a:p>
            <a:r>
              <a:rPr lang="ru-RU" sz="2000" dirty="0" smtClean="0"/>
              <a:t>Подпись ставит участник собеседования</a:t>
            </a:r>
          </a:p>
          <a:p>
            <a:r>
              <a:rPr lang="ru-RU" sz="2000" dirty="0" smtClean="0"/>
              <a:t>Поле резерв заполнять ненужно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5971" y="1482935"/>
            <a:ext cx="5851469" cy="28964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36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33" y="1075863"/>
            <a:ext cx="5602543" cy="552796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r>
              <a:rPr lang="ru-RU" sz="4000" dirty="0"/>
              <a:t> </a:t>
            </a:r>
            <a:r>
              <a:rPr lang="ru-RU" sz="4000" b="1" dirty="0" smtClean="0"/>
              <a:t>Бланк итогового собеседования</a:t>
            </a:r>
            <a:endParaRPr lang="ru-RU" sz="40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477113" y="1005840"/>
            <a:ext cx="5559716" cy="5592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/>
              <a:t>Поля для заполнения экспертом </a:t>
            </a:r>
            <a:r>
              <a:rPr lang="ru-RU" sz="2000" b="1" dirty="0" smtClean="0"/>
              <a:t>заполнять по образцам символов!</a:t>
            </a:r>
          </a:p>
          <a:p>
            <a:r>
              <a:rPr lang="ru-RU" sz="2000" dirty="0" smtClean="0"/>
              <a:t>При оценивании участника и подсчете баллов эксперт заполняет черновик</a:t>
            </a:r>
          </a:p>
          <a:p>
            <a:r>
              <a:rPr lang="ru-RU" sz="2000" dirty="0" smtClean="0"/>
              <a:t>Эксперт должен убедит</a:t>
            </a:r>
            <a:r>
              <a:rPr lang="ru-RU" sz="2000" dirty="0"/>
              <a:t>ь</a:t>
            </a:r>
            <a:r>
              <a:rPr lang="ru-RU" sz="2000" dirty="0" smtClean="0"/>
              <a:t>ся в правильности подсчета суммы баллов за задания и за работу в целом</a:t>
            </a:r>
          </a:p>
          <a:p>
            <a:r>
              <a:rPr lang="ru-RU" sz="2000" dirty="0" smtClean="0"/>
              <a:t>Эксперт переносит данные из черновика</a:t>
            </a:r>
          </a:p>
          <a:p>
            <a:r>
              <a:rPr lang="ru-RU" sz="2000" dirty="0" smtClean="0"/>
              <a:t>Ставит метку зачет или незачет</a:t>
            </a:r>
          </a:p>
          <a:p>
            <a:r>
              <a:rPr lang="ru-RU" sz="2000" dirty="0" smtClean="0"/>
              <a:t>Заполняет поле ФИО и ставит подпись</a:t>
            </a:r>
          </a:p>
          <a:p>
            <a:pPr marL="0" indent="0">
              <a:buNone/>
            </a:pPr>
            <a:r>
              <a:rPr lang="ru-RU" sz="2000" dirty="0" smtClean="0"/>
              <a:t>Для того, чтобы получить зачет участник должен набрать не менее 10 баллов за исключением участников с ОВЗ (на бланке должна стоять соответствующая метка) имеющих справку ПМПК в которой указанно послабление проходного балла.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00100" y="1075863"/>
            <a:ext cx="5442758" cy="552286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622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053128"/>
            <a:ext cx="3913909" cy="553182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r>
              <a:rPr lang="ru-RU" sz="4000" dirty="0"/>
              <a:t> </a:t>
            </a:r>
            <a:r>
              <a:rPr lang="ru-RU" sz="4000" b="1" dirty="0" smtClean="0"/>
              <a:t>Резервный бланк</a:t>
            </a:r>
            <a:endParaRPr lang="ru-RU" sz="40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282738" y="1005840"/>
            <a:ext cx="5181600" cy="570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Заполняется только в случае порчи или брака бланка итогового собеседования</a:t>
            </a:r>
            <a:endParaRPr lang="ru-RU" sz="2000" dirty="0" smtClean="0"/>
          </a:p>
          <a:p>
            <a:r>
              <a:rPr lang="en-US" sz="2000" dirty="0"/>
              <a:t>ID </a:t>
            </a:r>
            <a:r>
              <a:rPr lang="ru-RU" sz="2000" dirty="0"/>
              <a:t>бланка переносится из бланка итогового </a:t>
            </a:r>
            <a:r>
              <a:rPr lang="ru-RU" sz="2000" dirty="0" smtClean="0"/>
              <a:t>собеседования (8 цифр)</a:t>
            </a:r>
          </a:p>
          <a:p>
            <a:r>
              <a:rPr lang="ru-RU" sz="2000" dirty="0"/>
              <a:t>Поле </a:t>
            </a:r>
            <a:r>
              <a:rPr lang="ru-RU" sz="2000" dirty="0" smtClean="0"/>
              <a:t>резерв (</a:t>
            </a:r>
            <a:r>
              <a:rPr lang="ru-RU" sz="2000" dirty="0"/>
              <a:t>заполнять </a:t>
            </a:r>
            <a:r>
              <a:rPr lang="ru-RU" sz="2000" dirty="0" smtClean="0"/>
              <a:t>ненужно)</a:t>
            </a:r>
          </a:p>
          <a:p>
            <a:r>
              <a:rPr lang="ru-RU" sz="2000" dirty="0"/>
              <a:t>Участник ставит </a:t>
            </a:r>
            <a:r>
              <a:rPr lang="ru-RU" sz="2000" dirty="0" smtClean="0"/>
              <a:t>подпись</a:t>
            </a:r>
          </a:p>
          <a:p>
            <a:r>
              <a:rPr lang="ru-RU" sz="2000" dirty="0" smtClean="0"/>
              <a:t>Поля для заполнения организатором</a:t>
            </a:r>
          </a:p>
          <a:p>
            <a:endParaRPr lang="ru-RU" sz="2000" dirty="0"/>
          </a:p>
          <a:p>
            <a:r>
              <a:rPr lang="ru-RU" sz="2000" dirty="0" smtClean="0"/>
              <a:t>Заполняется экспертом (переносится из черновика)</a:t>
            </a:r>
          </a:p>
          <a:p>
            <a:endParaRPr lang="ru-RU" sz="2000" dirty="0" smtClean="0"/>
          </a:p>
          <a:p>
            <a:pPr marL="0" indent="0">
              <a:buNone/>
            </a:pPr>
            <a:r>
              <a:rPr lang="ru-RU" sz="2000" b="1" dirty="0" smtClean="0"/>
              <a:t>При использовании резервного бланка пишется объяснительная в свободной форме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22100" y="1318260"/>
            <a:ext cx="3749155" cy="174697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631440" y="1762469"/>
            <a:ext cx="1117600" cy="32035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105591" y="3112526"/>
            <a:ext cx="3765665" cy="3212073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858167" y="2969011"/>
            <a:ext cx="564344" cy="386626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720176" y="2078655"/>
            <a:ext cx="1702335" cy="862411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849390" y="4042576"/>
            <a:ext cx="564344" cy="94279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842440" y="1611143"/>
            <a:ext cx="886388" cy="1891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4663130" y="2069434"/>
            <a:ext cx="759381" cy="457855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826966" y="1882210"/>
            <a:ext cx="886388" cy="18915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4741056" y="1682414"/>
            <a:ext cx="681455" cy="1714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541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31" y="1176772"/>
            <a:ext cx="4894525" cy="691780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 </a:t>
            </a:r>
            <a:r>
              <a:rPr lang="ru-RU" sz="4000" b="1" dirty="0" smtClean="0"/>
              <a:t>Ведомость коррекции персональных данных</a:t>
            </a:r>
            <a:endParaRPr lang="ru-RU" sz="40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892338" y="1005840"/>
            <a:ext cx="5181600" cy="57060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/>
              <a:t>Заполняется только в случае неверных данных участника на бланке итогового собеседования (на бланке итогового собеседования должна стоят соответствующая метка)</a:t>
            </a:r>
            <a:endParaRPr lang="en-US" sz="2000" b="1" dirty="0" smtClean="0"/>
          </a:p>
          <a:p>
            <a:pPr marL="0" indent="0">
              <a:buNone/>
            </a:pPr>
            <a:r>
              <a:rPr lang="ru-RU" sz="2000" b="1" dirty="0" smtClean="0"/>
              <a:t>Ведомость машиночитаемая (заполнять по образцам символов)</a:t>
            </a:r>
            <a:endParaRPr lang="ru-RU" sz="2000" dirty="0" smtClean="0"/>
          </a:p>
          <a:p>
            <a:r>
              <a:rPr lang="ru-RU" sz="2000" dirty="0" smtClean="0"/>
              <a:t>Все поля заполняет ответственный организатор</a:t>
            </a: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6067" y="1804952"/>
            <a:ext cx="4633173" cy="283072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38200" y="2093027"/>
            <a:ext cx="1117600" cy="32035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343489" y="3290559"/>
            <a:ext cx="694416" cy="5836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1074420" y="2438946"/>
            <a:ext cx="322580" cy="277034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209731" y="2224226"/>
            <a:ext cx="1039682" cy="189159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498090" y="2429882"/>
            <a:ext cx="862330" cy="277941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бъект 6"/>
          <p:cNvSpPr txBox="1">
            <a:spLocks/>
          </p:cNvSpPr>
          <p:nvPr/>
        </p:nvSpPr>
        <p:spPr>
          <a:xfrm>
            <a:off x="943590" y="5020134"/>
            <a:ext cx="3109001" cy="1057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Код ОО места проведения</a:t>
            </a:r>
          </a:p>
          <a:p>
            <a:endParaRPr lang="ru-RU" sz="2000" dirty="0" smtClean="0"/>
          </a:p>
          <a:p>
            <a:endParaRPr lang="ru-RU" sz="2000" dirty="0"/>
          </a:p>
        </p:txBody>
      </p:sp>
      <p:sp>
        <p:nvSpPr>
          <p:cNvPr id="22" name="Объект 6"/>
          <p:cNvSpPr txBox="1">
            <a:spLocks/>
          </p:cNvSpPr>
          <p:nvPr/>
        </p:nvSpPr>
        <p:spPr>
          <a:xfrm>
            <a:off x="3216323" y="4997163"/>
            <a:ext cx="3109001" cy="1057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ID </a:t>
            </a:r>
            <a:r>
              <a:rPr lang="ru-RU" sz="2000" dirty="0" smtClean="0"/>
              <a:t>бланка переносится из бланка итогового собеседования </a:t>
            </a:r>
            <a:r>
              <a:rPr lang="ru-RU" sz="2000" dirty="0"/>
              <a:t>(8 цифр)</a:t>
            </a:r>
          </a:p>
          <a:p>
            <a:pPr marL="0" indent="0">
              <a:buNone/>
            </a:pPr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5980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11" y="1482935"/>
            <a:ext cx="6276573" cy="289649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/>
          </a:bodyPr>
          <a:lstStyle/>
          <a:p>
            <a:r>
              <a:rPr lang="ru-RU" sz="4000" dirty="0"/>
              <a:t> </a:t>
            </a:r>
            <a:r>
              <a:rPr lang="ru-RU" sz="4000" b="1" dirty="0" smtClean="0"/>
              <a:t>Неявка или досрочное завершение</a:t>
            </a:r>
            <a:endParaRPr lang="ru-RU" sz="40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477113" y="1005840"/>
            <a:ext cx="5559716" cy="55928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/>
              <a:t>При приеме материалов района будет сверятся количество выданных на район бланков с количеством принятых от района бланков.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- Бланки неявившихся участников необходимо передать на обработку, в таких бланках </a:t>
            </a:r>
            <a:r>
              <a:rPr lang="ru-RU" sz="2000" dirty="0"/>
              <a:t>необходимо</a:t>
            </a:r>
            <a:r>
              <a:rPr lang="ru-RU" sz="2000" dirty="0" smtClean="0"/>
              <a:t> поставить </a:t>
            </a:r>
            <a:r>
              <a:rPr lang="ru-RU" sz="2000" b="1" dirty="0" smtClean="0"/>
              <a:t>только 1 метку, другие поля заполнять ненужно! </a:t>
            </a:r>
          </a:p>
          <a:p>
            <a:pPr marL="0" indent="0">
              <a:buNone/>
            </a:pPr>
            <a:r>
              <a:rPr lang="ru-RU" sz="2000" b="1" dirty="0" smtClean="0"/>
              <a:t>Бланки с неявившимися участниками нужно поместить в отдельный конверт.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- При досрочном завершении ставится соответствующая метка на бланк, другие поля на бланке заполнять ненужно, такие бланки нужно передать на обработку</a:t>
            </a:r>
          </a:p>
          <a:p>
            <a:pPr marL="0" indent="0">
              <a:buNone/>
            </a:pPr>
            <a:r>
              <a:rPr lang="ru-RU" sz="2000" b="1" dirty="0"/>
              <a:t>Бланки с </a:t>
            </a:r>
            <a:r>
              <a:rPr lang="ru-RU" sz="2000" b="1" dirty="0" smtClean="0"/>
              <a:t>досрочно завершившими </a:t>
            </a:r>
            <a:r>
              <a:rPr lang="ru-RU" sz="2000" b="1" dirty="0"/>
              <a:t>участниками нужно поместить в отдельный конверт.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335971" y="1482935"/>
            <a:ext cx="5851469" cy="289649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2345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2194</TotalTime>
  <Words>563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Тема Office</vt:lpstr>
      <vt:lpstr>Технологические особенности проведения итогового собеседования по русскому языку в 2022</vt:lpstr>
      <vt:lpstr>Бланковая технология </vt:lpstr>
      <vt:lpstr>Бланковая технология </vt:lpstr>
      <vt:lpstr> Бланк итогового собеседования</vt:lpstr>
      <vt:lpstr> Бланк итогового собеседования</vt:lpstr>
      <vt:lpstr> Бланк итогового собеседования</vt:lpstr>
      <vt:lpstr> Резервный бланк</vt:lpstr>
      <vt:lpstr> Ведомость коррекции персональных данных</vt:lpstr>
      <vt:lpstr> Неявка или досрочное завершение</vt:lpstr>
      <vt:lpstr>Подготовка к проведению ИС-9</vt:lpstr>
      <vt:lpstr>Презентация PowerPoint</vt:lpstr>
      <vt:lpstr>Организационно-техническая поддержка ГИА-9</vt:lpstr>
      <vt:lpstr>Контактные данные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Технические особенности проведения итогового собеседования по русскому языку 2022</dc:title>
  <cp:lastModifiedBy>Operator</cp:lastModifiedBy>
  <cp:revision>31</cp:revision>
  <cp:lastPrinted>2022-02-04T10:34:37Z</cp:lastPrinted>
  <dcterms:created xsi:type="dcterms:W3CDTF">2019-05-05T10:51:07Z</dcterms:created>
  <dcterms:modified xsi:type="dcterms:W3CDTF">2022-02-04T12:33:45Z</dcterms:modified>
</cp:coreProperties>
</file>