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6" r:id="rId2"/>
    <p:sldId id="263" r:id="rId3"/>
    <p:sldId id="267" r:id="rId4"/>
    <p:sldId id="264" r:id="rId5"/>
    <p:sldId id="258" r:id="rId6"/>
    <p:sldId id="259" r:id="rId7"/>
    <p:sldId id="260" r:id="rId8"/>
    <p:sldId id="266" r:id="rId9"/>
    <p:sldId id="261" r:id="rId10"/>
    <p:sldId id="262" r:id="rId11"/>
    <p:sldId id="257" r:id="rId12"/>
    <p:sldId id="265" r:id="rId13"/>
  </p:sldIdLst>
  <p:sldSz cx="12192000" cy="6858000"/>
  <p:notesSz cx="7099300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1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DCA4"/>
    <a:srgbClr val="4AB849"/>
    <a:srgbClr val="3B943C"/>
    <a:srgbClr val="2548DB"/>
    <a:srgbClr val="3B943B"/>
    <a:srgbClr val="116B9A"/>
    <a:srgbClr val="126C9A"/>
    <a:srgbClr val="1586C0"/>
    <a:srgbClr val="3A933F"/>
    <a:srgbClr val="156C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56" y="-396"/>
      </p:cViewPr>
      <p:guideLst>
        <p:guide orient="horz" pos="2160"/>
        <p:guide pos="3840"/>
        <p:guide orient="horz" pos="213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E7C8AF-C2C0-4C9C-BF19-EC3914B55832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188318-92F3-4844-9F62-E01EA2F641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1340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04.02.2022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574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04.02.2022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875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04.02.2022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7733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04.02.2022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812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04.02.2022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6657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04.02.2022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075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04.02.2022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5202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04.02.2022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3337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04.02.2022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7396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04.02.2022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383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04.02.2022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5474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BE0F1-A3EB-4BA1-B71B-6FE6ACE89A72}" type="datetimeFigureOut">
              <a:rPr lang="ru-RU" smtClean="0"/>
              <a:t>04.02.2022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1641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586C0">
                <a:lumMod val="80000"/>
              </a:srgbClr>
            </a:gs>
            <a:gs pos="100000">
              <a:srgbClr val="4AB849">
                <a:lumMod val="80000"/>
              </a:srgb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57" y="5098144"/>
            <a:ext cx="1112780" cy="1464129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10972800" y="-247650"/>
            <a:ext cx="1524000" cy="1524000"/>
          </a:xfrm>
          <a:prstGeom prst="roundRect">
            <a:avLst/>
          </a:prstGeom>
          <a:solidFill>
            <a:schemeClr val="bg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0972800" y="1504950"/>
            <a:ext cx="1524000" cy="1524000"/>
          </a:xfrm>
          <a:prstGeom prst="round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182100" y="-228600"/>
            <a:ext cx="1524000" cy="1524000"/>
          </a:xfrm>
          <a:prstGeom prst="roundRect">
            <a:avLst/>
          </a:prstGeom>
          <a:solidFill>
            <a:schemeClr val="bg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0972800" y="5590721"/>
            <a:ext cx="1524000" cy="1524000"/>
          </a:xfrm>
          <a:prstGeom prst="roundRect">
            <a:avLst/>
          </a:prstGeom>
          <a:solidFill>
            <a:schemeClr val="bg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182100" y="5590721"/>
            <a:ext cx="1524000" cy="1524000"/>
          </a:xfrm>
          <a:prstGeom prst="roundRect">
            <a:avLst/>
          </a:prstGeom>
          <a:solidFill>
            <a:schemeClr val="bg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842000" y="596900"/>
            <a:ext cx="1524000" cy="1524000"/>
          </a:xfrm>
          <a:prstGeom prst="roundRect">
            <a:avLst/>
          </a:prstGeom>
          <a:solidFill>
            <a:schemeClr val="bg1"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780972" y="6352721"/>
            <a:ext cx="1524000" cy="1524000"/>
          </a:xfrm>
          <a:prstGeom prst="roundRect">
            <a:avLst/>
          </a:prstGeom>
          <a:solidFill>
            <a:schemeClr val="bg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780972" y="4617570"/>
            <a:ext cx="1524000" cy="1524000"/>
          </a:xfrm>
          <a:prstGeom prst="roundRect">
            <a:avLst/>
          </a:prstGeom>
          <a:solidFill>
            <a:schemeClr val="bg1">
              <a:alpha val="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-313743" y="-242208"/>
            <a:ext cx="1524000" cy="1524000"/>
          </a:xfrm>
          <a:prstGeom prst="roundRect">
            <a:avLst/>
          </a:prstGeom>
          <a:solidFill>
            <a:schemeClr val="bg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-313743" y="1496786"/>
            <a:ext cx="1524000" cy="1524000"/>
          </a:xfrm>
          <a:prstGeom prst="roundRect">
            <a:avLst/>
          </a:prstGeom>
          <a:solidFill>
            <a:schemeClr val="bg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-313743" y="3235780"/>
            <a:ext cx="1524000" cy="1524000"/>
          </a:xfrm>
          <a:prstGeom prst="round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1985020"/>
            <a:ext cx="12192000" cy="2898130"/>
          </a:xfrm>
          <a:prstGeom prst="rect">
            <a:avLst/>
          </a:prstGeom>
          <a:solidFill>
            <a:schemeClr val="tx1"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808810" y="2275115"/>
            <a:ext cx="1070196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Итоговое собеседование </a:t>
            </a:r>
            <a:r>
              <a:rPr lang="ru-RU" sz="36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по русскому </a:t>
            </a:r>
            <a:r>
              <a:rPr lang="ru-RU" sz="36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языку</a:t>
            </a:r>
          </a:p>
          <a:p>
            <a:pPr algn="ctr"/>
            <a:r>
              <a:rPr lang="ru-RU" sz="36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для </a:t>
            </a:r>
            <a:r>
              <a:rPr lang="ru-RU" sz="36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обучающихся IX классов </a:t>
            </a:r>
            <a:endParaRPr lang="ru-RU" sz="3600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r>
              <a:rPr lang="ru-RU" sz="36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общеобразовательных </a:t>
            </a:r>
            <a:r>
              <a:rPr lang="ru-RU" sz="36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организаций </a:t>
            </a:r>
            <a:endParaRPr lang="ru-RU" sz="3600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r>
              <a:rPr lang="ru-RU" sz="36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Республики </a:t>
            </a:r>
            <a:r>
              <a:rPr lang="ru-RU" sz="36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Татарстан в </a:t>
            </a:r>
            <a:r>
              <a:rPr lang="ru-RU" sz="36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2022 </a:t>
            </a:r>
            <a:r>
              <a:rPr lang="ru-RU" sz="36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году</a:t>
            </a:r>
          </a:p>
        </p:txBody>
      </p:sp>
    </p:spTree>
    <p:extLst>
      <p:ext uri="{BB962C8B-B14F-4D97-AF65-F5344CB8AC3E}">
        <p14:creationId xmlns:p14="http://schemas.microsoft.com/office/powerpoint/2010/main" val="218790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9942" y="375921"/>
            <a:ext cx="11292116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gradFill>
                  <a:gsLst>
                    <a:gs pos="0">
                      <a:srgbClr val="116B9A">
                        <a:lumMod val="80000"/>
                      </a:srgbClr>
                    </a:gs>
                    <a:gs pos="100000">
                      <a:srgbClr val="3B943B">
                        <a:lumMod val="80000"/>
                      </a:srgbClr>
                    </a:gs>
                  </a:gsLst>
                  <a:lin ang="2700000" scaled="0"/>
                </a:gradFill>
                <a:latin typeface="Century Gothic" panose="020B0502020202020204" pitchFamily="34" charset="0"/>
              </a:rPr>
              <a:t>Форма </a:t>
            </a:r>
            <a:r>
              <a:rPr lang="ru-RU" sz="2400" b="1" dirty="0">
                <a:gradFill>
                  <a:gsLst>
                    <a:gs pos="0">
                      <a:srgbClr val="116B9A">
                        <a:lumMod val="80000"/>
                      </a:srgbClr>
                    </a:gs>
                    <a:gs pos="100000">
                      <a:srgbClr val="3B943B">
                        <a:lumMod val="80000"/>
                      </a:srgbClr>
                    </a:gs>
                  </a:gsLst>
                  <a:lin ang="2700000" scaled="0"/>
                </a:gradFill>
                <a:latin typeface="Century Gothic" panose="020B0502020202020204" pitchFamily="34" charset="0"/>
              </a:rPr>
              <a:t>отчета в РЦОИ по итогам итогового </a:t>
            </a:r>
            <a:r>
              <a:rPr lang="ru-RU" sz="2400" b="1" dirty="0" smtClean="0">
                <a:gradFill>
                  <a:gsLst>
                    <a:gs pos="0">
                      <a:srgbClr val="116B9A">
                        <a:lumMod val="80000"/>
                      </a:srgbClr>
                    </a:gs>
                    <a:gs pos="100000">
                      <a:srgbClr val="3B943B">
                        <a:lumMod val="80000"/>
                      </a:srgbClr>
                    </a:gs>
                  </a:gsLst>
                  <a:lin ang="2700000" scaled="0"/>
                </a:gradFill>
                <a:latin typeface="Century Gothic" panose="020B0502020202020204" pitchFamily="34" charset="0"/>
              </a:rPr>
              <a:t>собеседования (Приложение № 16 к Порядку)</a:t>
            </a:r>
            <a:endParaRPr lang="ru-RU" sz="2400" b="1" dirty="0">
              <a:gradFill>
                <a:gsLst>
                  <a:gs pos="0">
                    <a:srgbClr val="116B9A">
                      <a:lumMod val="80000"/>
                    </a:srgbClr>
                  </a:gs>
                  <a:gs pos="100000">
                    <a:srgbClr val="3B943B">
                      <a:lumMod val="80000"/>
                    </a:srgbClr>
                  </a:gs>
                </a:gsLst>
                <a:lin ang="2700000" scaled="0"/>
              </a:gra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22343" y="1245018"/>
            <a:ext cx="7350514" cy="45719"/>
          </a:xfrm>
          <a:prstGeom prst="rect">
            <a:avLst/>
          </a:prstGeom>
          <a:gradFill>
            <a:gsLst>
              <a:gs pos="22000">
                <a:srgbClr val="116B9A">
                  <a:lumMod val="100000"/>
                </a:srgbClr>
              </a:gs>
              <a:gs pos="100000">
                <a:srgbClr val="3B943B">
                  <a:lumMod val="100000"/>
                  <a:alpha val="0"/>
                </a:srgbClr>
              </a:gs>
              <a:gs pos="676">
                <a:srgbClr val="116B9A">
                  <a:lumMod val="100000"/>
                  <a:alpha val="0"/>
                </a:srgbClr>
              </a:gs>
              <a:gs pos="81000">
                <a:srgbClr val="3B943B">
                  <a:lumMod val="100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5414" y="1608066"/>
            <a:ext cx="7761172" cy="459461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14300" dist="38100" dir="2700000" sx="101000" sy="101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585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1388298"/>
              </p:ext>
            </p:extLst>
          </p:nvPr>
        </p:nvGraphicFramePr>
        <p:xfrm>
          <a:off x="377371" y="1462674"/>
          <a:ext cx="11437258" cy="5169616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959431">
                  <a:extLst>
                    <a:ext uri="{9D8B030D-6E8A-4147-A177-3AD203B41FA5}">
                      <a16:colId xmlns="" xmlns:a16="http://schemas.microsoft.com/office/drawing/2014/main" val="682063091"/>
                    </a:ext>
                  </a:extLst>
                </a:gridCol>
                <a:gridCol w="9477827">
                  <a:extLst>
                    <a:ext uri="{9D8B030D-6E8A-4147-A177-3AD203B41FA5}">
                      <a16:colId xmlns="" xmlns:a16="http://schemas.microsoft.com/office/drawing/2014/main" val="636719774"/>
                    </a:ext>
                  </a:extLst>
                </a:gridCol>
              </a:tblGrid>
              <a:tr h="50617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Время прибытия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Район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596808944"/>
                  </a:ext>
                </a:extLst>
              </a:tr>
              <a:tr h="41003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9:00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</a:rPr>
                        <a:t>Черемшанский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</a:rPr>
                        <a:t>Альметьевский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</a:rPr>
                        <a:t>Заинский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</a:rPr>
                        <a:t>Сармановский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</a:rPr>
                        <a:t>Муслюмовский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 ,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</a:rPr>
                        <a:t>Верхнеуслонский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763286674"/>
                  </a:ext>
                </a:extLst>
              </a:tr>
              <a:tr h="44632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10:00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г. Н.Челны, Менделеевский, Мензелинский, Агрызский, Актанышский, Тукаевский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48428595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11:00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Бавлинский, Ютазинский, Азнакаевский, Бугульминский,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</a:rPr>
                        <a:t>Лениногорский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, Нижнекамский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5155544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12:00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</a:rPr>
                        <a:t> Новошешминский,</a:t>
                      </a:r>
                      <a:r>
                        <a:rPr lang="ru-RU" sz="1800" kern="12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</a:rPr>
                        <a:t>Нурлатский,</a:t>
                      </a:r>
                      <a:r>
                        <a:rPr lang="ru-RU" sz="1800" kern="12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</a:rPr>
                        <a:t>Чистопольский,</a:t>
                      </a:r>
                      <a:r>
                        <a:rPr lang="ru-RU" sz="1800" kern="12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</a:rPr>
                        <a:t>Аксубаевский</a:t>
                      </a:r>
                      <a:endParaRPr lang="ru-RU" sz="18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93833643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13:00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</a:rPr>
                        <a:t>Елабужский,</a:t>
                      </a:r>
                      <a:r>
                        <a:rPr lang="ru-RU" sz="1800" kern="12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</a:rPr>
                        <a:t>Кукморский,</a:t>
                      </a:r>
                      <a:r>
                        <a:rPr lang="ru-RU" sz="1800" kern="12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</a:rPr>
                        <a:t>Мамадышский,</a:t>
                      </a:r>
                      <a:r>
                        <a:rPr lang="ru-RU" sz="1800" kern="12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</a:rPr>
                        <a:t>Балтасинский,</a:t>
                      </a:r>
                      <a:r>
                        <a:rPr lang="ru-RU" sz="1800" kern="12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</a:rPr>
                        <a:t>Сабинский,</a:t>
                      </a:r>
                      <a:r>
                        <a:rPr lang="ru-RU" sz="1800" kern="12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</a:rPr>
                        <a:t>Рыбно-Слободский</a:t>
                      </a:r>
                      <a:endParaRPr lang="ru-RU" sz="18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34425264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14:00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</a:rPr>
                        <a:t>Советский (г.Казань), Дрожжановский, Буинский, Тетюшский, Камско-Устьинский</a:t>
                      </a:r>
                      <a:endParaRPr lang="ru-RU" sz="18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70762281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15:00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</a:rPr>
                        <a:t>Вахитовский (г.Казань), Приволжский (г. Казань), Арский, Атнинский, Пестречинский, Тюлячинский</a:t>
                      </a:r>
                      <a:endParaRPr lang="ru-RU" sz="18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473073332"/>
                  </a:ext>
                </a:extLst>
              </a:tr>
              <a:tr h="50617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16:00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</a:rPr>
                        <a:t>Авиастроительный (г.Казань), Ново-Савиновский (г.Казань), Алексеевский, Алькеевский, Лаишевский, Спасский</a:t>
                      </a:r>
                      <a:endParaRPr lang="ru-RU" sz="18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329391952"/>
                  </a:ext>
                </a:extLst>
              </a:tr>
              <a:tr h="50617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17:00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Кировский (г.Казань), Московский (г.Казань), Зеленодольский, Кайбицкий, Высокогорский, Апастовский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269785542"/>
                  </a:ext>
                </a:extLst>
              </a:tr>
            </a:tbl>
          </a:graphicData>
        </a:graphic>
      </p:graphicFrame>
      <p:sp>
        <p:nvSpPr>
          <p:cNvPr id="28" name="Прямоугольник 27"/>
          <p:cNvSpPr/>
          <p:nvPr/>
        </p:nvSpPr>
        <p:spPr>
          <a:xfrm>
            <a:off x="449942" y="39861"/>
            <a:ext cx="11292116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gradFill>
                  <a:gsLst>
                    <a:gs pos="0">
                      <a:srgbClr val="116B9A">
                        <a:lumMod val="80000"/>
                      </a:srgbClr>
                    </a:gs>
                    <a:gs pos="100000">
                      <a:srgbClr val="3B943B">
                        <a:lumMod val="80000"/>
                      </a:srgbClr>
                    </a:gs>
                  </a:gsLst>
                  <a:lin ang="2700000" scaled="0"/>
                </a:gradFill>
                <a:latin typeface="Century Gothic" panose="020B0502020202020204" pitchFamily="34" charset="0"/>
              </a:rPr>
              <a:t>График приема материалов итогового собеседования в Региональном центре обработки информации Республики Татарстан, </a:t>
            </a:r>
            <a:r>
              <a:rPr lang="ru-RU" sz="2000" b="1" dirty="0" smtClean="0">
                <a:gradFill>
                  <a:gsLst>
                    <a:gs pos="0">
                      <a:srgbClr val="116B9A">
                        <a:lumMod val="80000"/>
                      </a:srgbClr>
                    </a:gs>
                    <a:gs pos="100000">
                      <a:srgbClr val="3B943B">
                        <a:lumMod val="80000"/>
                      </a:srgbClr>
                    </a:gs>
                  </a:gsLst>
                  <a:lin ang="2700000" scaled="0"/>
                </a:gradFill>
                <a:latin typeface="Century Gothic" panose="020B0502020202020204" pitchFamily="34" charset="0"/>
              </a:rPr>
              <a:t>10 </a:t>
            </a:r>
            <a:r>
              <a:rPr lang="ru-RU" sz="2000" b="1" dirty="0">
                <a:gradFill>
                  <a:gsLst>
                    <a:gs pos="0">
                      <a:srgbClr val="116B9A">
                        <a:lumMod val="80000"/>
                      </a:srgbClr>
                    </a:gs>
                    <a:gs pos="100000">
                      <a:srgbClr val="3B943B">
                        <a:lumMod val="80000"/>
                      </a:srgbClr>
                    </a:gs>
                  </a:gsLst>
                  <a:lin ang="2700000" scaled="0"/>
                </a:gradFill>
                <a:latin typeface="Century Gothic" panose="020B0502020202020204" pitchFamily="34" charset="0"/>
              </a:rPr>
              <a:t>февраля 2021 года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2420743" y="757795"/>
            <a:ext cx="7350514" cy="45719"/>
          </a:xfrm>
          <a:prstGeom prst="rect">
            <a:avLst/>
          </a:prstGeom>
          <a:gradFill>
            <a:gsLst>
              <a:gs pos="22000">
                <a:srgbClr val="116B9A">
                  <a:lumMod val="100000"/>
                </a:srgbClr>
              </a:gs>
              <a:gs pos="100000">
                <a:srgbClr val="3B943B">
                  <a:lumMod val="100000"/>
                  <a:alpha val="0"/>
                </a:srgbClr>
              </a:gs>
              <a:gs pos="676">
                <a:srgbClr val="116B9A">
                  <a:lumMod val="100000"/>
                  <a:alpha val="0"/>
                </a:srgbClr>
              </a:gs>
              <a:gs pos="81000">
                <a:srgbClr val="3B943B">
                  <a:lumMod val="100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746135" y="863807"/>
            <a:ext cx="4445865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gradFill>
                  <a:gsLst>
                    <a:gs pos="0">
                      <a:srgbClr val="116B9A">
                        <a:lumMod val="80000"/>
                      </a:srgbClr>
                    </a:gs>
                    <a:gs pos="100000">
                      <a:srgbClr val="3B943B">
                        <a:lumMod val="80000"/>
                      </a:srgbClr>
                    </a:gs>
                  </a:gsLst>
                  <a:lin ang="2700000" scaled="0"/>
                </a:gradFill>
                <a:latin typeface="Century Gothic" panose="020B0502020202020204" pitchFamily="34" charset="0"/>
              </a:rPr>
              <a:t>Адрес: г.Казань, ул. Боевая, д.13</a:t>
            </a:r>
            <a:endParaRPr lang="ru-RU" sz="2000" b="1" i="1" dirty="0">
              <a:gradFill>
                <a:gsLst>
                  <a:gs pos="0">
                    <a:srgbClr val="116B9A">
                      <a:lumMod val="80000"/>
                    </a:srgbClr>
                  </a:gs>
                  <a:gs pos="100000">
                    <a:srgbClr val="3B943B">
                      <a:lumMod val="80000"/>
                    </a:srgbClr>
                  </a:gs>
                </a:gsLst>
                <a:lin ang="2700000" scaled="0"/>
              </a:gra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32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586C0">
                <a:lumMod val="80000"/>
              </a:srgbClr>
            </a:gs>
            <a:gs pos="100000">
              <a:srgbClr val="4AB849">
                <a:lumMod val="80000"/>
              </a:srgb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10972800" y="-247650"/>
            <a:ext cx="1524000" cy="1524000"/>
          </a:xfrm>
          <a:prstGeom prst="roundRect">
            <a:avLst/>
          </a:prstGeom>
          <a:solidFill>
            <a:schemeClr val="bg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0972800" y="1504950"/>
            <a:ext cx="1524000" cy="1524000"/>
          </a:xfrm>
          <a:prstGeom prst="round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182100" y="-228600"/>
            <a:ext cx="1524000" cy="1524000"/>
          </a:xfrm>
          <a:prstGeom prst="roundRect">
            <a:avLst/>
          </a:prstGeom>
          <a:solidFill>
            <a:schemeClr val="bg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0972800" y="5590721"/>
            <a:ext cx="1524000" cy="1524000"/>
          </a:xfrm>
          <a:prstGeom prst="roundRect">
            <a:avLst/>
          </a:prstGeom>
          <a:solidFill>
            <a:schemeClr val="bg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182100" y="5590721"/>
            <a:ext cx="1524000" cy="1524000"/>
          </a:xfrm>
          <a:prstGeom prst="roundRect">
            <a:avLst/>
          </a:prstGeom>
          <a:solidFill>
            <a:schemeClr val="bg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842000" y="596900"/>
            <a:ext cx="1524000" cy="1524000"/>
          </a:xfrm>
          <a:prstGeom prst="roundRect">
            <a:avLst/>
          </a:prstGeom>
          <a:solidFill>
            <a:schemeClr val="bg1"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780972" y="6352721"/>
            <a:ext cx="1524000" cy="1524000"/>
          </a:xfrm>
          <a:prstGeom prst="roundRect">
            <a:avLst/>
          </a:prstGeom>
          <a:solidFill>
            <a:schemeClr val="bg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780972" y="4617570"/>
            <a:ext cx="1524000" cy="1524000"/>
          </a:xfrm>
          <a:prstGeom prst="roundRect">
            <a:avLst/>
          </a:prstGeom>
          <a:solidFill>
            <a:schemeClr val="bg1">
              <a:alpha val="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-313743" y="-242208"/>
            <a:ext cx="1524000" cy="1524000"/>
          </a:xfrm>
          <a:prstGeom prst="roundRect">
            <a:avLst/>
          </a:prstGeom>
          <a:solidFill>
            <a:schemeClr val="bg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-313743" y="1496786"/>
            <a:ext cx="1524000" cy="1524000"/>
          </a:xfrm>
          <a:prstGeom prst="roundRect">
            <a:avLst/>
          </a:prstGeom>
          <a:solidFill>
            <a:schemeClr val="bg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-313743" y="3235780"/>
            <a:ext cx="1524000" cy="1524000"/>
          </a:xfrm>
          <a:prstGeom prst="round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1017918"/>
            <a:ext cx="12192000" cy="5398302"/>
          </a:xfrm>
          <a:prstGeom prst="rect">
            <a:avLst/>
          </a:prstGeom>
          <a:solidFill>
            <a:schemeClr val="tx1"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0" y="90499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Контактные данные</a:t>
            </a:r>
            <a:endParaRPr lang="ru-RU" sz="3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651457" y="2600073"/>
            <a:ext cx="4436890" cy="2146412"/>
            <a:chOff x="1373360" y="1614266"/>
            <a:chExt cx="3211549" cy="1553635"/>
          </a:xfrm>
        </p:grpSpPr>
        <p:pic>
          <p:nvPicPr>
            <p:cNvPr id="30" name="Рисунок 29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446"/>
            <a:stretch/>
          </p:blipFill>
          <p:spPr>
            <a:xfrm>
              <a:off x="1373360" y="1856015"/>
              <a:ext cx="1112780" cy="1164771"/>
            </a:xfrm>
            <a:prstGeom prst="rect">
              <a:avLst/>
            </a:prstGeom>
          </p:spPr>
        </p:pic>
        <p:pic>
          <p:nvPicPr>
            <p:cNvPr id="31" name="Рисунок 3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210"/>
            <a:stretch/>
          </p:blipFill>
          <p:spPr>
            <a:xfrm>
              <a:off x="2470005" y="1614266"/>
              <a:ext cx="2114904" cy="1553635"/>
            </a:xfrm>
            <a:prstGeom prst="rect">
              <a:avLst/>
            </a:prstGeom>
          </p:spPr>
        </p:pic>
      </p:grpSp>
      <p:sp>
        <p:nvSpPr>
          <p:cNvPr id="3" name="Прямоугольник 2"/>
          <p:cNvSpPr/>
          <p:nvPr/>
        </p:nvSpPr>
        <p:spPr>
          <a:xfrm>
            <a:off x="5670315" y="1616791"/>
            <a:ext cx="6156342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Методист отдела реализации проектной деятельности </a:t>
            </a:r>
          </a:p>
          <a:p>
            <a:r>
              <a:rPr lang="ru-RU" sz="1400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ГБУ «Республиканский центр мониторинга качества образования»</a:t>
            </a:r>
          </a:p>
          <a:p>
            <a:r>
              <a:rPr lang="ru-RU" sz="1400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Гарифуллина Айгуль Григориевна</a:t>
            </a:r>
          </a:p>
          <a:p>
            <a:r>
              <a:rPr lang="ru-RU" sz="1400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Телефон: 8 (843) 528-23-37</a:t>
            </a:r>
          </a:p>
          <a:p>
            <a:endParaRPr lang="ru-RU" sz="1400" b="1" i="1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Заведующий сектором по информационной безопасности </a:t>
            </a:r>
            <a:r>
              <a:rPr lang="ru-RU" sz="1400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ГБУ «Республиканский центр мониторинга качества образования»</a:t>
            </a:r>
          </a:p>
          <a:p>
            <a:r>
              <a:rPr lang="ru-RU" sz="1400" b="1" i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Якупов</a:t>
            </a:r>
            <a:r>
              <a:rPr lang="ru-RU" sz="1400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Дауд Амирович</a:t>
            </a:r>
          </a:p>
          <a:p>
            <a:r>
              <a:rPr lang="ru-RU" sz="1400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Телефон: 8 (843) </a:t>
            </a:r>
            <a:r>
              <a:rPr lang="ru-RU" sz="1400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528-23-34</a:t>
            </a:r>
          </a:p>
          <a:p>
            <a:endParaRPr lang="ru-RU" sz="1400" b="1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Начальник отдела развития информационных технологий </a:t>
            </a:r>
          </a:p>
          <a:p>
            <a:r>
              <a:rPr lang="ru-RU" sz="1400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ГБУ «Республиканский центр мониторинга качества образования»</a:t>
            </a:r>
          </a:p>
          <a:p>
            <a:r>
              <a:rPr lang="ru-RU" sz="1400" b="1" i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Фатхуллин</a:t>
            </a:r>
            <a:r>
              <a:rPr lang="ru-RU" sz="1400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Раиль Рафаилович</a:t>
            </a:r>
          </a:p>
          <a:p>
            <a:r>
              <a:rPr lang="ru-RU" sz="1400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Телефон: 8 (843) </a:t>
            </a:r>
            <a:r>
              <a:rPr lang="ru-RU" sz="1400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528-23-39</a:t>
            </a:r>
            <a:endParaRPr lang="ru-RU" sz="1400" b="1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ru-RU" sz="1400" i="1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400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Заместитель директора</a:t>
            </a:r>
          </a:p>
          <a:p>
            <a:r>
              <a:rPr lang="ru-RU" sz="1400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ГБУ </a:t>
            </a:r>
            <a:r>
              <a:rPr lang="ru-RU" sz="1400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«Республиканский центр мониторинга качества образования»</a:t>
            </a:r>
          </a:p>
          <a:p>
            <a:r>
              <a:rPr lang="ru-RU" sz="1400" b="1" i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Абдрахманов</a:t>
            </a:r>
            <a:r>
              <a:rPr lang="ru-RU" sz="1400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 Дамир Рафаилович</a:t>
            </a:r>
          </a:p>
          <a:p>
            <a:r>
              <a:rPr lang="ru-RU" sz="1400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Телефон: 8 (843) 528-23-37</a:t>
            </a:r>
          </a:p>
          <a:p>
            <a:endParaRPr lang="ru-RU" i="1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ru-RU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82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-997857" y="5765798"/>
            <a:ext cx="1524000" cy="1524000"/>
          </a:xfrm>
          <a:prstGeom prst="roundRect">
            <a:avLst/>
          </a:prstGeom>
          <a:solidFill>
            <a:schemeClr val="bg1">
              <a:alpha val="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-39543"/>
            <a:ext cx="12192000" cy="1476457"/>
          </a:xfrm>
          <a:prstGeom prst="rect">
            <a:avLst/>
          </a:pr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420743" y="1206970"/>
            <a:ext cx="7350514" cy="45719"/>
          </a:xfrm>
          <a:prstGeom prst="rect">
            <a:avLst/>
          </a:prstGeom>
          <a:gradFill>
            <a:gsLst>
              <a:gs pos="22000">
                <a:schemeClr val="bg1"/>
              </a:gs>
              <a:gs pos="100000">
                <a:srgbClr val="3B943B">
                  <a:lumMod val="100000"/>
                  <a:alpha val="0"/>
                </a:srgbClr>
              </a:gs>
              <a:gs pos="676">
                <a:srgbClr val="116B9A">
                  <a:lumMod val="100000"/>
                  <a:alpha val="0"/>
                </a:srgbClr>
              </a:gs>
              <a:gs pos="78000">
                <a:schemeClr val="bg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26140" y="1448361"/>
            <a:ext cx="82368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 smtClean="0">
                <a:gradFill>
                  <a:gsLst>
                    <a:gs pos="0">
                      <a:srgbClr val="2D7CA5"/>
                    </a:gs>
                    <a:gs pos="100000">
                      <a:srgbClr val="3A9348"/>
                    </a:gs>
                  </a:gsLst>
                  <a:lin ang="10800000" scaled="0"/>
                </a:gradFill>
                <a:latin typeface="Century Gothic" panose="020B0502020202020204" pitchFamily="34" charset="0"/>
              </a:rPr>
              <a:t>В день проведения итогового собеседования:</a:t>
            </a:r>
            <a:endParaRPr lang="ru-RU" sz="2400" b="1" i="1" u="sng" dirty="0">
              <a:gradFill>
                <a:gsLst>
                  <a:gs pos="0">
                    <a:srgbClr val="2D7CA5"/>
                  </a:gs>
                  <a:gs pos="100000">
                    <a:srgbClr val="3A9348"/>
                  </a:gs>
                </a:gsLst>
                <a:lin ang="10800000" scaled="0"/>
              </a:gradFill>
              <a:latin typeface="Century Gothic" panose="020B0502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70607" y="413798"/>
            <a:ext cx="93810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Проведение итогового собеседования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25821" y="1921473"/>
            <a:ext cx="1194035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>
                <a:latin typeface="Century Gothic" panose="020B0502020202020204" pitchFamily="34" charset="0"/>
              </a:rPr>
              <a:t>не ранее 07:30 по местному времени технический специалист образовательной организации получает от РЦОИ и тиражирует материалы для проведения итогового собеседования;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1600" dirty="0">
                <a:latin typeface="Century Gothic" panose="020B0502020202020204" pitchFamily="34" charset="0"/>
              </a:rPr>
              <a:t>Итоговое собеседование начинается в 9:00 по местному времени</a:t>
            </a:r>
            <a:r>
              <a:rPr lang="ru-RU" sz="1600" dirty="0" smtClean="0">
                <a:latin typeface="Century Gothic" panose="020B0502020202020204" pitchFamily="34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Century Gothic" panose="020B0502020202020204" pitchFamily="34" charset="0"/>
              </a:rPr>
              <a:t>В </a:t>
            </a:r>
            <a:r>
              <a:rPr lang="ru-RU" sz="1600" dirty="0">
                <a:latin typeface="Century Gothic" panose="020B0502020202020204" pitchFamily="34" charset="0"/>
              </a:rPr>
              <a:t>аудиториях проведения итогового собеседования ведется потоковая аудиозапись и персональная аудиозапись каждого участника итогового собеседования; </a:t>
            </a:r>
            <a:endParaRPr lang="ru-RU" sz="1600" dirty="0" smtClean="0">
              <a:latin typeface="Century Gothic" panose="020B0502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Century Gothic" panose="020B0502020202020204" pitchFamily="34" charset="0"/>
              </a:rPr>
              <a:t>Организатор </a:t>
            </a:r>
            <a:r>
              <a:rPr lang="ru-RU" sz="1600" dirty="0">
                <a:latin typeface="Century Gothic" panose="020B0502020202020204" pitchFamily="34" charset="0"/>
              </a:rPr>
              <a:t>проведения итогового собеседования приглашает участника итогового собеседования и сопровождает его в аудиторию проведения итогового собеседования согласно списку участников, полученному от ответственного организатора образовательной </a:t>
            </a:r>
            <a:r>
              <a:rPr lang="ru-RU" sz="1600" dirty="0" smtClean="0">
                <a:latin typeface="Century Gothic" panose="020B0502020202020204" pitchFamily="34" charset="0"/>
              </a:rPr>
              <a:t>организации;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Century Gothic" panose="020B0502020202020204" pitchFamily="34" charset="0"/>
              </a:rPr>
              <a:t>Участникам итогового собеседования запрещено </a:t>
            </a:r>
            <a:r>
              <a:rPr lang="ru-RU" sz="1600" dirty="0">
                <a:latin typeface="Century Gothic" panose="020B0502020202020204" pitchFamily="34" charset="0"/>
              </a:rPr>
              <a:t>иметь при себе средства связи, электронно-вычислительную технику, фото-, аудио- и видеоаппаратуру, справочные материалы, письменные заметки и иные средства хранения и передачи </a:t>
            </a:r>
            <a:r>
              <a:rPr lang="ru-RU" sz="1600" dirty="0" smtClean="0">
                <a:latin typeface="Century Gothic" panose="020B0502020202020204" pitchFamily="34" charset="0"/>
              </a:rPr>
              <a:t>информации.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600" dirty="0">
              <a:latin typeface="Century Gothic" panose="020B0502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821" y="5500246"/>
            <a:ext cx="119403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Century Gothic" panose="020B0502020202020204" pitchFamily="34" charset="0"/>
              </a:rPr>
              <a:t>Для участников итогового собеседования с ОВЗ, участников итогового собеседования – детей-инвалидов и инвалидов Министерство, МОУО организуют проведение итогового собеседования в условиях, учитывающих состояние их здоровья, особенности психофизического развития.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436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-997857" y="5765798"/>
            <a:ext cx="1524000" cy="1524000"/>
          </a:xfrm>
          <a:prstGeom prst="roundRect">
            <a:avLst/>
          </a:prstGeom>
          <a:solidFill>
            <a:schemeClr val="bg1">
              <a:alpha val="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-39543"/>
            <a:ext cx="12192000" cy="1476457"/>
          </a:xfrm>
          <a:prstGeom prst="rect">
            <a:avLst/>
          </a:pr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ОО			МОУО</a:t>
            </a:r>
            <a:endParaRPr lang="ru-RU" sz="6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420743" y="1206970"/>
            <a:ext cx="7350514" cy="45719"/>
          </a:xfrm>
          <a:prstGeom prst="rect">
            <a:avLst/>
          </a:prstGeom>
          <a:gradFill>
            <a:gsLst>
              <a:gs pos="22000">
                <a:schemeClr val="bg1"/>
              </a:gs>
              <a:gs pos="100000">
                <a:srgbClr val="3B943B">
                  <a:lumMod val="100000"/>
                  <a:alpha val="0"/>
                </a:srgbClr>
              </a:gs>
              <a:gs pos="676">
                <a:srgbClr val="116B9A">
                  <a:lumMod val="100000"/>
                  <a:alpha val="0"/>
                </a:srgbClr>
              </a:gs>
              <a:gs pos="78000">
                <a:schemeClr val="bg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Штриховая стрелка вправо 5"/>
          <p:cNvSpPr/>
          <p:nvPr/>
        </p:nvSpPr>
        <p:spPr>
          <a:xfrm>
            <a:off x="4874004" y="233452"/>
            <a:ext cx="1476461" cy="930466"/>
          </a:xfrm>
          <a:prstGeom prst="striped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2254" y="1511083"/>
            <a:ext cx="110530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u="sng" dirty="0" smtClean="0">
                <a:gradFill>
                  <a:gsLst>
                    <a:gs pos="0">
                      <a:srgbClr val="2D7CA5"/>
                    </a:gs>
                    <a:gs pos="100000">
                      <a:srgbClr val="3A9348"/>
                    </a:gs>
                  </a:gsLst>
                  <a:lin ang="10800000" scaled="0"/>
                </a:gradFill>
                <a:latin typeface="Century Gothic" panose="020B0502020202020204" pitchFamily="34" charset="0"/>
              </a:rPr>
              <a:t>В день проведения итогового собеседования:</a:t>
            </a:r>
            <a:endParaRPr lang="ru-RU" sz="3600" b="1" i="1" u="sng" dirty="0">
              <a:gradFill>
                <a:gsLst>
                  <a:gs pos="0">
                    <a:srgbClr val="2D7CA5"/>
                  </a:gs>
                  <a:gs pos="100000">
                    <a:srgbClr val="3A9348"/>
                  </a:gs>
                </a:gsLst>
                <a:lin ang="10800000" scaled="0"/>
              </a:gradFill>
              <a:latin typeface="Century Gothic" panose="020B0502020202020204" pitchFamily="34" charset="0"/>
            </a:endParaRPr>
          </a:p>
        </p:txBody>
      </p:sp>
      <p:sp>
        <p:nvSpPr>
          <p:cNvPr id="16" name="Кольцо 15"/>
          <p:cNvSpPr/>
          <p:nvPr/>
        </p:nvSpPr>
        <p:spPr>
          <a:xfrm>
            <a:off x="526143" y="2691058"/>
            <a:ext cx="292295" cy="292004"/>
          </a:xfrm>
          <a:prstGeom prst="donut">
            <a:avLst/>
          </a:pr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Кольцо 16"/>
          <p:cNvSpPr/>
          <p:nvPr/>
        </p:nvSpPr>
        <p:spPr>
          <a:xfrm>
            <a:off x="526141" y="3268241"/>
            <a:ext cx="292295" cy="292004"/>
          </a:xfrm>
          <a:prstGeom prst="donut">
            <a:avLst/>
          </a:pr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15120" y="2675179"/>
            <a:ext cx="103220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Century Gothic" panose="020B0502020202020204" pitchFamily="34" charset="0"/>
              </a:rPr>
              <a:t>Аудиофайлы </a:t>
            </a:r>
            <a:r>
              <a:rPr lang="ru-RU" dirty="0">
                <a:latin typeface="Century Gothic" panose="020B0502020202020204" pitchFamily="34" charset="0"/>
              </a:rPr>
              <a:t>с записями ответов участников итогового собеседования</a:t>
            </a:r>
          </a:p>
        </p:txBody>
      </p:sp>
      <p:sp>
        <p:nvSpPr>
          <p:cNvPr id="18" name="Кольцо 17"/>
          <p:cNvSpPr/>
          <p:nvPr/>
        </p:nvSpPr>
        <p:spPr>
          <a:xfrm>
            <a:off x="526141" y="3852489"/>
            <a:ext cx="292295" cy="292004"/>
          </a:xfrm>
          <a:prstGeom prst="donut">
            <a:avLst/>
          </a:pr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97947" y="3820551"/>
            <a:ext cx="110992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dirty="0">
                <a:latin typeface="Century Gothic" panose="020B0502020202020204" pitchFamily="34" charset="0"/>
              </a:rPr>
              <a:t>Списки участников итогового собеседования</a:t>
            </a:r>
            <a:r>
              <a:rPr lang="ru-RU" dirty="0">
                <a:latin typeface="Century Gothic" panose="020B0502020202020204" pitchFamily="34" charset="0"/>
              </a:rPr>
              <a:t> – форма ИС-01 (Приложение № 7 к Порядку) </a:t>
            </a:r>
          </a:p>
        </p:txBody>
      </p:sp>
      <p:sp>
        <p:nvSpPr>
          <p:cNvPr id="20" name="Кольцо 19"/>
          <p:cNvSpPr/>
          <p:nvPr/>
        </p:nvSpPr>
        <p:spPr>
          <a:xfrm>
            <a:off x="526141" y="4482176"/>
            <a:ext cx="292295" cy="292004"/>
          </a:xfrm>
          <a:prstGeom prst="donut">
            <a:avLst/>
          </a:pr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Кольцо 20"/>
          <p:cNvSpPr/>
          <p:nvPr/>
        </p:nvSpPr>
        <p:spPr>
          <a:xfrm>
            <a:off x="526140" y="5213135"/>
            <a:ext cx="292295" cy="292004"/>
          </a:xfrm>
          <a:prstGeom prst="donut">
            <a:avLst/>
          </a:pr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58192" y="4336724"/>
            <a:ext cx="112059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Gothic" panose="020B0502020202020204" pitchFamily="34" charset="0"/>
              </a:rPr>
              <a:t>Ведомость учета проведения итогового собеседования в аудитории – форма ИС-02 (Приложение №8 к Порядку)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895242" y="3247865"/>
            <a:ext cx="110992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entury Gothic" panose="020B0502020202020204" pitchFamily="34" charset="0"/>
              </a:rPr>
              <a:t>Бланки итогового собеседования по русскому языку – 2022 </a:t>
            </a:r>
            <a:endParaRPr lang="ru-RU" dirty="0">
              <a:latin typeface="Century Gothic" panose="020B0502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900626" y="5268776"/>
            <a:ext cx="109468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entury Gothic" panose="020B0502020202020204" pitchFamily="34" charset="0"/>
              </a:rPr>
              <a:t>Форма </a:t>
            </a:r>
            <a:r>
              <a:rPr lang="ru-RU" dirty="0">
                <a:latin typeface="Century Gothic" panose="020B0502020202020204" pitchFamily="34" charset="0"/>
              </a:rPr>
              <a:t>отчета в МОУО по итогам итогового собеседования (приложение </a:t>
            </a:r>
            <a:r>
              <a:rPr lang="ru-RU" dirty="0" smtClean="0">
                <a:latin typeface="Century Gothic" panose="020B0502020202020204" pitchFamily="34" charset="0"/>
              </a:rPr>
              <a:t>№ 15 к Порядку)</a:t>
            </a:r>
            <a:endParaRPr lang="ru-RU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15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-997857" y="5765798"/>
            <a:ext cx="1524000" cy="1524000"/>
          </a:xfrm>
          <a:prstGeom prst="roundRect">
            <a:avLst/>
          </a:prstGeom>
          <a:solidFill>
            <a:schemeClr val="bg1">
              <a:alpha val="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-39543"/>
            <a:ext cx="12192000" cy="1476457"/>
          </a:xfrm>
          <a:prstGeom prst="rect">
            <a:avLst/>
          </a:pr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МОУО		 	РЦОИ</a:t>
            </a:r>
            <a:endParaRPr lang="ru-RU" sz="6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420743" y="1206970"/>
            <a:ext cx="7350514" cy="45719"/>
          </a:xfrm>
          <a:prstGeom prst="rect">
            <a:avLst/>
          </a:prstGeom>
          <a:gradFill>
            <a:gsLst>
              <a:gs pos="22000">
                <a:schemeClr val="bg1"/>
              </a:gs>
              <a:gs pos="100000">
                <a:srgbClr val="3B943B">
                  <a:lumMod val="100000"/>
                  <a:alpha val="0"/>
                </a:srgbClr>
              </a:gs>
              <a:gs pos="676">
                <a:srgbClr val="116B9A">
                  <a:lumMod val="100000"/>
                  <a:alpha val="0"/>
                </a:srgbClr>
              </a:gs>
              <a:gs pos="78000">
                <a:schemeClr val="bg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Штриховая стрелка вправо 5"/>
          <p:cNvSpPr/>
          <p:nvPr/>
        </p:nvSpPr>
        <p:spPr>
          <a:xfrm>
            <a:off x="5553626" y="216190"/>
            <a:ext cx="1476461" cy="930466"/>
          </a:xfrm>
          <a:prstGeom prst="striped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8904" y="1568371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u="sng" dirty="0" smtClean="0">
                <a:gradFill>
                  <a:gsLst>
                    <a:gs pos="0">
                      <a:srgbClr val="2D7CA5"/>
                    </a:gs>
                    <a:gs pos="100000">
                      <a:srgbClr val="3A9348"/>
                    </a:gs>
                  </a:gsLst>
                  <a:lin ang="10800000" scaled="0"/>
                </a:gradFill>
                <a:latin typeface="Century Gothic" panose="020B0502020202020204" pitchFamily="34" charset="0"/>
              </a:rPr>
              <a:t>В день проведения итогового собеседования:</a:t>
            </a:r>
            <a:endParaRPr lang="ru-RU" sz="3200" b="1" i="1" u="sng" dirty="0">
              <a:gradFill>
                <a:gsLst>
                  <a:gs pos="0">
                    <a:srgbClr val="2D7CA5"/>
                  </a:gs>
                  <a:gs pos="100000">
                    <a:srgbClr val="3A9348"/>
                  </a:gs>
                </a:gsLst>
                <a:lin ang="10800000" scaled="0"/>
              </a:gradFill>
              <a:latin typeface="Century Gothic" panose="020B0502020202020204" pitchFamily="34" charset="0"/>
            </a:endParaRPr>
          </a:p>
        </p:txBody>
      </p:sp>
      <p:sp>
        <p:nvSpPr>
          <p:cNvPr id="17" name="Кольцо 16"/>
          <p:cNvSpPr/>
          <p:nvPr/>
        </p:nvSpPr>
        <p:spPr>
          <a:xfrm>
            <a:off x="526143" y="2346159"/>
            <a:ext cx="292295" cy="292004"/>
          </a:xfrm>
          <a:prstGeom prst="donut">
            <a:avLst/>
          </a:pr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30854" y="2280596"/>
            <a:ext cx="103220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Century Gothic" panose="020B0502020202020204" pitchFamily="34" charset="0"/>
              </a:rPr>
              <a:t>Аудиофайлы </a:t>
            </a:r>
            <a:r>
              <a:rPr lang="ru-RU" sz="2000" dirty="0">
                <a:latin typeface="Century Gothic" panose="020B0502020202020204" pitchFamily="34" charset="0"/>
              </a:rPr>
              <a:t>с записями ответов участников итогового </a:t>
            </a:r>
            <a:r>
              <a:rPr lang="ru-RU" sz="2000" dirty="0" smtClean="0">
                <a:latin typeface="Century Gothic" panose="020B0502020202020204" pitchFamily="34" charset="0"/>
              </a:rPr>
              <a:t>собеседования</a:t>
            </a:r>
            <a:endParaRPr lang="ru-RU" sz="2000" dirty="0">
              <a:latin typeface="Century Gothic" panose="020B0502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64768" y="2797404"/>
            <a:ext cx="7606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по защищенной сети передачи данных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81000" y="3465053"/>
            <a:ext cx="11239500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i="1" u="sng" dirty="0">
                <a:gradFill>
                  <a:gsLst>
                    <a:gs pos="0">
                      <a:srgbClr val="2D7CA5"/>
                    </a:gs>
                    <a:gs pos="100000">
                      <a:srgbClr val="3A9348"/>
                    </a:gs>
                  </a:gsLst>
                  <a:lin ang="10800000" scaled="0"/>
                </a:gradFill>
                <a:latin typeface="Century Gothic" panose="020B0502020202020204" pitchFamily="34" charset="0"/>
              </a:rPr>
              <a:t>Н</a:t>
            </a:r>
            <a:r>
              <a:rPr lang="ru-RU" sz="2400" b="1" i="1" u="sng" dirty="0" smtClean="0">
                <a:gradFill>
                  <a:gsLst>
                    <a:gs pos="0">
                      <a:srgbClr val="2D7CA5"/>
                    </a:gs>
                    <a:gs pos="100000">
                      <a:srgbClr val="3A9348"/>
                    </a:gs>
                  </a:gsLst>
                  <a:lin ang="10800000" scaled="0"/>
                </a:gradFill>
                <a:latin typeface="Century Gothic" panose="020B0502020202020204" pitchFamily="34" charset="0"/>
              </a:rPr>
              <a:t>а </a:t>
            </a:r>
            <a:r>
              <a:rPr lang="ru-RU" sz="2400" b="1" i="1" u="sng" dirty="0">
                <a:gradFill>
                  <a:gsLst>
                    <a:gs pos="0">
                      <a:srgbClr val="2D7CA5"/>
                    </a:gs>
                    <a:gs pos="100000">
                      <a:srgbClr val="3A9348"/>
                    </a:gs>
                  </a:gsLst>
                  <a:lin ang="10800000" scaled="0"/>
                </a:gradFill>
                <a:latin typeface="Century Gothic" panose="020B0502020202020204" pitchFamily="34" charset="0"/>
              </a:rPr>
              <a:t>следующий день после проведения итогового </a:t>
            </a:r>
            <a:r>
              <a:rPr lang="ru-RU" sz="2400" b="1" i="1" u="sng" dirty="0" smtClean="0">
                <a:gradFill>
                  <a:gsLst>
                    <a:gs pos="0">
                      <a:srgbClr val="2D7CA5"/>
                    </a:gs>
                    <a:gs pos="100000">
                      <a:srgbClr val="3A9348"/>
                    </a:gs>
                  </a:gsLst>
                  <a:lin ang="10800000" scaled="0"/>
                </a:gradFill>
                <a:latin typeface="Century Gothic" panose="020B0502020202020204" pitchFamily="34" charset="0"/>
              </a:rPr>
              <a:t>собеседования:</a:t>
            </a:r>
            <a:endParaRPr lang="ru-RU" sz="2400" b="1" i="1" u="sng" dirty="0">
              <a:gradFill>
                <a:gsLst>
                  <a:gs pos="0">
                    <a:srgbClr val="2D7CA5"/>
                  </a:gs>
                  <a:gs pos="100000">
                    <a:srgbClr val="3A9348"/>
                  </a:gs>
                </a:gsLst>
                <a:lin ang="10800000" scaled="0"/>
              </a:gradFill>
              <a:latin typeface="Century Gothic" panose="020B0502020202020204" pitchFamily="34" charset="0"/>
            </a:endParaRPr>
          </a:p>
        </p:txBody>
      </p:sp>
      <p:sp>
        <p:nvSpPr>
          <p:cNvPr id="11" name="Кольцо 10"/>
          <p:cNvSpPr/>
          <p:nvPr/>
        </p:nvSpPr>
        <p:spPr>
          <a:xfrm>
            <a:off x="409868" y="4062273"/>
            <a:ext cx="292295" cy="292004"/>
          </a:xfrm>
          <a:prstGeom prst="donut">
            <a:avLst/>
          </a:pr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48311" y="4062273"/>
            <a:ext cx="110992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entury Gothic" panose="020B0502020202020204" pitchFamily="34" charset="0"/>
              </a:rPr>
              <a:t>Бланки итогового собеседования по русскому языку – 2022 </a:t>
            </a:r>
            <a:endParaRPr lang="ru-RU" dirty="0">
              <a:latin typeface="Century Gothic" panose="020B0502020202020204" pitchFamily="34" charset="0"/>
            </a:endParaRPr>
          </a:p>
        </p:txBody>
      </p:sp>
      <p:sp>
        <p:nvSpPr>
          <p:cNvPr id="14" name="Кольцо 13"/>
          <p:cNvSpPr/>
          <p:nvPr/>
        </p:nvSpPr>
        <p:spPr>
          <a:xfrm>
            <a:off x="409581" y="4668139"/>
            <a:ext cx="292295" cy="292004"/>
          </a:xfrm>
          <a:prstGeom prst="donut">
            <a:avLst/>
          </a:pr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81387" y="4636201"/>
            <a:ext cx="110992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dirty="0">
                <a:latin typeface="Century Gothic" panose="020B0502020202020204" pitchFamily="34" charset="0"/>
              </a:rPr>
              <a:t>Списки участников итогового собеседования</a:t>
            </a:r>
            <a:r>
              <a:rPr lang="ru-RU" dirty="0">
                <a:latin typeface="Century Gothic" panose="020B0502020202020204" pitchFamily="34" charset="0"/>
              </a:rPr>
              <a:t> – форма ИС-01 (Приложение № 7 к Порядку) </a:t>
            </a:r>
          </a:p>
        </p:txBody>
      </p:sp>
      <p:sp>
        <p:nvSpPr>
          <p:cNvPr id="18" name="Кольцо 17"/>
          <p:cNvSpPr/>
          <p:nvPr/>
        </p:nvSpPr>
        <p:spPr>
          <a:xfrm>
            <a:off x="409581" y="5297826"/>
            <a:ext cx="292295" cy="292004"/>
          </a:xfrm>
          <a:prstGeom prst="donut">
            <a:avLst/>
          </a:pr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41632" y="5152374"/>
            <a:ext cx="112059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Gothic" panose="020B0502020202020204" pitchFamily="34" charset="0"/>
              </a:rPr>
              <a:t>Ведомость учета проведения итогового собеседования в аудитории – форма ИС-02 (Приложение №8 к Порядку)</a:t>
            </a:r>
          </a:p>
        </p:txBody>
      </p:sp>
      <p:sp>
        <p:nvSpPr>
          <p:cNvPr id="20" name="Кольцо 19"/>
          <p:cNvSpPr/>
          <p:nvPr/>
        </p:nvSpPr>
        <p:spPr>
          <a:xfrm>
            <a:off x="409581" y="6010508"/>
            <a:ext cx="292295" cy="292004"/>
          </a:xfrm>
          <a:prstGeom prst="donut">
            <a:avLst/>
          </a:pr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84067" y="6066149"/>
            <a:ext cx="109468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entury Gothic" panose="020B0502020202020204" pitchFamily="34" charset="0"/>
              </a:rPr>
              <a:t>Форма </a:t>
            </a:r>
            <a:r>
              <a:rPr lang="ru-RU" dirty="0">
                <a:latin typeface="Century Gothic" panose="020B0502020202020204" pitchFamily="34" charset="0"/>
              </a:rPr>
              <a:t>отчета в </a:t>
            </a:r>
            <a:r>
              <a:rPr lang="ru-RU" dirty="0" smtClean="0">
                <a:latin typeface="Century Gothic" panose="020B0502020202020204" pitchFamily="34" charset="0"/>
              </a:rPr>
              <a:t>РЦОИ по </a:t>
            </a:r>
            <a:r>
              <a:rPr lang="ru-RU" dirty="0">
                <a:latin typeface="Century Gothic" panose="020B0502020202020204" pitchFamily="34" charset="0"/>
              </a:rPr>
              <a:t>итогам итогового собеседования (приложение </a:t>
            </a:r>
            <a:r>
              <a:rPr lang="ru-RU" dirty="0" smtClean="0">
                <a:latin typeface="Century Gothic" panose="020B0502020202020204" pitchFamily="34" charset="0"/>
              </a:rPr>
              <a:t>№ 16 к Порядку)</a:t>
            </a:r>
            <a:endParaRPr lang="ru-RU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20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89843" y="217494"/>
            <a:ext cx="78123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x-none" sz="2300" b="1" kern="0" dirty="0">
                <a:latin typeface="Century Gothic" panose="020B0502020202020204" pitchFamily="34" charset="0"/>
                <a:ea typeface="Times New Roman" panose="02020603050405020304" pitchFamily="18" charset="0"/>
              </a:rPr>
              <a:t>Списки участников итогового собеседования</a:t>
            </a:r>
            <a:r>
              <a:rPr lang="ru-RU" sz="2300" b="1" kern="0" dirty="0">
                <a:latin typeface="Century Gothic" panose="020B0502020202020204" pitchFamily="34" charset="0"/>
                <a:ea typeface="Times New Roman" panose="02020603050405020304" pitchFamily="18" charset="0"/>
              </a:rPr>
              <a:t> – форма ИС-01 (Приложение № 7 к </a:t>
            </a:r>
            <a:r>
              <a:rPr lang="ru-RU" sz="2300" b="1" kern="0" dirty="0" smtClean="0">
                <a:latin typeface="Century Gothic" panose="020B0502020202020204" pitchFamily="34" charset="0"/>
                <a:ea typeface="Times New Roman" panose="02020603050405020304" pitchFamily="18" charset="0"/>
              </a:rPr>
              <a:t>Порядку) </a:t>
            </a:r>
            <a:endParaRPr lang="ru-RU" sz="2300" b="1" kern="0" dirty="0"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25" name="Прямоугольник 4"/>
          <p:cNvSpPr/>
          <p:nvPr/>
        </p:nvSpPr>
        <p:spPr>
          <a:xfrm>
            <a:off x="9829800" y="-14516"/>
            <a:ext cx="2362200" cy="6872515"/>
          </a:xfrm>
          <a:custGeom>
            <a:avLst/>
            <a:gdLst>
              <a:gd name="connsiteX0" fmla="*/ 0 w 6923314"/>
              <a:gd name="connsiteY0" fmla="*/ 0 h 6858000"/>
              <a:gd name="connsiteX1" fmla="*/ 6923314 w 6923314"/>
              <a:gd name="connsiteY1" fmla="*/ 0 h 6858000"/>
              <a:gd name="connsiteX2" fmla="*/ 6923314 w 6923314"/>
              <a:gd name="connsiteY2" fmla="*/ 6858000 h 6858000"/>
              <a:gd name="connsiteX3" fmla="*/ 0 w 6923314"/>
              <a:gd name="connsiteY3" fmla="*/ 6858000 h 6858000"/>
              <a:gd name="connsiteX4" fmla="*/ 0 w 6923314"/>
              <a:gd name="connsiteY4" fmla="*/ 0 h 6858000"/>
              <a:gd name="connsiteX0" fmla="*/ 3788228 w 6923314"/>
              <a:gd name="connsiteY0" fmla="*/ 0 h 6872515"/>
              <a:gd name="connsiteX1" fmla="*/ 6923314 w 6923314"/>
              <a:gd name="connsiteY1" fmla="*/ 14515 h 6872515"/>
              <a:gd name="connsiteX2" fmla="*/ 6923314 w 6923314"/>
              <a:gd name="connsiteY2" fmla="*/ 6872515 h 6872515"/>
              <a:gd name="connsiteX3" fmla="*/ 0 w 6923314"/>
              <a:gd name="connsiteY3" fmla="*/ 6872515 h 6872515"/>
              <a:gd name="connsiteX4" fmla="*/ 3788228 w 6923314"/>
              <a:gd name="connsiteY4" fmla="*/ 0 h 6872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72515">
                <a:moveTo>
                  <a:pt x="3788228" y="0"/>
                </a:moveTo>
                <a:lnTo>
                  <a:pt x="6923314" y="14515"/>
                </a:lnTo>
                <a:lnTo>
                  <a:pt x="6923314" y="6872515"/>
                </a:lnTo>
                <a:lnTo>
                  <a:pt x="0" y="6872515"/>
                </a:lnTo>
                <a:lnTo>
                  <a:pt x="3788228" y="0"/>
                </a:lnTo>
                <a:close/>
              </a:path>
            </a:pathLst>
          </a:cu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0785086" y="3983261"/>
            <a:ext cx="1524000" cy="1524000"/>
          </a:xfrm>
          <a:prstGeom prst="roundRect">
            <a:avLst/>
          </a:prstGeom>
          <a:solidFill>
            <a:schemeClr val="bg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0785086" y="5710465"/>
            <a:ext cx="1524000" cy="1524000"/>
          </a:xfrm>
          <a:prstGeom prst="roundRect">
            <a:avLst/>
          </a:prstGeom>
          <a:solidFill>
            <a:schemeClr val="bg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0058756" y="884533"/>
            <a:ext cx="1524000" cy="1524000"/>
          </a:xfrm>
          <a:prstGeom prst="roundRect">
            <a:avLst/>
          </a:prstGeom>
          <a:solidFill>
            <a:schemeClr val="bg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рямоугольник 4"/>
          <p:cNvSpPr/>
          <p:nvPr/>
        </p:nvSpPr>
        <p:spPr>
          <a:xfrm flipH="1" flipV="1">
            <a:off x="0" y="-14515"/>
            <a:ext cx="2362200" cy="6872515"/>
          </a:xfrm>
          <a:custGeom>
            <a:avLst/>
            <a:gdLst>
              <a:gd name="connsiteX0" fmla="*/ 0 w 6923314"/>
              <a:gd name="connsiteY0" fmla="*/ 0 h 6858000"/>
              <a:gd name="connsiteX1" fmla="*/ 6923314 w 6923314"/>
              <a:gd name="connsiteY1" fmla="*/ 0 h 6858000"/>
              <a:gd name="connsiteX2" fmla="*/ 6923314 w 6923314"/>
              <a:gd name="connsiteY2" fmla="*/ 6858000 h 6858000"/>
              <a:gd name="connsiteX3" fmla="*/ 0 w 6923314"/>
              <a:gd name="connsiteY3" fmla="*/ 6858000 h 6858000"/>
              <a:gd name="connsiteX4" fmla="*/ 0 w 6923314"/>
              <a:gd name="connsiteY4" fmla="*/ 0 h 6858000"/>
              <a:gd name="connsiteX0" fmla="*/ 3788228 w 6923314"/>
              <a:gd name="connsiteY0" fmla="*/ 0 h 6872515"/>
              <a:gd name="connsiteX1" fmla="*/ 6923314 w 6923314"/>
              <a:gd name="connsiteY1" fmla="*/ 14515 h 6872515"/>
              <a:gd name="connsiteX2" fmla="*/ 6923314 w 6923314"/>
              <a:gd name="connsiteY2" fmla="*/ 6872515 h 6872515"/>
              <a:gd name="connsiteX3" fmla="*/ 0 w 6923314"/>
              <a:gd name="connsiteY3" fmla="*/ 6872515 h 6872515"/>
              <a:gd name="connsiteX4" fmla="*/ 3788228 w 6923314"/>
              <a:gd name="connsiteY4" fmla="*/ 0 h 6872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72515">
                <a:moveTo>
                  <a:pt x="3788228" y="0"/>
                </a:moveTo>
                <a:lnTo>
                  <a:pt x="6923314" y="14515"/>
                </a:lnTo>
                <a:lnTo>
                  <a:pt x="6923314" y="6872515"/>
                </a:lnTo>
                <a:lnTo>
                  <a:pt x="0" y="6872515"/>
                </a:lnTo>
                <a:lnTo>
                  <a:pt x="3788228" y="0"/>
                </a:lnTo>
                <a:close/>
              </a:path>
            </a:pathLst>
          </a:cu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 flipH="1" flipV="1">
            <a:off x="955286" y="3983262"/>
            <a:ext cx="1524000" cy="1524000"/>
          </a:xfrm>
          <a:prstGeom prst="roundRect">
            <a:avLst/>
          </a:prstGeom>
          <a:solidFill>
            <a:schemeClr val="bg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 flipH="1" flipV="1">
            <a:off x="955286" y="5710466"/>
            <a:ext cx="1524000" cy="1524000"/>
          </a:xfrm>
          <a:prstGeom prst="roundRect">
            <a:avLst/>
          </a:prstGeom>
          <a:solidFill>
            <a:schemeClr val="bg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 flipH="1" flipV="1">
            <a:off x="228956" y="884534"/>
            <a:ext cx="1524000" cy="1524000"/>
          </a:xfrm>
          <a:prstGeom prst="roundRect">
            <a:avLst/>
          </a:prstGeom>
          <a:solidFill>
            <a:schemeClr val="bg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92201" y="1121062"/>
            <a:ext cx="7350514" cy="45719"/>
          </a:xfrm>
          <a:prstGeom prst="rect">
            <a:avLst/>
          </a:prstGeom>
          <a:gradFill>
            <a:gsLst>
              <a:gs pos="22000">
                <a:srgbClr val="116B9A">
                  <a:lumMod val="100000"/>
                </a:srgbClr>
              </a:gs>
              <a:gs pos="100000">
                <a:srgbClr val="3B943B">
                  <a:lumMod val="100000"/>
                  <a:alpha val="0"/>
                </a:srgbClr>
              </a:gs>
              <a:gs pos="676">
                <a:srgbClr val="116B9A">
                  <a:lumMod val="100000"/>
                  <a:alpha val="0"/>
                </a:srgbClr>
              </a:gs>
              <a:gs pos="81000">
                <a:srgbClr val="3B943B">
                  <a:lumMod val="100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0748" y="1280500"/>
            <a:ext cx="6807589" cy="5479868"/>
          </a:xfrm>
          <a:prstGeom prst="rect">
            <a:avLst/>
          </a:prstGeom>
          <a:effectLst>
            <a:outerShdw blurRad="114300" dist="38100" dir="2700000" sx="101000" sy="101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943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-997857" y="5765798"/>
            <a:ext cx="1524000" cy="1524000"/>
          </a:xfrm>
          <a:prstGeom prst="roundRect">
            <a:avLst/>
          </a:prstGeom>
          <a:solidFill>
            <a:schemeClr val="bg1">
              <a:alpha val="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-39543"/>
            <a:ext cx="12192000" cy="1476457"/>
          </a:xfrm>
          <a:prstGeom prst="rect">
            <a:avLst/>
          </a:pr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496824" y="283186"/>
            <a:ext cx="9198352" cy="830997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Ведомость учета проведения итогового </a:t>
            </a:r>
            <a:r>
              <a:rPr lang="ru-RU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собеседования 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 </a:t>
            </a:r>
            <a:r>
              <a:rPr lang="ru-RU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аудитории – форма ИС-02 (Приложение №8 к Порядку)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420743" y="1206970"/>
            <a:ext cx="7350514" cy="45719"/>
          </a:xfrm>
          <a:prstGeom prst="rect">
            <a:avLst/>
          </a:prstGeom>
          <a:gradFill>
            <a:gsLst>
              <a:gs pos="22000">
                <a:schemeClr val="bg1"/>
              </a:gs>
              <a:gs pos="100000">
                <a:srgbClr val="3B943B">
                  <a:lumMod val="100000"/>
                  <a:alpha val="0"/>
                </a:srgbClr>
              </a:gs>
              <a:gs pos="676">
                <a:srgbClr val="116B9A">
                  <a:lumMod val="100000"/>
                  <a:alpha val="0"/>
                </a:srgbClr>
              </a:gs>
              <a:gs pos="78000">
                <a:schemeClr val="bg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2285" y="1529701"/>
            <a:ext cx="7787430" cy="4911728"/>
          </a:xfrm>
          <a:prstGeom prst="rect">
            <a:avLst/>
          </a:prstGeom>
          <a:effectLst>
            <a:outerShdw blurRad="114300" dist="38100" dir="2700000" sx="101000" sy="101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808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4"/>
          <p:cNvSpPr/>
          <p:nvPr/>
        </p:nvSpPr>
        <p:spPr>
          <a:xfrm>
            <a:off x="9829800" y="-14516"/>
            <a:ext cx="2362200" cy="6872515"/>
          </a:xfrm>
          <a:custGeom>
            <a:avLst/>
            <a:gdLst>
              <a:gd name="connsiteX0" fmla="*/ 0 w 6923314"/>
              <a:gd name="connsiteY0" fmla="*/ 0 h 6858000"/>
              <a:gd name="connsiteX1" fmla="*/ 6923314 w 6923314"/>
              <a:gd name="connsiteY1" fmla="*/ 0 h 6858000"/>
              <a:gd name="connsiteX2" fmla="*/ 6923314 w 6923314"/>
              <a:gd name="connsiteY2" fmla="*/ 6858000 h 6858000"/>
              <a:gd name="connsiteX3" fmla="*/ 0 w 6923314"/>
              <a:gd name="connsiteY3" fmla="*/ 6858000 h 6858000"/>
              <a:gd name="connsiteX4" fmla="*/ 0 w 6923314"/>
              <a:gd name="connsiteY4" fmla="*/ 0 h 6858000"/>
              <a:gd name="connsiteX0" fmla="*/ 3788228 w 6923314"/>
              <a:gd name="connsiteY0" fmla="*/ 0 h 6872515"/>
              <a:gd name="connsiteX1" fmla="*/ 6923314 w 6923314"/>
              <a:gd name="connsiteY1" fmla="*/ 14515 h 6872515"/>
              <a:gd name="connsiteX2" fmla="*/ 6923314 w 6923314"/>
              <a:gd name="connsiteY2" fmla="*/ 6872515 h 6872515"/>
              <a:gd name="connsiteX3" fmla="*/ 0 w 6923314"/>
              <a:gd name="connsiteY3" fmla="*/ 6872515 h 6872515"/>
              <a:gd name="connsiteX4" fmla="*/ 3788228 w 6923314"/>
              <a:gd name="connsiteY4" fmla="*/ 0 h 6872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72515">
                <a:moveTo>
                  <a:pt x="3788228" y="0"/>
                </a:moveTo>
                <a:lnTo>
                  <a:pt x="6923314" y="14515"/>
                </a:lnTo>
                <a:lnTo>
                  <a:pt x="6923314" y="6872515"/>
                </a:lnTo>
                <a:lnTo>
                  <a:pt x="0" y="6872515"/>
                </a:lnTo>
                <a:lnTo>
                  <a:pt x="3788228" y="0"/>
                </a:lnTo>
                <a:close/>
              </a:path>
            </a:pathLst>
          </a:cu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0785086" y="3983261"/>
            <a:ext cx="1524000" cy="1524000"/>
          </a:xfrm>
          <a:prstGeom prst="roundRect">
            <a:avLst/>
          </a:prstGeom>
          <a:solidFill>
            <a:schemeClr val="bg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0785086" y="5710465"/>
            <a:ext cx="1524000" cy="1524000"/>
          </a:xfrm>
          <a:prstGeom prst="roundRect">
            <a:avLst/>
          </a:prstGeom>
          <a:solidFill>
            <a:schemeClr val="bg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0058756" y="884533"/>
            <a:ext cx="1524000" cy="1524000"/>
          </a:xfrm>
          <a:prstGeom prst="roundRect">
            <a:avLst/>
          </a:prstGeom>
          <a:solidFill>
            <a:schemeClr val="bg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45869" y="1512035"/>
            <a:ext cx="43159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БЛАНК ИТОГОВОГО СОБЕСЕДОВАНИЯ ПО РУССКОМУ ЯЗЫКУ – 2022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96334" y="2783355"/>
            <a:ext cx="4458581" cy="45719"/>
          </a:xfrm>
          <a:prstGeom prst="rect">
            <a:avLst/>
          </a:prstGeom>
          <a:gradFill>
            <a:gsLst>
              <a:gs pos="22000">
                <a:srgbClr val="116B9A">
                  <a:lumMod val="100000"/>
                </a:srgbClr>
              </a:gs>
              <a:gs pos="100000">
                <a:srgbClr val="3B943B">
                  <a:lumMod val="100000"/>
                  <a:alpha val="0"/>
                </a:srgbClr>
              </a:gs>
              <a:gs pos="676">
                <a:srgbClr val="116B9A">
                  <a:lumMod val="100000"/>
                  <a:alpha val="0"/>
                </a:srgbClr>
              </a:gs>
              <a:gs pos="81000">
                <a:srgbClr val="3B943B">
                  <a:lumMod val="100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5085" y="294088"/>
            <a:ext cx="4316028" cy="617837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560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4"/>
          <p:cNvSpPr/>
          <p:nvPr/>
        </p:nvSpPr>
        <p:spPr>
          <a:xfrm>
            <a:off x="9829800" y="-14516"/>
            <a:ext cx="2362200" cy="6872515"/>
          </a:xfrm>
          <a:custGeom>
            <a:avLst/>
            <a:gdLst>
              <a:gd name="connsiteX0" fmla="*/ 0 w 6923314"/>
              <a:gd name="connsiteY0" fmla="*/ 0 h 6858000"/>
              <a:gd name="connsiteX1" fmla="*/ 6923314 w 6923314"/>
              <a:gd name="connsiteY1" fmla="*/ 0 h 6858000"/>
              <a:gd name="connsiteX2" fmla="*/ 6923314 w 6923314"/>
              <a:gd name="connsiteY2" fmla="*/ 6858000 h 6858000"/>
              <a:gd name="connsiteX3" fmla="*/ 0 w 6923314"/>
              <a:gd name="connsiteY3" fmla="*/ 6858000 h 6858000"/>
              <a:gd name="connsiteX4" fmla="*/ 0 w 6923314"/>
              <a:gd name="connsiteY4" fmla="*/ 0 h 6858000"/>
              <a:gd name="connsiteX0" fmla="*/ 3788228 w 6923314"/>
              <a:gd name="connsiteY0" fmla="*/ 0 h 6872515"/>
              <a:gd name="connsiteX1" fmla="*/ 6923314 w 6923314"/>
              <a:gd name="connsiteY1" fmla="*/ 14515 h 6872515"/>
              <a:gd name="connsiteX2" fmla="*/ 6923314 w 6923314"/>
              <a:gd name="connsiteY2" fmla="*/ 6872515 h 6872515"/>
              <a:gd name="connsiteX3" fmla="*/ 0 w 6923314"/>
              <a:gd name="connsiteY3" fmla="*/ 6872515 h 6872515"/>
              <a:gd name="connsiteX4" fmla="*/ 3788228 w 6923314"/>
              <a:gd name="connsiteY4" fmla="*/ 0 h 6872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72515">
                <a:moveTo>
                  <a:pt x="3788228" y="0"/>
                </a:moveTo>
                <a:lnTo>
                  <a:pt x="6923314" y="14515"/>
                </a:lnTo>
                <a:lnTo>
                  <a:pt x="6923314" y="6872515"/>
                </a:lnTo>
                <a:lnTo>
                  <a:pt x="0" y="6872515"/>
                </a:lnTo>
                <a:lnTo>
                  <a:pt x="3788228" y="0"/>
                </a:lnTo>
                <a:close/>
              </a:path>
            </a:pathLst>
          </a:cu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0785086" y="3983261"/>
            <a:ext cx="1524000" cy="1524000"/>
          </a:xfrm>
          <a:prstGeom prst="roundRect">
            <a:avLst/>
          </a:prstGeom>
          <a:solidFill>
            <a:schemeClr val="bg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0785086" y="5710465"/>
            <a:ext cx="1524000" cy="1524000"/>
          </a:xfrm>
          <a:prstGeom prst="roundRect">
            <a:avLst/>
          </a:prstGeom>
          <a:solidFill>
            <a:schemeClr val="bg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0058756" y="884533"/>
            <a:ext cx="1524000" cy="1524000"/>
          </a:xfrm>
          <a:prstGeom prst="roundRect">
            <a:avLst/>
          </a:prstGeom>
          <a:solidFill>
            <a:schemeClr val="bg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45869" y="1512035"/>
            <a:ext cx="43159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РЕЗЕРВНЫЙ БЛАНК ИТОГОВОГО СОБЕСЕДОВАНИЯ ПО РУССКОМУ ЯЗЫКУ – 2022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96334" y="2783355"/>
            <a:ext cx="4458581" cy="45719"/>
          </a:xfrm>
          <a:prstGeom prst="rect">
            <a:avLst/>
          </a:prstGeom>
          <a:gradFill>
            <a:gsLst>
              <a:gs pos="22000">
                <a:srgbClr val="116B9A">
                  <a:lumMod val="100000"/>
                </a:srgbClr>
              </a:gs>
              <a:gs pos="100000">
                <a:srgbClr val="3B943B">
                  <a:lumMod val="100000"/>
                  <a:alpha val="0"/>
                </a:srgbClr>
              </a:gs>
              <a:gs pos="676">
                <a:srgbClr val="116B9A">
                  <a:lumMod val="100000"/>
                  <a:alpha val="0"/>
                </a:srgbClr>
              </a:gs>
              <a:gs pos="81000">
                <a:srgbClr val="3B943B">
                  <a:lumMod val="100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3872" y="128472"/>
            <a:ext cx="4527344" cy="641905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98860" y="6024302"/>
            <a:ext cx="45560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1400" b="1" dirty="0" smtClean="0">
                <a:gradFill>
                  <a:gsLst>
                    <a:gs pos="0">
                      <a:srgbClr val="2D7CA5"/>
                    </a:gs>
                    <a:gs pos="100000">
                      <a:srgbClr val="3A9348"/>
                    </a:gs>
                  </a:gsLst>
                  <a:lin ang="10800000" scaled="0"/>
                </a:gradFill>
                <a:latin typeface="Century Gothic" panose="020B0502020202020204" pitchFamily="34" charset="0"/>
              </a:rPr>
              <a:t>* Заполняется </a:t>
            </a:r>
            <a:r>
              <a:rPr lang="ru-RU" sz="1400" b="1" dirty="0">
                <a:gradFill>
                  <a:gsLst>
                    <a:gs pos="0">
                      <a:srgbClr val="2D7CA5"/>
                    </a:gs>
                    <a:gs pos="100000">
                      <a:srgbClr val="3A9348"/>
                    </a:gs>
                  </a:gsLst>
                  <a:lin ang="10800000" scaled="0"/>
                </a:gradFill>
                <a:latin typeface="Century Gothic" panose="020B0502020202020204" pitchFamily="34" charset="0"/>
              </a:rPr>
              <a:t>только в случае брака или порчи</a:t>
            </a:r>
          </a:p>
          <a:p>
            <a:pPr algn="just"/>
            <a:r>
              <a:rPr lang="ru-RU" sz="1400" b="1" dirty="0">
                <a:gradFill>
                  <a:gsLst>
                    <a:gs pos="0">
                      <a:srgbClr val="2D7CA5"/>
                    </a:gs>
                    <a:gs pos="100000">
                      <a:srgbClr val="3A9348"/>
                    </a:gs>
                  </a:gsLst>
                  <a:lin ang="10800000" scaled="0"/>
                </a:gradFill>
                <a:latin typeface="Century Gothic" panose="020B0502020202020204" pitchFamily="34" charset="0"/>
              </a:rPr>
              <a:t> именного бланка итогового собеседования </a:t>
            </a:r>
          </a:p>
        </p:txBody>
      </p:sp>
    </p:spTree>
    <p:extLst>
      <p:ext uri="{BB962C8B-B14F-4D97-AF65-F5344CB8AC3E}">
        <p14:creationId xmlns:p14="http://schemas.microsoft.com/office/powerpoint/2010/main" val="169470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9942" y="124716"/>
            <a:ext cx="11292116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gradFill>
                  <a:gsLst>
                    <a:gs pos="0">
                      <a:srgbClr val="116B9A">
                        <a:lumMod val="80000"/>
                      </a:srgbClr>
                    </a:gs>
                    <a:gs pos="100000">
                      <a:srgbClr val="3B943B">
                        <a:lumMod val="80000"/>
                      </a:srgbClr>
                    </a:gs>
                  </a:gsLst>
                  <a:lin ang="2700000" scaled="0"/>
                </a:gradFill>
                <a:latin typeface="Century Gothic" panose="020B0502020202020204" pitchFamily="34" charset="0"/>
              </a:rPr>
              <a:t>Сопроводительный лист к материалам итогового собеседования</a:t>
            </a:r>
            <a:endParaRPr lang="ru-RU" sz="2400" b="1" dirty="0">
              <a:gradFill>
                <a:gsLst>
                  <a:gs pos="0">
                    <a:srgbClr val="116B9A">
                      <a:lumMod val="80000"/>
                    </a:srgbClr>
                  </a:gs>
                  <a:gs pos="100000">
                    <a:srgbClr val="3B943B">
                      <a:lumMod val="80000"/>
                    </a:srgbClr>
                  </a:gs>
                </a:gsLst>
                <a:lin ang="2700000" scaled="0"/>
              </a:gra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50405" y="651708"/>
            <a:ext cx="7350514" cy="45719"/>
          </a:xfrm>
          <a:prstGeom prst="rect">
            <a:avLst/>
          </a:prstGeom>
          <a:gradFill>
            <a:gsLst>
              <a:gs pos="22000">
                <a:srgbClr val="116B9A">
                  <a:lumMod val="100000"/>
                </a:srgbClr>
              </a:gs>
              <a:gs pos="100000">
                <a:srgbClr val="3B943B">
                  <a:lumMod val="100000"/>
                  <a:alpha val="0"/>
                </a:srgbClr>
              </a:gs>
              <a:gs pos="676">
                <a:srgbClr val="116B9A">
                  <a:lumMod val="100000"/>
                  <a:alpha val="0"/>
                </a:srgbClr>
              </a:gs>
              <a:gs pos="81000">
                <a:srgbClr val="3B943B">
                  <a:lumMod val="100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74" y="854621"/>
            <a:ext cx="4979643" cy="336489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7627" y="1406360"/>
            <a:ext cx="5513733" cy="383952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1590" y="2103649"/>
            <a:ext cx="5747408" cy="399336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178822" y="4223497"/>
            <a:ext cx="29241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1600" dirty="0">
                <a:latin typeface="Century Gothic" panose="020B0502020202020204" pitchFamily="34" charset="0"/>
              </a:rPr>
              <a:t>Списки участников </a:t>
            </a:r>
            <a:endParaRPr lang="ru-RU" sz="1600" dirty="0" smtClean="0">
              <a:latin typeface="Century Gothic" panose="020B0502020202020204" pitchFamily="34" charset="0"/>
            </a:endParaRPr>
          </a:p>
          <a:p>
            <a:r>
              <a:rPr lang="x-none" sz="1600" dirty="0" smtClean="0">
                <a:latin typeface="Century Gothic" panose="020B0502020202020204" pitchFamily="34" charset="0"/>
              </a:rPr>
              <a:t>итогового </a:t>
            </a:r>
            <a:r>
              <a:rPr lang="x-none" sz="1600" dirty="0">
                <a:latin typeface="Century Gothic" panose="020B0502020202020204" pitchFamily="34" charset="0"/>
              </a:rPr>
              <a:t>собеседования</a:t>
            </a:r>
            <a:r>
              <a:rPr lang="ru-RU" sz="1600" dirty="0">
                <a:latin typeface="Century Gothic" panose="020B0502020202020204" pitchFamily="34" charset="0"/>
              </a:rPr>
              <a:t> </a:t>
            </a:r>
            <a:endParaRPr lang="ru-RU" sz="1600" dirty="0" smtClean="0">
              <a:latin typeface="Century Gothic" panose="020B0502020202020204" pitchFamily="34" charset="0"/>
            </a:endParaRPr>
          </a:p>
          <a:p>
            <a:r>
              <a:rPr lang="ru-RU" sz="1600" dirty="0" smtClean="0">
                <a:latin typeface="Century Gothic" panose="020B0502020202020204" pitchFamily="34" charset="0"/>
              </a:rPr>
              <a:t>– </a:t>
            </a:r>
            <a:r>
              <a:rPr lang="ru-RU" sz="1600" dirty="0">
                <a:latin typeface="Century Gothic" panose="020B0502020202020204" pitchFamily="34" charset="0"/>
              </a:rPr>
              <a:t>форма ИС-01</a:t>
            </a:r>
            <a:endParaRPr lang="ru-RU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2952247" y="5220689"/>
            <a:ext cx="32672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latin typeface="Century Gothic" panose="020B0502020202020204" pitchFamily="34" charset="0"/>
              </a:rPr>
              <a:t>Ведомость учета проведения </a:t>
            </a:r>
            <a:endParaRPr lang="ru-RU" sz="1600" dirty="0" smtClean="0">
              <a:latin typeface="Century Gothic" panose="020B0502020202020204" pitchFamily="34" charset="0"/>
            </a:endParaRPr>
          </a:p>
          <a:p>
            <a:r>
              <a:rPr lang="ru-RU" sz="1600" dirty="0" smtClean="0">
                <a:latin typeface="Century Gothic" panose="020B0502020202020204" pitchFamily="34" charset="0"/>
              </a:rPr>
              <a:t>итогового </a:t>
            </a:r>
            <a:r>
              <a:rPr lang="ru-RU" sz="1600" dirty="0">
                <a:latin typeface="Century Gothic" panose="020B0502020202020204" pitchFamily="34" charset="0"/>
              </a:rPr>
              <a:t>собеседования </a:t>
            </a:r>
            <a:endParaRPr lang="ru-RU" sz="1600" dirty="0" smtClean="0">
              <a:latin typeface="Century Gothic" panose="020B0502020202020204" pitchFamily="34" charset="0"/>
            </a:endParaRPr>
          </a:p>
          <a:p>
            <a:r>
              <a:rPr lang="ru-RU" sz="1600" dirty="0" smtClean="0">
                <a:latin typeface="Century Gothic" panose="020B0502020202020204" pitchFamily="34" charset="0"/>
              </a:rPr>
              <a:t>в </a:t>
            </a:r>
            <a:r>
              <a:rPr lang="ru-RU" sz="1600" dirty="0">
                <a:latin typeface="Century Gothic" panose="020B0502020202020204" pitchFamily="34" charset="0"/>
              </a:rPr>
              <a:t>аудитории – форма ИС-02</a:t>
            </a:r>
            <a:endParaRPr lang="ru-RU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6319986" y="6046258"/>
            <a:ext cx="3694791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Century Gothic" panose="020B0502020202020204" pitchFamily="34" charset="0"/>
              </a:rPr>
              <a:t>Бланки итогового собеседования </a:t>
            </a:r>
          </a:p>
          <a:p>
            <a:r>
              <a:rPr lang="ru-RU" sz="1600" dirty="0" smtClean="0">
                <a:latin typeface="Century Gothic" panose="020B0502020202020204" pitchFamily="34" charset="0"/>
              </a:rPr>
              <a:t>по русскому языку - 2022</a:t>
            </a:r>
            <a:endParaRPr lang="ru-RU" sz="1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78822" y="5040646"/>
            <a:ext cx="2661915" cy="46323"/>
          </a:xfrm>
          <a:prstGeom prst="rect">
            <a:avLst/>
          </a:prstGeom>
          <a:gradFill>
            <a:gsLst>
              <a:gs pos="22000">
                <a:srgbClr val="116B9A">
                  <a:lumMod val="100000"/>
                </a:srgbClr>
              </a:gs>
              <a:gs pos="100000">
                <a:srgbClr val="3B943B">
                  <a:lumMod val="100000"/>
                  <a:alpha val="0"/>
                </a:srgbClr>
              </a:gs>
              <a:gs pos="676">
                <a:srgbClr val="116B9A">
                  <a:lumMod val="100000"/>
                  <a:alpha val="0"/>
                </a:srgbClr>
              </a:gs>
              <a:gs pos="81000">
                <a:srgbClr val="3B943B">
                  <a:lumMod val="100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007627" y="6031590"/>
            <a:ext cx="2661915" cy="46323"/>
          </a:xfrm>
          <a:prstGeom prst="rect">
            <a:avLst/>
          </a:prstGeom>
          <a:gradFill>
            <a:gsLst>
              <a:gs pos="22000">
                <a:srgbClr val="116B9A">
                  <a:lumMod val="100000"/>
                </a:srgbClr>
              </a:gs>
              <a:gs pos="100000">
                <a:srgbClr val="3B943B">
                  <a:lumMod val="100000"/>
                  <a:alpha val="0"/>
                </a:srgbClr>
              </a:gs>
              <a:gs pos="676">
                <a:srgbClr val="116B9A">
                  <a:lumMod val="100000"/>
                  <a:alpha val="0"/>
                </a:srgbClr>
              </a:gs>
              <a:gs pos="81000">
                <a:srgbClr val="3B943B">
                  <a:lumMod val="100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534174" y="6642383"/>
            <a:ext cx="2661915" cy="46323"/>
          </a:xfrm>
          <a:prstGeom prst="rect">
            <a:avLst/>
          </a:prstGeom>
          <a:gradFill>
            <a:gsLst>
              <a:gs pos="22000">
                <a:srgbClr val="116B9A">
                  <a:lumMod val="100000"/>
                </a:srgbClr>
              </a:gs>
              <a:gs pos="100000">
                <a:srgbClr val="3B943B">
                  <a:lumMod val="100000"/>
                  <a:alpha val="0"/>
                </a:srgbClr>
              </a:gs>
              <a:gs pos="676">
                <a:srgbClr val="116B9A">
                  <a:lumMod val="100000"/>
                  <a:alpha val="0"/>
                </a:srgbClr>
              </a:gs>
              <a:gs pos="81000">
                <a:srgbClr val="3B943B">
                  <a:lumMod val="100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718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974</TotalTime>
  <Words>652</Words>
  <Application>Microsoft Office PowerPoint</Application>
  <PresentationFormat>Широкоэкранный</PresentationFormat>
  <Paragraphs>86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Damir.Zakirov</dc:creator>
  <cp:lastModifiedBy>Айгуль А.Г. Гарифуллина</cp:lastModifiedBy>
  <cp:revision>77</cp:revision>
  <cp:lastPrinted>2021-02-05T13:52:54Z</cp:lastPrinted>
  <dcterms:created xsi:type="dcterms:W3CDTF">2021-01-15T11:37:43Z</dcterms:created>
  <dcterms:modified xsi:type="dcterms:W3CDTF">2022-02-04T10:35:15Z</dcterms:modified>
</cp:coreProperties>
</file>