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xls" ContentType="application/vnd.ms-exce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22" r:id="rId1"/>
  </p:sldMasterIdLst>
  <p:notesMasterIdLst>
    <p:notesMasterId r:id="rId23"/>
  </p:notesMasterIdLst>
  <p:sldIdLst>
    <p:sldId id="256" r:id="rId2"/>
    <p:sldId id="290" r:id="rId3"/>
    <p:sldId id="257" r:id="rId4"/>
    <p:sldId id="259" r:id="rId5"/>
    <p:sldId id="269" r:id="rId6"/>
    <p:sldId id="286" r:id="rId7"/>
    <p:sldId id="268" r:id="rId8"/>
    <p:sldId id="274" r:id="rId9"/>
    <p:sldId id="265" r:id="rId10"/>
    <p:sldId id="280" r:id="rId11"/>
    <p:sldId id="282" r:id="rId12"/>
    <p:sldId id="283" r:id="rId13"/>
    <p:sldId id="279" r:id="rId14"/>
    <p:sldId id="287" r:id="rId15"/>
    <p:sldId id="267" r:id="rId16"/>
    <p:sldId id="261" r:id="rId17"/>
    <p:sldId id="284" r:id="rId18"/>
    <p:sldId id="289" r:id="rId19"/>
    <p:sldId id="263" r:id="rId20"/>
    <p:sldId id="271" r:id="rId21"/>
    <p:sldId id="285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53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%%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многодетные семьи</c:v>
                </c:pt>
                <c:pt idx="1">
                  <c:v>под опекой</c:v>
                </c:pt>
                <c:pt idx="2">
                  <c:v>неполные семьи</c:v>
                </c:pt>
                <c:pt idx="3">
                  <c:v>малообеспеченные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</c:v>
                </c:pt>
                <c:pt idx="1">
                  <c:v>4</c:v>
                </c:pt>
                <c:pt idx="2">
                  <c:v>7</c:v>
                </c:pt>
                <c:pt idx="3">
                  <c:v>1</c:v>
                </c:pt>
              </c:numCache>
            </c:numRef>
          </c:val>
        </c:ser>
        <c:axId val="63962496"/>
        <c:axId val="65419520"/>
      </c:barChart>
      <c:catAx>
        <c:axId val="6396249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65419520"/>
        <c:crosses val="autoZero"/>
        <c:auto val="1"/>
        <c:lblAlgn val="ctr"/>
        <c:lblOffset val="100"/>
      </c:catAx>
      <c:valAx>
        <c:axId val="65419520"/>
        <c:scaling>
          <c:orientation val="minMax"/>
        </c:scaling>
        <c:axPos val="l"/>
        <c:majorGridlines/>
        <c:numFmt formatCode="General" sourceLinked="1"/>
        <c:tickLblPos val="nextTo"/>
        <c:crossAx val="63962496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8E9D0E-45D8-41C9-9719-7EAEF44B7A22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98E5C80-F332-47F6-93B3-47A04A8AE352}">
      <dgm:prSet phldrT="[Текст]"/>
      <dgm:spPr>
        <a:xfrm>
          <a:off x="3633563" y="2331847"/>
          <a:ext cx="1102119" cy="1172640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Школа № 172</a:t>
          </a:r>
          <a:endParaRPr lang="ru-RU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E803F0D6-240C-4A45-92A4-F3CE42FDC7D0}" type="parTrans" cxnId="{7D3C2B4B-2C8C-47B7-AE4B-E20D7D7C6C1E}">
      <dgm:prSet/>
      <dgm:spPr/>
      <dgm:t>
        <a:bodyPr/>
        <a:lstStyle/>
        <a:p>
          <a:endParaRPr lang="ru-RU"/>
        </a:p>
      </dgm:t>
    </dgm:pt>
    <dgm:pt modelId="{1EB9C598-099E-40DB-96F1-39F732ABB409}" type="sibTrans" cxnId="{7D3C2B4B-2C8C-47B7-AE4B-E20D7D7C6C1E}">
      <dgm:prSet/>
      <dgm:spPr/>
      <dgm:t>
        <a:bodyPr/>
        <a:lstStyle/>
        <a:p>
          <a:endParaRPr lang="ru-RU"/>
        </a:p>
      </dgm:t>
    </dgm:pt>
    <dgm:pt modelId="{E06F9D63-A6C9-4398-AFD0-3B2B40E3CAB3}">
      <dgm:prSet phldrT="[Текст]" custT="1"/>
      <dgm:spPr>
        <a:xfrm>
          <a:off x="1152127" y="2304255"/>
          <a:ext cx="1736959" cy="1583600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800" dirty="0" smtClean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Адаптивная детско-юношеская спортивная школа</a:t>
          </a:r>
          <a:endParaRPr lang="ru-RU" sz="1800" dirty="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26AF009C-725C-4C32-9446-85A767D2357E}" type="parTrans" cxnId="{55A3EFA2-9358-4D81-9B97-AD792B0EC1B8}">
      <dgm:prSet/>
      <dgm:spPr>
        <a:xfrm rot="10518042">
          <a:off x="2884314" y="2980734"/>
          <a:ext cx="752150" cy="26815"/>
        </a:xfr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48EB4CA5-0B1A-467C-8CCA-7C9194B3C37C}" type="sibTrans" cxnId="{55A3EFA2-9358-4D81-9B97-AD792B0EC1B8}">
      <dgm:prSet/>
      <dgm:spPr/>
      <dgm:t>
        <a:bodyPr/>
        <a:lstStyle/>
        <a:p>
          <a:endParaRPr lang="ru-RU"/>
        </a:p>
      </dgm:t>
    </dgm:pt>
    <dgm:pt modelId="{33D35752-A942-4B29-A8D1-F72864E22C32}">
      <dgm:prSet phldrT="[Текст]" custT="1"/>
      <dgm:spPr>
        <a:xfrm>
          <a:off x="1753974" y="936107"/>
          <a:ext cx="1593906" cy="1401490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800" dirty="0" smtClean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УУ «ТИСБИ»</a:t>
          </a:r>
          <a:endParaRPr lang="ru-RU" sz="1800" dirty="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63C0333E-7DD8-40BA-B6C1-79D1E0B88123}" type="parTrans" cxnId="{EBF83907-DAB7-46F2-83C6-DDC0B76EAC9A}">
      <dgm:prSet/>
      <dgm:spPr>
        <a:xfrm rot="13086434">
          <a:off x="3065023" y="2323381"/>
          <a:ext cx="756667" cy="26815"/>
        </a:xfr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7560E079-6448-4DC2-93F0-61619DF456DD}" type="sibTrans" cxnId="{EBF83907-DAB7-46F2-83C6-DDC0B76EAC9A}">
      <dgm:prSet/>
      <dgm:spPr/>
      <dgm:t>
        <a:bodyPr/>
        <a:lstStyle/>
        <a:p>
          <a:endParaRPr lang="ru-RU"/>
        </a:p>
      </dgm:t>
    </dgm:pt>
    <dgm:pt modelId="{86F5656B-372D-4878-B57A-10DA17A196BB}">
      <dgm:prSet custT="1"/>
      <dgm:spPr>
        <a:xfrm>
          <a:off x="3384376" y="4320481"/>
          <a:ext cx="1741450" cy="1368326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800" dirty="0" smtClean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Казанская МО Всероссийского Общества Слепых</a:t>
          </a:r>
          <a:endParaRPr lang="ru-RU" sz="1800" dirty="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74BF9852-AE64-42FC-B3AA-1F230C580988}" type="parTrans" cxnId="{80AF2FC2-5403-4382-97F3-0A543BE5F46E}">
      <dgm:prSet/>
      <dgm:spPr>
        <a:xfrm rot="5283922">
          <a:off x="3809668" y="3899008"/>
          <a:ext cx="817078" cy="26815"/>
        </a:xfr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65880E8C-5BA4-43D7-B15D-68BFD7B35E64}" type="sibTrans" cxnId="{80AF2FC2-5403-4382-97F3-0A543BE5F46E}">
      <dgm:prSet/>
      <dgm:spPr/>
      <dgm:t>
        <a:bodyPr/>
        <a:lstStyle/>
        <a:p>
          <a:endParaRPr lang="ru-RU"/>
        </a:p>
      </dgm:t>
    </dgm:pt>
    <dgm:pt modelId="{AC506938-24F0-401F-88C4-E75736BCEBA0}">
      <dgm:prSet custT="1"/>
      <dgm:spPr>
        <a:xfrm>
          <a:off x="1800195" y="3816426"/>
          <a:ext cx="1624811" cy="1498996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800" dirty="0" smtClean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Республиканская Библиотека для слепых</a:t>
          </a:r>
          <a:endParaRPr lang="ru-RU" sz="1800" dirty="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4414304C-FDBA-4578-BD88-0C8B1D19D757}" type="parTrans" cxnId="{DD0531CE-0643-46FC-BD65-AB9AD1F27120}">
      <dgm:prSet/>
      <dgm:spPr>
        <a:xfrm rot="8019152">
          <a:off x="3005171" y="3653070"/>
          <a:ext cx="931073" cy="26815"/>
        </a:xfr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2E1C377E-CE29-40C2-A975-5E733B1CE3DE}" type="sibTrans" cxnId="{DD0531CE-0643-46FC-BD65-AB9AD1F27120}">
      <dgm:prSet/>
      <dgm:spPr/>
      <dgm:t>
        <a:bodyPr/>
        <a:lstStyle/>
        <a:p>
          <a:endParaRPr lang="ru-RU"/>
        </a:p>
      </dgm:t>
    </dgm:pt>
    <dgm:pt modelId="{7FEA8EB0-99F2-4CB7-AB9F-679FF712D463}">
      <dgm:prSet custT="1"/>
      <dgm:spPr>
        <a:xfrm>
          <a:off x="3240361" y="432048"/>
          <a:ext cx="1649863" cy="1431980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800" dirty="0" smtClean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Национальный Государственный музей</a:t>
          </a:r>
          <a:endParaRPr lang="ru-RU" sz="1800" dirty="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7674F091-ADF2-4914-84F7-CD2E66E8AB80}" type="parTrans" cxnId="{66C09EC1-A9CE-467C-B385-22042F41DCFE}">
      <dgm:prSet/>
      <dgm:spPr>
        <a:xfrm rot="15968601">
          <a:off x="3893532" y="2084670"/>
          <a:ext cx="471611" cy="26815"/>
        </a:xfr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29008C9D-F94B-425F-8CDF-84D5DF848BA2}" type="sibTrans" cxnId="{66C09EC1-A9CE-467C-B385-22042F41DCFE}">
      <dgm:prSet/>
      <dgm:spPr/>
      <dgm:t>
        <a:bodyPr/>
        <a:lstStyle/>
        <a:p>
          <a:endParaRPr lang="ru-RU"/>
        </a:p>
      </dgm:t>
    </dgm:pt>
    <dgm:pt modelId="{B377799D-32AE-4730-9171-464D1F2DF231}">
      <dgm:prSet/>
      <dgm:spPr/>
      <dgm:t>
        <a:bodyPr/>
        <a:lstStyle/>
        <a:p>
          <a:endParaRPr lang="ru-RU"/>
        </a:p>
      </dgm:t>
    </dgm:pt>
    <dgm:pt modelId="{74AC92BE-A3CC-486D-9DFE-C96EF39612A5}" type="parTrans" cxnId="{F0B49DF7-9CCA-40AA-9CE3-E1988304CBAC}">
      <dgm:prSet/>
      <dgm:spPr/>
      <dgm:t>
        <a:bodyPr/>
        <a:lstStyle/>
        <a:p>
          <a:endParaRPr lang="ru-RU"/>
        </a:p>
      </dgm:t>
    </dgm:pt>
    <dgm:pt modelId="{259950BA-9395-4EDF-A0B8-D91B1A84657B}" type="sibTrans" cxnId="{F0B49DF7-9CCA-40AA-9CE3-E1988304CBAC}">
      <dgm:prSet/>
      <dgm:spPr/>
      <dgm:t>
        <a:bodyPr/>
        <a:lstStyle/>
        <a:p>
          <a:endParaRPr lang="ru-RU"/>
        </a:p>
      </dgm:t>
    </dgm:pt>
    <dgm:pt modelId="{8AFF03D4-C8BC-45FB-B4B9-A570F853B720}" type="pres">
      <dgm:prSet presAssocID="{928E9D0E-45D8-41C9-9719-7EAEF44B7A2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42A5E41-92A1-4B4C-BDB1-EDC7CC9C1A71}" type="pres">
      <dgm:prSet presAssocID="{098E5C80-F332-47F6-93B3-47A04A8AE352}" presName="centerShape" presStyleLbl="node0" presStyleIdx="0" presStyleCnt="1" custScaleX="84909" custScaleY="90342" custLinFactNeighborX="-4430" custLinFactNeighborY="2243"/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8E47CCDC-D5A8-4C90-88AD-CAFB86393EE6}" type="pres">
      <dgm:prSet presAssocID="{7674F091-ADF2-4914-84F7-CD2E66E8AB80}" presName="Name9" presStyleLbl="parChTrans1D2" presStyleIdx="0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0" y="13407"/>
              </a:moveTo>
              <a:lnTo>
                <a:pt x="471611" y="13407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AC1F22FC-90D6-4297-862E-CB826FAF89B0}" type="pres">
      <dgm:prSet presAssocID="{7674F091-ADF2-4914-84F7-CD2E66E8AB80}" presName="connTx" presStyleLbl="parChTrans1D2" presStyleIdx="0" presStyleCnt="5"/>
      <dgm:spPr/>
      <dgm:t>
        <a:bodyPr/>
        <a:lstStyle/>
        <a:p>
          <a:endParaRPr lang="ru-RU"/>
        </a:p>
      </dgm:t>
    </dgm:pt>
    <dgm:pt modelId="{59058BE7-465B-4732-A658-7170A7110476}" type="pres">
      <dgm:prSet presAssocID="{7FEA8EB0-99F2-4CB7-AB9F-679FF712D463}" presName="node" presStyleLbl="node1" presStyleIdx="0" presStyleCnt="5" custScaleX="114223" custScaleY="110322" custRadScaleRad="101418" custRadScaleInc="23401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0AC62836-FC1F-49D4-980C-87BC998F592B}" type="pres">
      <dgm:prSet presAssocID="{74BF9852-AE64-42FC-B3AA-1F230C580988}" presName="Name9" presStyleLbl="parChTrans1D2" presStyleIdx="1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0" y="13407"/>
              </a:moveTo>
              <a:lnTo>
                <a:pt x="817078" y="13407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DE30106D-0C4D-4D5F-826A-58477B435CB0}" type="pres">
      <dgm:prSet presAssocID="{74BF9852-AE64-42FC-B3AA-1F230C580988}" presName="connTx" presStyleLbl="parChTrans1D2" presStyleIdx="1" presStyleCnt="5"/>
      <dgm:spPr/>
      <dgm:t>
        <a:bodyPr/>
        <a:lstStyle/>
        <a:p>
          <a:endParaRPr lang="ru-RU"/>
        </a:p>
      </dgm:t>
    </dgm:pt>
    <dgm:pt modelId="{D86781A3-0DD5-4ED1-BA99-5D1290383A48}" type="pres">
      <dgm:prSet presAssocID="{86F5656B-372D-4878-B57A-10DA17A196BB}" presName="node" presStyleLbl="node1" presStyleIdx="1" presStyleCnt="5" custScaleX="113513" custScaleY="105418" custRadScaleRad="97297" custRadScaleInc="219458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2B9269E0-D9EE-4C1B-A19D-3B119ECB3AC9}" type="pres">
      <dgm:prSet presAssocID="{4414304C-FDBA-4578-BD88-0C8B1D19D757}" presName="Name9" presStyleLbl="parChTrans1D2" presStyleIdx="2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0" y="13407"/>
              </a:moveTo>
              <a:lnTo>
                <a:pt x="931073" y="13407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4DD3E3AD-200B-4862-B7A1-39CB7363554D}" type="pres">
      <dgm:prSet presAssocID="{4414304C-FDBA-4578-BD88-0C8B1D19D757}" presName="connTx" presStyleLbl="parChTrans1D2" presStyleIdx="2" presStyleCnt="5"/>
      <dgm:spPr/>
      <dgm:t>
        <a:bodyPr/>
        <a:lstStyle/>
        <a:p>
          <a:endParaRPr lang="ru-RU"/>
        </a:p>
      </dgm:t>
    </dgm:pt>
    <dgm:pt modelId="{811AEDD1-05AC-49F0-BD67-D02BB7F26EB3}" type="pres">
      <dgm:prSet presAssocID="{AC506938-24F0-401F-88C4-E75736BCEBA0}" presName="node" presStyleLbl="node1" presStyleIdx="2" presStyleCnt="5" custScaleX="125178" custScaleY="115485" custRadScaleRad="114864" custRadScaleInc="212511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B513048D-7825-4933-B548-536D74CA01D3}" type="pres">
      <dgm:prSet presAssocID="{26AF009C-725C-4C32-9446-85A767D2357E}" presName="Name9" presStyleLbl="parChTrans1D2" presStyleIdx="3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0" y="13407"/>
              </a:moveTo>
              <a:lnTo>
                <a:pt x="752150" y="13407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F6978EC5-8B29-401B-B99B-7801773A6BDF}" type="pres">
      <dgm:prSet presAssocID="{26AF009C-725C-4C32-9446-85A767D2357E}" presName="connTx" presStyleLbl="parChTrans1D2" presStyleIdx="3" presStyleCnt="5"/>
      <dgm:spPr/>
      <dgm:t>
        <a:bodyPr/>
        <a:lstStyle/>
        <a:p>
          <a:endParaRPr lang="ru-RU"/>
        </a:p>
      </dgm:t>
    </dgm:pt>
    <dgm:pt modelId="{CED37666-669A-4B1A-ADDB-C03061F2FEB3}" type="pres">
      <dgm:prSet presAssocID="{E06F9D63-A6C9-4398-AFD0-3B2B40E3CAB3}" presName="node" presStyleLbl="node1" presStyleIdx="3" presStyleCnt="5" custScaleX="133818" custScaleY="122003" custRadScaleRad="108916" custRadScaleInc="18298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B8C3473A-D505-4764-AABF-B7DC007EAE2D}" type="pres">
      <dgm:prSet presAssocID="{63C0333E-7DD8-40BA-B6C1-79D1E0B88123}" presName="Name9" presStyleLbl="parChTrans1D2" presStyleIdx="4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0" y="13407"/>
              </a:moveTo>
              <a:lnTo>
                <a:pt x="756667" y="13407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323509C9-297F-4AE0-8B09-CA68A4DB89A2}" type="pres">
      <dgm:prSet presAssocID="{63C0333E-7DD8-40BA-B6C1-79D1E0B88123}" presName="connTx" presStyleLbl="parChTrans1D2" presStyleIdx="4" presStyleCnt="5"/>
      <dgm:spPr/>
      <dgm:t>
        <a:bodyPr/>
        <a:lstStyle/>
        <a:p>
          <a:endParaRPr lang="ru-RU"/>
        </a:p>
      </dgm:t>
    </dgm:pt>
    <dgm:pt modelId="{A11DBB98-61BD-45B5-8572-E987B382ABE4}" type="pres">
      <dgm:prSet presAssocID="{33D35752-A942-4B29-A8D1-F72864E22C32}" presName="node" presStyleLbl="node1" presStyleIdx="4" presStyleCnt="5" custScaleX="122797" custScaleY="107973" custRadScaleRad="88461" custRadScaleInc="193114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</dgm:ptLst>
  <dgm:cxnLst>
    <dgm:cxn modelId="{F0B49DF7-9CCA-40AA-9CE3-E1988304CBAC}" srcId="{928E9D0E-45D8-41C9-9719-7EAEF44B7A22}" destId="{B377799D-32AE-4730-9171-464D1F2DF231}" srcOrd="1" destOrd="0" parTransId="{74AC92BE-A3CC-486D-9DFE-C96EF39612A5}" sibTransId="{259950BA-9395-4EDF-A0B8-D91B1A84657B}"/>
    <dgm:cxn modelId="{7BED8A0F-1753-4444-A981-22BBF0A5D356}" type="presOf" srcId="{26AF009C-725C-4C32-9446-85A767D2357E}" destId="{F6978EC5-8B29-401B-B99B-7801773A6BDF}" srcOrd="1" destOrd="0" presId="urn:microsoft.com/office/officeart/2005/8/layout/radial1"/>
    <dgm:cxn modelId="{C6B18665-9E68-4DA9-B5BF-F4ADF2433439}" type="presOf" srcId="{7FEA8EB0-99F2-4CB7-AB9F-679FF712D463}" destId="{59058BE7-465B-4732-A658-7170A7110476}" srcOrd="0" destOrd="0" presId="urn:microsoft.com/office/officeart/2005/8/layout/radial1"/>
    <dgm:cxn modelId="{D11CE13B-6D17-45F6-A424-56512484B46B}" type="presOf" srcId="{74BF9852-AE64-42FC-B3AA-1F230C580988}" destId="{DE30106D-0C4D-4D5F-826A-58477B435CB0}" srcOrd="1" destOrd="0" presId="urn:microsoft.com/office/officeart/2005/8/layout/radial1"/>
    <dgm:cxn modelId="{59A03FA0-61F8-4E14-9C92-4433A5194AC4}" type="presOf" srcId="{26AF009C-725C-4C32-9446-85A767D2357E}" destId="{B513048D-7825-4933-B548-536D74CA01D3}" srcOrd="0" destOrd="0" presId="urn:microsoft.com/office/officeart/2005/8/layout/radial1"/>
    <dgm:cxn modelId="{46EBA515-CEB3-4832-BB02-2FF6FF874D27}" type="presOf" srcId="{74BF9852-AE64-42FC-B3AA-1F230C580988}" destId="{0AC62836-FC1F-49D4-980C-87BC998F592B}" srcOrd="0" destOrd="0" presId="urn:microsoft.com/office/officeart/2005/8/layout/radial1"/>
    <dgm:cxn modelId="{B7ED077F-D3D9-4F32-ADEB-0236196D4EB5}" type="presOf" srcId="{63C0333E-7DD8-40BA-B6C1-79D1E0B88123}" destId="{323509C9-297F-4AE0-8B09-CA68A4DB89A2}" srcOrd="1" destOrd="0" presId="urn:microsoft.com/office/officeart/2005/8/layout/radial1"/>
    <dgm:cxn modelId="{D100834A-B4F8-4A2E-A8BA-099391C3233D}" type="presOf" srcId="{7674F091-ADF2-4914-84F7-CD2E66E8AB80}" destId="{8E47CCDC-D5A8-4C90-88AD-CAFB86393EE6}" srcOrd="0" destOrd="0" presId="urn:microsoft.com/office/officeart/2005/8/layout/radial1"/>
    <dgm:cxn modelId="{5B08B5AB-CFEB-4795-89CB-299268268CD5}" type="presOf" srcId="{098E5C80-F332-47F6-93B3-47A04A8AE352}" destId="{E42A5E41-92A1-4B4C-BDB1-EDC7CC9C1A71}" srcOrd="0" destOrd="0" presId="urn:microsoft.com/office/officeart/2005/8/layout/radial1"/>
    <dgm:cxn modelId="{80575ED8-140E-4796-B763-F0C0B2644673}" type="presOf" srcId="{AC506938-24F0-401F-88C4-E75736BCEBA0}" destId="{811AEDD1-05AC-49F0-BD67-D02BB7F26EB3}" srcOrd="0" destOrd="0" presId="urn:microsoft.com/office/officeart/2005/8/layout/radial1"/>
    <dgm:cxn modelId="{66C09EC1-A9CE-467C-B385-22042F41DCFE}" srcId="{098E5C80-F332-47F6-93B3-47A04A8AE352}" destId="{7FEA8EB0-99F2-4CB7-AB9F-679FF712D463}" srcOrd="0" destOrd="0" parTransId="{7674F091-ADF2-4914-84F7-CD2E66E8AB80}" sibTransId="{29008C9D-F94B-425F-8CDF-84D5DF848BA2}"/>
    <dgm:cxn modelId="{DD0531CE-0643-46FC-BD65-AB9AD1F27120}" srcId="{098E5C80-F332-47F6-93B3-47A04A8AE352}" destId="{AC506938-24F0-401F-88C4-E75736BCEBA0}" srcOrd="2" destOrd="0" parTransId="{4414304C-FDBA-4578-BD88-0C8B1D19D757}" sibTransId="{2E1C377E-CE29-40C2-A975-5E733B1CE3DE}"/>
    <dgm:cxn modelId="{7D3C2B4B-2C8C-47B7-AE4B-E20D7D7C6C1E}" srcId="{928E9D0E-45D8-41C9-9719-7EAEF44B7A22}" destId="{098E5C80-F332-47F6-93B3-47A04A8AE352}" srcOrd="0" destOrd="0" parTransId="{E803F0D6-240C-4A45-92A4-F3CE42FDC7D0}" sibTransId="{1EB9C598-099E-40DB-96F1-39F732ABB409}"/>
    <dgm:cxn modelId="{BF1C289F-71C6-45A6-B93F-7DABC0EDCB33}" type="presOf" srcId="{7674F091-ADF2-4914-84F7-CD2E66E8AB80}" destId="{AC1F22FC-90D6-4297-862E-CB826FAF89B0}" srcOrd="1" destOrd="0" presId="urn:microsoft.com/office/officeart/2005/8/layout/radial1"/>
    <dgm:cxn modelId="{3A7CD6AE-3456-4184-BC00-FCA35D6BBCB5}" type="presOf" srcId="{4414304C-FDBA-4578-BD88-0C8B1D19D757}" destId="{4DD3E3AD-200B-4862-B7A1-39CB7363554D}" srcOrd="1" destOrd="0" presId="urn:microsoft.com/office/officeart/2005/8/layout/radial1"/>
    <dgm:cxn modelId="{A6748606-427E-4510-9E23-1CF8A389742E}" type="presOf" srcId="{E06F9D63-A6C9-4398-AFD0-3B2B40E3CAB3}" destId="{CED37666-669A-4B1A-ADDB-C03061F2FEB3}" srcOrd="0" destOrd="0" presId="urn:microsoft.com/office/officeart/2005/8/layout/radial1"/>
    <dgm:cxn modelId="{EBF83907-DAB7-46F2-83C6-DDC0B76EAC9A}" srcId="{098E5C80-F332-47F6-93B3-47A04A8AE352}" destId="{33D35752-A942-4B29-A8D1-F72864E22C32}" srcOrd="4" destOrd="0" parTransId="{63C0333E-7DD8-40BA-B6C1-79D1E0B88123}" sibTransId="{7560E079-6448-4DC2-93F0-61619DF456DD}"/>
    <dgm:cxn modelId="{054765F4-2E8B-4EEC-A755-21288CC664C8}" type="presOf" srcId="{33D35752-A942-4B29-A8D1-F72864E22C32}" destId="{A11DBB98-61BD-45B5-8572-E987B382ABE4}" srcOrd="0" destOrd="0" presId="urn:microsoft.com/office/officeart/2005/8/layout/radial1"/>
    <dgm:cxn modelId="{7832B0FA-B4BD-4F74-83FC-C852E8465DC7}" type="presOf" srcId="{86F5656B-372D-4878-B57A-10DA17A196BB}" destId="{D86781A3-0DD5-4ED1-BA99-5D1290383A48}" srcOrd="0" destOrd="0" presId="urn:microsoft.com/office/officeart/2005/8/layout/radial1"/>
    <dgm:cxn modelId="{326389E0-4F64-490B-B2A1-E7E58333688D}" type="presOf" srcId="{928E9D0E-45D8-41C9-9719-7EAEF44B7A22}" destId="{8AFF03D4-C8BC-45FB-B4B9-A570F853B720}" srcOrd="0" destOrd="0" presId="urn:microsoft.com/office/officeart/2005/8/layout/radial1"/>
    <dgm:cxn modelId="{D1310424-8DC5-4D8E-8437-A6D823D1B918}" type="presOf" srcId="{4414304C-FDBA-4578-BD88-0C8B1D19D757}" destId="{2B9269E0-D9EE-4C1B-A19D-3B119ECB3AC9}" srcOrd="0" destOrd="0" presId="urn:microsoft.com/office/officeart/2005/8/layout/radial1"/>
    <dgm:cxn modelId="{F493E46A-86B7-4138-B85C-95DBA446BF5A}" type="presOf" srcId="{63C0333E-7DD8-40BA-B6C1-79D1E0B88123}" destId="{B8C3473A-D505-4764-AABF-B7DC007EAE2D}" srcOrd="0" destOrd="0" presId="urn:microsoft.com/office/officeart/2005/8/layout/radial1"/>
    <dgm:cxn modelId="{80AF2FC2-5403-4382-97F3-0A543BE5F46E}" srcId="{098E5C80-F332-47F6-93B3-47A04A8AE352}" destId="{86F5656B-372D-4878-B57A-10DA17A196BB}" srcOrd="1" destOrd="0" parTransId="{74BF9852-AE64-42FC-B3AA-1F230C580988}" sibTransId="{65880E8C-5BA4-43D7-B15D-68BFD7B35E64}"/>
    <dgm:cxn modelId="{55A3EFA2-9358-4D81-9B97-AD792B0EC1B8}" srcId="{098E5C80-F332-47F6-93B3-47A04A8AE352}" destId="{E06F9D63-A6C9-4398-AFD0-3B2B40E3CAB3}" srcOrd="3" destOrd="0" parTransId="{26AF009C-725C-4C32-9446-85A767D2357E}" sibTransId="{48EB4CA5-0B1A-467C-8CCA-7C9194B3C37C}"/>
    <dgm:cxn modelId="{ACA3B8A1-F101-4D2C-9678-A51F83740624}" type="presParOf" srcId="{8AFF03D4-C8BC-45FB-B4B9-A570F853B720}" destId="{E42A5E41-92A1-4B4C-BDB1-EDC7CC9C1A71}" srcOrd="0" destOrd="0" presId="urn:microsoft.com/office/officeart/2005/8/layout/radial1"/>
    <dgm:cxn modelId="{FD7FF881-78E9-4ED1-BE36-81F6F8CF8D4A}" type="presParOf" srcId="{8AFF03D4-C8BC-45FB-B4B9-A570F853B720}" destId="{8E47CCDC-D5A8-4C90-88AD-CAFB86393EE6}" srcOrd="1" destOrd="0" presId="urn:microsoft.com/office/officeart/2005/8/layout/radial1"/>
    <dgm:cxn modelId="{D9B70BBD-57C7-4944-A57B-CC32491759F4}" type="presParOf" srcId="{8E47CCDC-D5A8-4C90-88AD-CAFB86393EE6}" destId="{AC1F22FC-90D6-4297-862E-CB826FAF89B0}" srcOrd="0" destOrd="0" presId="urn:microsoft.com/office/officeart/2005/8/layout/radial1"/>
    <dgm:cxn modelId="{67FC3160-F970-4C8E-B89C-6A2C6844CE6E}" type="presParOf" srcId="{8AFF03D4-C8BC-45FB-B4B9-A570F853B720}" destId="{59058BE7-465B-4732-A658-7170A7110476}" srcOrd="2" destOrd="0" presId="urn:microsoft.com/office/officeart/2005/8/layout/radial1"/>
    <dgm:cxn modelId="{F05ABE41-5C28-4D5A-8D63-A22CEC0E96AB}" type="presParOf" srcId="{8AFF03D4-C8BC-45FB-B4B9-A570F853B720}" destId="{0AC62836-FC1F-49D4-980C-87BC998F592B}" srcOrd="3" destOrd="0" presId="urn:microsoft.com/office/officeart/2005/8/layout/radial1"/>
    <dgm:cxn modelId="{4BF6BBDB-5320-492E-9133-900423A16261}" type="presParOf" srcId="{0AC62836-FC1F-49D4-980C-87BC998F592B}" destId="{DE30106D-0C4D-4D5F-826A-58477B435CB0}" srcOrd="0" destOrd="0" presId="urn:microsoft.com/office/officeart/2005/8/layout/radial1"/>
    <dgm:cxn modelId="{F0D40029-31F3-4BD6-A938-161CF3A0FDC0}" type="presParOf" srcId="{8AFF03D4-C8BC-45FB-B4B9-A570F853B720}" destId="{D86781A3-0DD5-4ED1-BA99-5D1290383A48}" srcOrd="4" destOrd="0" presId="urn:microsoft.com/office/officeart/2005/8/layout/radial1"/>
    <dgm:cxn modelId="{83569D77-6C58-49B3-88AF-C692657C3573}" type="presParOf" srcId="{8AFF03D4-C8BC-45FB-B4B9-A570F853B720}" destId="{2B9269E0-D9EE-4C1B-A19D-3B119ECB3AC9}" srcOrd="5" destOrd="0" presId="urn:microsoft.com/office/officeart/2005/8/layout/radial1"/>
    <dgm:cxn modelId="{A7C98F08-9FC2-4248-BDA1-672384F9E9FF}" type="presParOf" srcId="{2B9269E0-D9EE-4C1B-A19D-3B119ECB3AC9}" destId="{4DD3E3AD-200B-4862-B7A1-39CB7363554D}" srcOrd="0" destOrd="0" presId="urn:microsoft.com/office/officeart/2005/8/layout/radial1"/>
    <dgm:cxn modelId="{035943C3-2CDA-45FB-8FFF-4D48BA916DA7}" type="presParOf" srcId="{8AFF03D4-C8BC-45FB-B4B9-A570F853B720}" destId="{811AEDD1-05AC-49F0-BD67-D02BB7F26EB3}" srcOrd="6" destOrd="0" presId="urn:microsoft.com/office/officeart/2005/8/layout/radial1"/>
    <dgm:cxn modelId="{1B423E58-D8F6-4A34-8E23-425B56E6135C}" type="presParOf" srcId="{8AFF03D4-C8BC-45FB-B4B9-A570F853B720}" destId="{B513048D-7825-4933-B548-536D74CA01D3}" srcOrd="7" destOrd="0" presId="urn:microsoft.com/office/officeart/2005/8/layout/radial1"/>
    <dgm:cxn modelId="{B528474F-AE64-4095-99E6-92502EF946FD}" type="presParOf" srcId="{B513048D-7825-4933-B548-536D74CA01D3}" destId="{F6978EC5-8B29-401B-B99B-7801773A6BDF}" srcOrd="0" destOrd="0" presId="urn:microsoft.com/office/officeart/2005/8/layout/radial1"/>
    <dgm:cxn modelId="{F6962B21-EA3E-4A7B-BCD8-987E151919FD}" type="presParOf" srcId="{8AFF03D4-C8BC-45FB-B4B9-A570F853B720}" destId="{CED37666-669A-4B1A-ADDB-C03061F2FEB3}" srcOrd="8" destOrd="0" presId="urn:microsoft.com/office/officeart/2005/8/layout/radial1"/>
    <dgm:cxn modelId="{16DB60B0-B332-4820-A41B-566E852ED369}" type="presParOf" srcId="{8AFF03D4-C8BC-45FB-B4B9-A570F853B720}" destId="{B8C3473A-D505-4764-AABF-B7DC007EAE2D}" srcOrd="9" destOrd="0" presId="urn:microsoft.com/office/officeart/2005/8/layout/radial1"/>
    <dgm:cxn modelId="{DF8D2072-4208-44B9-8FE3-D3114E9932B4}" type="presParOf" srcId="{B8C3473A-D505-4764-AABF-B7DC007EAE2D}" destId="{323509C9-297F-4AE0-8B09-CA68A4DB89A2}" srcOrd="0" destOrd="0" presId="urn:microsoft.com/office/officeart/2005/8/layout/radial1"/>
    <dgm:cxn modelId="{F805BB04-F451-4221-BFF2-D38065415513}" type="presParOf" srcId="{8AFF03D4-C8BC-45FB-B4B9-A570F853B720}" destId="{A11DBB98-61BD-45B5-8572-E987B382ABE4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2A5E41-92A1-4B4C-BDB1-EDC7CC9C1A71}">
      <dsp:nvSpPr>
        <dsp:cNvPr id="0" name=""/>
        <dsp:cNvSpPr/>
      </dsp:nvSpPr>
      <dsp:spPr>
        <a:xfrm>
          <a:off x="3388491" y="2372480"/>
          <a:ext cx="1446196" cy="1538732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Школа № 172</a:t>
          </a:r>
          <a:endParaRPr lang="ru-RU" sz="27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600282" y="2597822"/>
        <a:ext cx="1022614" cy="1088048"/>
      </dsp:txXfrm>
    </dsp:sp>
    <dsp:sp modelId="{8E47CCDC-D5A8-4C90-88AD-CAFB86393EE6}">
      <dsp:nvSpPr>
        <dsp:cNvPr id="0" name=""/>
        <dsp:cNvSpPr/>
      </dsp:nvSpPr>
      <dsp:spPr>
        <a:xfrm rot="21143764">
          <a:off x="4826192" y="2985285"/>
          <a:ext cx="652740" cy="35186"/>
        </a:xfrm>
        <a:custGeom>
          <a:avLst/>
          <a:gdLst/>
          <a:ahLst/>
          <a:cxnLst/>
          <a:rect l="0" t="0" r="0" b="0"/>
          <a:pathLst>
            <a:path>
              <a:moveTo>
                <a:pt x="0" y="13407"/>
              </a:moveTo>
              <a:lnTo>
                <a:pt x="471611" y="13407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136244" y="2986559"/>
        <a:ext cx="32637" cy="32637"/>
      </dsp:txXfrm>
    </dsp:sp>
    <dsp:sp modelId="{59058BE7-465B-4732-A658-7170A7110476}">
      <dsp:nvSpPr>
        <dsp:cNvPr id="0" name=""/>
        <dsp:cNvSpPr/>
      </dsp:nvSpPr>
      <dsp:spPr>
        <a:xfrm>
          <a:off x="5463481" y="1877344"/>
          <a:ext cx="2164942" cy="1879038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Национальный Государственный музей</a:t>
          </a:r>
          <a:endParaRPr lang="ru-RU" sz="1050" kern="1200" dirty="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5780529" y="2152523"/>
        <a:ext cx="1530846" cy="1328680"/>
      </dsp:txXfrm>
    </dsp:sp>
    <dsp:sp modelId="{0AC62836-FC1F-49D4-980C-87BC998F592B}">
      <dsp:nvSpPr>
        <dsp:cNvPr id="0" name=""/>
        <dsp:cNvSpPr/>
      </dsp:nvSpPr>
      <dsp:spPr>
        <a:xfrm rot="3250414">
          <a:off x="4467677" y="3899408"/>
          <a:ext cx="407029" cy="35186"/>
        </a:xfrm>
        <a:custGeom>
          <a:avLst/>
          <a:gdLst/>
          <a:ahLst/>
          <a:cxnLst/>
          <a:rect l="0" t="0" r="0" b="0"/>
          <a:pathLst>
            <a:path>
              <a:moveTo>
                <a:pt x="0" y="13407"/>
              </a:moveTo>
              <a:lnTo>
                <a:pt x="817078" y="13407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4661016" y="3906825"/>
        <a:ext cx="20351" cy="20351"/>
      </dsp:txXfrm>
    </dsp:sp>
    <dsp:sp modelId="{D86781A3-0DD5-4ED1-BA99-5D1290383A48}">
      <dsp:nvSpPr>
        <dsp:cNvPr id="0" name=""/>
        <dsp:cNvSpPr/>
      </dsp:nvSpPr>
      <dsp:spPr>
        <a:xfrm>
          <a:off x="4211486" y="3965128"/>
          <a:ext cx="2285122" cy="1795511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Казанская МО Всероссийского Общества Слепых</a:t>
          </a:r>
          <a:endParaRPr lang="ru-RU" sz="1050" kern="1200" dirty="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4546134" y="4228074"/>
        <a:ext cx="1615826" cy="1269619"/>
      </dsp:txXfrm>
    </dsp:sp>
    <dsp:sp modelId="{2B9269E0-D9EE-4C1B-A19D-3B119ECB3AC9}">
      <dsp:nvSpPr>
        <dsp:cNvPr id="0" name=""/>
        <dsp:cNvSpPr/>
      </dsp:nvSpPr>
      <dsp:spPr>
        <a:xfrm rot="7842423">
          <a:off x="3234419" y="3870196"/>
          <a:ext cx="470794" cy="35186"/>
        </a:xfrm>
        <a:custGeom>
          <a:avLst/>
          <a:gdLst/>
          <a:ahLst/>
          <a:cxnLst/>
          <a:rect l="0" t="0" r="0" b="0"/>
          <a:pathLst>
            <a:path>
              <a:moveTo>
                <a:pt x="0" y="13407"/>
              </a:moveTo>
              <a:lnTo>
                <a:pt x="931073" y="13407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 rot="10800000">
        <a:off x="3458047" y="3876019"/>
        <a:ext cx="23539" cy="23539"/>
      </dsp:txXfrm>
    </dsp:sp>
    <dsp:sp modelId="{811AEDD1-05AC-49F0-BD67-D02BB7F26EB3}">
      <dsp:nvSpPr>
        <dsp:cNvPr id="0" name=""/>
        <dsp:cNvSpPr/>
      </dsp:nvSpPr>
      <dsp:spPr>
        <a:xfrm>
          <a:off x="1587508" y="3853071"/>
          <a:ext cx="2132070" cy="1966975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Республиканская Библиотека для слепых</a:t>
          </a:r>
          <a:endParaRPr lang="ru-RU" sz="1050" kern="1200" dirty="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1899742" y="4141128"/>
        <a:ext cx="1507602" cy="1390861"/>
      </dsp:txXfrm>
    </dsp:sp>
    <dsp:sp modelId="{B513048D-7825-4933-B548-536D74CA01D3}">
      <dsp:nvSpPr>
        <dsp:cNvPr id="0" name=""/>
        <dsp:cNvSpPr/>
      </dsp:nvSpPr>
      <dsp:spPr>
        <a:xfrm rot="11723359">
          <a:off x="3028270" y="2879783"/>
          <a:ext cx="390262" cy="35186"/>
        </a:xfrm>
        <a:custGeom>
          <a:avLst/>
          <a:gdLst/>
          <a:ahLst/>
          <a:cxnLst/>
          <a:rect l="0" t="0" r="0" b="0"/>
          <a:pathLst>
            <a:path>
              <a:moveTo>
                <a:pt x="0" y="13407"/>
              </a:moveTo>
              <a:lnTo>
                <a:pt x="752150" y="13407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 rot="10800000">
        <a:off x="3213645" y="2887620"/>
        <a:ext cx="19513" cy="19513"/>
      </dsp:txXfrm>
    </dsp:sp>
    <dsp:sp modelId="{CED37666-669A-4B1A-ADDB-C03061F2FEB3}">
      <dsp:nvSpPr>
        <dsp:cNvPr id="0" name=""/>
        <dsp:cNvSpPr/>
      </dsp:nvSpPr>
      <dsp:spPr>
        <a:xfrm>
          <a:off x="804672" y="1506310"/>
          <a:ext cx="2279229" cy="2077992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Адаптивная детско-юношеская спортивная школа</a:t>
          </a:r>
          <a:endParaRPr lang="ru-RU" sz="1050" kern="1200" dirty="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1138457" y="1810625"/>
        <a:ext cx="1611659" cy="1469362"/>
      </dsp:txXfrm>
    </dsp:sp>
    <dsp:sp modelId="{B8C3473A-D505-4764-AABF-B7DC007EAE2D}">
      <dsp:nvSpPr>
        <dsp:cNvPr id="0" name=""/>
        <dsp:cNvSpPr/>
      </dsp:nvSpPr>
      <dsp:spPr>
        <a:xfrm rot="16330389">
          <a:off x="3942927" y="2150030"/>
          <a:ext cx="411261" cy="35186"/>
        </a:xfrm>
        <a:custGeom>
          <a:avLst/>
          <a:gdLst/>
          <a:ahLst/>
          <a:cxnLst/>
          <a:rect l="0" t="0" r="0" b="0"/>
          <a:pathLst>
            <a:path>
              <a:moveTo>
                <a:pt x="0" y="13407"/>
              </a:moveTo>
              <a:lnTo>
                <a:pt x="756667" y="13407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4138276" y="2157342"/>
        <a:ext cx="20563" cy="20563"/>
      </dsp:txXfrm>
    </dsp:sp>
    <dsp:sp modelId="{A11DBB98-61BD-45B5-8572-E987B382ABE4}">
      <dsp:nvSpPr>
        <dsp:cNvPr id="0" name=""/>
        <dsp:cNvSpPr/>
      </dsp:nvSpPr>
      <dsp:spPr>
        <a:xfrm>
          <a:off x="3145470" y="123623"/>
          <a:ext cx="2091516" cy="1839029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УУ «ТИСБИ»</a:t>
          </a:r>
          <a:endParaRPr lang="ru-RU" sz="1050" kern="1200" dirty="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3451765" y="392943"/>
        <a:ext cx="1478926" cy="13003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1D41A1-ECE0-4D7B-BF1D-B81A6F7DBE2C}" type="datetimeFigureOut">
              <a:rPr lang="ru-RU" smtClean="0"/>
              <a:pPr/>
              <a:t>18.03.2019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CF9E8D-8FC8-4EE5-B285-861084D99A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1189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D42F77-E484-4FEC-8F6F-F3C4B0B53CBE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2443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pPr>
              <a:defRPr/>
            </a:pPr>
            <a:fld id="{F10EA040-B9ED-4088-BDEF-C1EDEEB2A633}" type="datetimeFigureOut">
              <a:rPr lang="ru-RU" smtClean="0"/>
              <a:pPr>
                <a:defRPr/>
              </a:pPr>
              <a:t>18.03.2019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pPr>
              <a:defRPr/>
            </a:pPr>
            <a:fld id="{FE917294-D323-4C6B-92BA-7C28C9B5707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9FD435-15B3-4BA8-A4AE-241A28CC7E27}" type="datetimeFigureOut">
              <a:rPr lang="ru-RU" smtClean="0"/>
              <a:pPr>
                <a:defRPr/>
              </a:pPr>
              <a:t>18.03.2019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F787A3-0365-4316-B1A6-76D2422A1B0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8FC2EA-7E63-4D2F-8461-38C0710D8730}" type="datetimeFigureOut">
              <a:rPr lang="ru-RU" smtClean="0"/>
              <a:pPr>
                <a:defRPr/>
              </a:pPr>
              <a:t>18.03.2019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ADAC8A-00DE-4993-8B98-BA5D61CFC55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fld id="{03706F83-405D-43D8-ADA5-BE2562E960DF}" type="datetimeFigureOut">
              <a:rPr lang="ru-RU" smtClean="0"/>
              <a:pPr>
                <a:defRPr/>
              </a:pPr>
              <a:t>18.03.2019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A6DFED59-3D90-4489-95A9-1945475429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pPr>
              <a:defRPr/>
            </a:pPr>
            <a:fld id="{F5B9F631-E250-4391-8756-D1AFF5C19393}" type="datetimeFigureOut">
              <a:rPr lang="ru-RU" smtClean="0"/>
              <a:pPr>
                <a:defRPr/>
              </a:pPr>
              <a:t>18.03.2019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pPr>
              <a:defRPr/>
            </a:pPr>
            <a:fld id="{61F67B44-C3A4-4D8C-8170-E1726036B5E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2D7635-4490-4C1E-A7FA-F4666477E999}" type="datetimeFigureOut">
              <a:rPr lang="ru-RU" smtClean="0"/>
              <a:pPr>
                <a:defRPr/>
              </a:pPr>
              <a:t>18.03.2019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ABE43E-CF67-47E3-A8A0-D232A7E13BE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AFFEBB-31C4-491B-A6A1-04E8BDF14C12}" type="datetimeFigureOut">
              <a:rPr lang="ru-RU" smtClean="0"/>
              <a:pPr>
                <a:defRPr/>
              </a:pPr>
              <a:t>18.03.2019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67CF21-8788-4E4C-B295-2BFCAA5056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5BEAF4B4-9465-4377-AF0A-2A1928A7C161}" type="datetimeFigureOut">
              <a:rPr lang="ru-RU" smtClean="0"/>
              <a:pPr>
                <a:defRPr/>
              </a:pPr>
              <a:t>18.03.2019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D5F0E91C-9731-44E5-B6E4-5CE9B89E971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AE6F72-1E26-41F7-AAD2-43282B368374}" type="datetimeFigureOut">
              <a:rPr lang="ru-RU" smtClean="0"/>
              <a:pPr>
                <a:defRPr/>
              </a:pPr>
              <a:t>18.03.2019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003163-4FDF-45B5-BA58-1DFB0D2894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fld id="{40F8FBC5-11CF-4FD5-B79F-07A0733397A4}" type="datetimeFigureOut">
              <a:rPr lang="ru-RU" smtClean="0"/>
              <a:pPr>
                <a:defRPr/>
              </a:pPr>
              <a:t>18.03.2019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E739BCF3-9CFA-4B82-AD64-C4CFFE72528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F7E8AFB3-C9AC-4BFC-8899-37B5D568A8B5}" type="datetimeFigureOut">
              <a:rPr lang="ru-RU" smtClean="0"/>
              <a:pPr>
                <a:defRPr/>
              </a:pPr>
              <a:t>18.03.2019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2BE64EEF-E8EA-463A-9241-06B867F370F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7DE4904D-89DD-4FCA-819F-3F48AC7D2DB3}" type="datetimeFigureOut">
              <a:rPr lang="ru-RU" smtClean="0"/>
              <a:pPr>
                <a:defRPr/>
              </a:pPr>
              <a:t>18.03.2019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AFB4C8E-EA05-4827-9AC9-886A6FD103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3" r:id="rId1"/>
    <p:sldLayoutId id="2147484224" r:id="rId2"/>
    <p:sldLayoutId id="2147484225" r:id="rId3"/>
    <p:sldLayoutId id="2147484226" r:id="rId4"/>
    <p:sldLayoutId id="2147484227" r:id="rId5"/>
    <p:sldLayoutId id="2147484228" r:id="rId6"/>
    <p:sldLayoutId id="2147484229" r:id="rId7"/>
    <p:sldLayoutId id="2147484230" r:id="rId8"/>
    <p:sldLayoutId id="2147484231" r:id="rId9"/>
    <p:sldLayoutId id="2147484232" r:id="rId10"/>
    <p:sldLayoutId id="214748423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1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22.jpe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0" name="Picture 2" descr="IMG_097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70448" y="1"/>
            <a:ext cx="3773552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Заголовок 22"/>
          <p:cNvSpPr>
            <a:spLocks noGrp="1"/>
          </p:cNvSpPr>
          <p:nvPr>
            <p:ph type="ctrTitle"/>
          </p:nvPr>
        </p:nvSpPr>
        <p:spPr>
          <a:xfrm>
            <a:off x="0" y="-357214"/>
            <a:ext cx="5214937" cy="364816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t-RU" sz="2400" dirty="0" smtClean="0"/>
              <a:t/>
            </a:r>
            <a:br>
              <a:rPr lang="tt-RU" sz="2400" dirty="0" smtClean="0"/>
            </a:br>
            <a:r>
              <a:rPr lang="tt-RU" sz="2400" dirty="0" smtClean="0"/>
              <a:t/>
            </a:r>
            <a:br>
              <a:rPr lang="tt-RU" sz="2400" dirty="0" smtClean="0"/>
            </a:br>
            <a:r>
              <a:rPr lang="tt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Государственное бюджетное общеобразовательное учреждение 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«Казанская школа № 172 </a:t>
            </a:r>
            <a:b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детей с ограниченными возможностями здоровья»</a:t>
            </a:r>
            <a:endParaRPr lang="ru-RU" sz="3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одзаголовок 23"/>
          <p:cNvSpPr>
            <a:spLocks noGrp="1"/>
          </p:cNvSpPr>
          <p:nvPr>
            <p:ph type="subTitle" idx="1"/>
          </p:nvPr>
        </p:nvSpPr>
        <p:spPr>
          <a:xfrm>
            <a:off x="395536" y="5003322"/>
            <a:ext cx="8062664" cy="1371600"/>
          </a:xfrm>
        </p:spPr>
        <p:txBody>
          <a:bodyPr>
            <a:normAutofit fontScale="400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2100" i="1" dirty="0" smtClean="0">
              <a:solidFill>
                <a:srgbClr val="7030A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6400" i="1" dirty="0" smtClean="0">
                <a:solidFill>
                  <a:srgbClr val="002060"/>
                </a:solidFill>
              </a:rPr>
              <a:t>420066, г.Казань, ул.Бондаренко, 29А                  тел/факс: </a:t>
            </a:r>
            <a:r>
              <a:rPr lang="tt-RU" sz="6400" i="1" dirty="0" smtClean="0">
                <a:solidFill>
                  <a:srgbClr val="002060"/>
                </a:solidFill>
              </a:rPr>
              <a:t>8 (843) </a:t>
            </a:r>
            <a:r>
              <a:rPr lang="ru-RU" sz="6400" i="1" dirty="0" smtClean="0">
                <a:solidFill>
                  <a:srgbClr val="002060"/>
                </a:solidFill>
              </a:rPr>
              <a:t>562-53-72</a:t>
            </a:r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n-US" sz="6400" i="1" dirty="0" smtClean="0">
                <a:solidFill>
                  <a:srgbClr val="002060"/>
                </a:solidFill>
              </a:rPr>
              <a:t>e</a:t>
            </a:r>
            <a:r>
              <a:rPr lang="ru-RU" sz="6400" i="1" dirty="0" smtClean="0">
                <a:solidFill>
                  <a:srgbClr val="002060"/>
                </a:solidFill>
              </a:rPr>
              <a:t>-</a:t>
            </a:r>
            <a:r>
              <a:rPr lang="en-US" sz="6400" i="1" dirty="0" smtClean="0">
                <a:solidFill>
                  <a:srgbClr val="002060"/>
                </a:solidFill>
              </a:rPr>
              <a:t>mail</a:t>
            </a:r>
            <a:r>
              <a:rPr lang="ru-RU" sz="6400" i="1" dirty="0" smtClean="0">
                <a:solidFill>
                  <a:srgbClr val="002060"/>
                </a:solidFill>
              </a:rPr>
              <a:t>: </a:t>
            </a:r>
            <a:r>
              <a:rPr lang="en-US" sz="6400" i="1" dirty="0" smtClean="0">
                <a:solidFill>
                  <a:srgbClr val="002060"/>
                </a:solidFill>
              </a:rPr>
              <a:t>Ss</a:t>
            </a:r>
            <a:r>
              <a:rPr lang="ru-RU" sz="6400" i="1" dirty="0" smtClean="0">
                <a:solidFill>
                  <a:srgbClr val="002060"/>
                </a:solidFill>
              </a:rPr>
              <a:t>172.</a:t>
            </a:r>
            <a:r>
              <a:rPr lang="en-US" sz="6400" i="1" dirty="0" smtClean="0">
                <a:solidFill>
                  <a:srgbClr val="002060"/>
                </a:solidFill>
              </a:rPr>
              <a:t>kzn</a:t>
            </a:r>
            <a:r>
              <a:rPr lang="ru-RU" sz="6400" i="1" dirty="0" smtClean="0">
                <a:solidFill>
                  <a:srgbClr val="002060"/>
                </a:solidFill>
              </a:rPr>
              <a:t>@</a:t>
            </a:r>
            <a:r>
              <a:rPr lang="en-US" sz="6400" i="1" dirty="0" smtClean="0">
                <a:solidFill>
                  <a:srgbClr val="002060"/>
                </a:solidFill>
              </a:rPr>
              <a:t>tatar</a:t>
            </a:r>
            <a:r>
              <a:rPr lang="ru-RU" sz="6400" i="1" dirty="0" smtClean="0">
                <a:solidFill>
                  <a:srgbClr val="002060"/>
                </a:solidFill>
              </a:rPr>
              <a:t>.</a:t>
            </a:r>
            <a:r>
              <a:rPr lang="en-US" sz="6400" i="1" dirty="0" smtClean="0">
                <a:solidFill>
                  <a:srgbClr val="002060"/>
                </a:solidFill>
              </a:rPr>
              <a:t>ru</a:t>
            </a:r>
            <a:endParaRPr lang="ru-RU" sz="6400" dirty="0" smtClean="0">
              <a:solidFill>
                <a:srgbClr val="00206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4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9"/>
            <a:ext cx="8147248" cy="864096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Математика базового уровня 11 класс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58120" y="3789040"/>
            <a:ext cx="9032684" cy="112947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000" dirty="0" smtClean="0">
                <a:latin typeface="+mj-lt"/>
                <a:ea typeface="Times New Roman" panose="02020603050405020304" pitchFamily="18" charset="0"/>
              </a:rPr>
              <a:t>Математика профильного уровня 2018 г.</a:t>
            </a:r>
          </a:p>
          <a:p>
            <a:pPr marL="0" indent="0" algn="ctr">
              <a:buNone/>
            </a:pPr>
            <a:endParaRPr lang="ru-RU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39956" y="0"/>
            <a:ext cx="1106042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147087319"/>
              </p:ext>
            </p:extLst>
          </p:nvPr>
        </p:nvGraphicFramePr>
        <p:xfrm>
          <a:off x="492500" y="1497227"/>
          <a:ext cx="7895924" cy="2291813"/>
        </p:xfrm>
        <a:graphic>
          <a:graphicData uri="http://schemas.openxmlformats.org/presentationml/2006/ole">
            <p:oleObj spid="_x0000_s30735" name="Диаграмма" r:id="rId3" imgW="6663506" imgH="1883827" progId="Excel.Sheet.8">
              <p:embed/>
            </p:oleObj>
          </a:graphicData>
        </a:graphic>
      </p:graphicFrame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739956" y="1885950"/>
            <a:ext cx="1106042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10543826"/>
              </p:ext>
            </p:extLst>
          </p:nvPr>
        </p:nvGraphicFramePr>
        <p:xfrm>
          <a:off x="500032" y="4572008"/>
          <a:ext cx="8072496" cy="15302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9062"/>
                <a:gridCol w="1009062"/>
                <a:gridCol w="1009062"/>
                <a:gridCol w="1009062"/>
                <a:gridCol w="1009062"/>
                <a:gridCol w="1009062"/>
                <a:gridCol w="1009062"/>
                <a:gridCol w="1009062"/>
              </a:tblGrid>
              <a:tr h="10358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выпускников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участников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Ниже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min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 80 до 100 баллов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балл 2016 г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балл 2018 г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Динамика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943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22.2%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45,3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- 6,3  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1525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332656"/>
            <a:ext cx="8208912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Результаты ЕГЭ по русскому языку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1800" dirty="0" smtClean="0"/>
              <a:t>Из 9 выпускников 1 чел. (Петров А.)  выбрал ГИА по русскому языку в форме ГВЭ. Успешно прошел экзамен (отметка – 4)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 flipV="1">
            <a:off x="8748462" y="6237311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3291087"/>
              </p:ext>
            </p:extLst>
          </p:nvPr>
        </p:nvGraphicFramePr>
        <p:xfrm>
          <a:off x="395534" y="1916832"/>
          <a:ext cx="8352930" cy="2808312"/>
        </p:xfrm>
        <a:graphic>
          <a:graphicData uri="http://schemas.openxmlformats.org/drawingml/2006/table">
            <a:tbl>
              <a:tblPr firstRow="1" firstCol="1" bandRow="1"/>
              <a:tblGrid>
                <a:gridCol w="855815"/>
                <a:gridCol w="800371"/>
                <a:gridCol w="792088"/>
                <a:gridCol w="792088"/>
                <a:gridCol w="1034821"/>
                <a:gridCol w="885351"/>
                <a:gridCol w="1078123"/>
                <a:gridCol w="1106161"/>
                <a:gridCol w="1008112"/>
              </a:tblGrid>
              <a:tr h="19415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выпускников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2018</a:t>
                      </a:r>
                      <a:r>
                        <a:rPr lang="ru-RU" sz="18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участников в 2018 г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2018 г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Ниже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min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 80 до 100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баллов в 2018 г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</a:t>
                      </a:r>
                      <a:r>
                        <a:rPr lang="ru-RU" sz="18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балл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2016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 2017 г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 </a:t>
                      </a:r>
                      <a:endParaRPr lang="ru-RU" sz="18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2018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Динамика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6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88,9%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71,2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61,8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64,9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+3,1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3014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4632" cy="792088"/>
          </a:xfrm>
        </p:spPr>
        <p:txBody>
          <a:bodyPr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Многобальники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196752"/>
            <a:ext cx="7774632" cy="517817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62045157"/>
              </p:ext>
            </p:extLst>
          </p:nvPr>
        </p:nvGraphicFramePr>
        <p:xfrm>
          <a:off x="323528" y="1196752"/>
          <a:ext cx="8606190" cy="28646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1238"/>
                <a:gridCol w="1955730"/>
                <a:gridCol w="928694"/>
                <a:gridCol w="2143140"/>
                <a:gridCol w="1857388"/>
              </a:tblGrid>
              <a:tr h="76243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Учебный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обучающийся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учитель</a:t>
                      </a:r>
                      <a:endParaRPr lang="ru-RU" dirty="0"/>
                    </a:p>
                  </a:txBody>
                  <a:tcPr/>
                </a:tc>
              </a:tr>
              <a:tr h="560988">
                <a:tc rowSpan="2">
                  <a:txBody>
                    <a:bodyPr/>
                    <a:lstStyle/>
                    <a:p>
                      <a:r>
                        <a:rPr lang="ru-RU" sz="1700" dirty="0" smtClean="0"/>
                        <a:t>2016-2017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История 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72</a:t>
                      </a:r>
                      <a:endParaRPr lang="ru-RU" sz="17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800" dirty="0" err="1" smtClean="0"/>
                        <a:t>Ахметгалеева</a:t>
                      </a:r>
                      <a:r>
                        <a:rPr lang="ru-RU" sz="1800" baseline="0" dirty="0" smtClean="0"/>
                        <a:t> Э.</a:t>
                      </a:r>
                      <a:endParaRPr lang="ru-RU" sz="18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800" dirty="0" smtClean="0"/>
                        <a:t>Сизая В.В.</a:t>
                      </a:r>
                      <a:endParaRPr lang="ru-RU" sz="1800" dirty="0"/>
                    </a:p>
                  </a:txBody>
                  <a:tcPr/>
                </a:tc>
              </a:tr>
              <a:tr h="560988">
                <a:tc vMerge="1"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Обществознание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72</a:t>
                      </a:r>
                      <a:endParaRPr lang="ru-RU" sz="17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</a:tr>
              <a:tr h="980268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2017-2018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Русский язык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80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err="1" smtClean="0"/>
                        <a:t>Халимов</a:t>
                      </a:r>
                      <a:r>
                        <a:rPr lang="ru-RU" sz="2400" dirty="0" smtClean="0"/>
                        <a:t> А.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Семенова</a:t>
                      </a:r>
                      <a:r>
                        <a:rPr lang="ru-RU" sz="2400" baseline="0" dirty="0" smtClean="0"/>
                        <a:t> Е.П.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2" descr="http://im8-tub-ru.yandex.net/i?id=215892480-36-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1663" y="4857761"/>
            <a:ext cx="3792337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723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313240" cy="1668724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15000"/>
              </a:lnSpc>
              <a:spcBef>
                <a:spcPts val="600"/>
              </a:spcBef>
            </a:pPr>
            <a: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b="1" cap="none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ГИА -2018 ГОДА</a:t>
            </a:r>
            <a: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Динамика  </a:t>
            </a:r>
            <a:r>
              <a:rPr lang="ru-RU" sz="2400" b="1" cap="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показателей средней оценки </a:t>
            </a:r>
            <a: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ГВЭ-9 </a:t>
            </a:r>
            <a:b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математике  </a:t>
            </a:r>
            <a:r>
              <a:rPr lang="ru-RU" sz="2400" b="1" cap="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три года:</a:t>
            </a:r>
            <a:br>
              <a:rPr lang="ru-RU" sz="2400" b="1" cap="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357298"/>
            <a:ext cx="7560839" cy="207170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42910" y="3643314"/>
            <a:ext cx="8286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Динамика  показателей средней оценки ГВЭ-9 </a:t>
            </a:r>
          </a:p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русскому языку за три года:</a:t>
            </a:r>
            <a:endParaRPr lang="ru-RU" sz="20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4357694"/>
            <a:ext cx="7632847" cy="228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46527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3698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ТРУДОУСТРОЙСТВО</a:t>
            </a:r>
            <a:endParaRPr lang="ru-RU" sz="2400" dirty="0">
              <a:solidFill>
                <a:schemeClr val="tx1"/>
              </a:solidFill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xmlns="" val="1147863977"/>
              </p:ext>
            </p:extLst>
          </p:nvPr>
        </p:nvGraphicFramePr>
        <p:xfrm>
          <a:off x="251519" y="1475501"/>
          <a:ext cx="3888434" cy="49058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4790"/>
                <a:gridCol w="570583"/>
                <a:gridCol w="777687"/>
                <a:gridCol w="777687"/>
                <a:gridCol w="777687"/>
              </a:tblGrid>
              <a:tr h="942055">
                <a:tc>
                  <a:txBody>
                    <a:bodyPr/>
                    <a:lstStyle/>
                    <a:p>
                      <a:r>
                        <a:rPr lang="ru-RU" dirty="0" smtClean="0"/>
                        <a:t>Учебный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 10 </a:t>
                      </a:r>
                      <a:r>
                        <a:rPr lang="ru-RU" dirty="0" err="1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ССУЗы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 пенсии</a:t>
                      </a:r>
                      <a:endParaRPr lang="ru-RU" dirty="0"/>
                    </a:p>
                  </a:txBody>
                  <a:tcPr/>
                </a:tc>
              </a:tr>
              <a:tr h="699596">
                <a:tc>
                  <a:txBody>
                    <a:bodyPr/>
                    <a:lstStyle/>
                    <a:p>
                      <a:r>
                        <a:rPr lang="ru-RU" dirty="0" smtClean="0"/>
                        <a:t>2015-2016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3</a:t>
                      </a:r>
                      <a:endParaRPr lang="ru-RU" dirty="0"/>
                    </a:p>
                  </a:txBody>
                  <a:tcPr/>
                </a:tc>
              </a:tr>
              <a:tr h="699596">
                <a:tc>
                  <a:txBody>
                    <a:bodyPr/>
                    <a:lstStyle/>
                    <a:p>
                      <a:r>
                        <a:rPr lang="ru-RU" dirty="0" smtClean="0"/>
                        <a:t>2016-2017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699596">
                <a:tc>
                  <a:txBody>
                    <a:bodyPr/>
                    <a:lstStyle/>
                    <a:p>
                      <a:r>
                        <a:rPr lang="ru-RU" dirty="0" smtClean="0"/>
                        <a:t>2017-2018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932491">
                <a:tc>
                  <a:txBody>
                    <a:bodyPr/>
                    <a:lstStyle/>
                    <a:p>
                      <a:r>
                        <a:rPr lang="ru-RU" dirty="0" smtClean="0"/>
                        <a:t>За три года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40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24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</a:tr>
              <a:tr h="932491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b="1" dirty="0" smtClean="0">
                          <a:solidFill>
                            <a:srgbClr val="002060"/>
                          </a:solidFill>
                          <a:cs typeface="Aharoni" pitchFamily="2" charset="-79"/>
                        </a:rPr>
                        <a:t>Процент поступления в </a:t>
                      </a:r>
                      <a:r>
                        <a:rPr lang="ru-RU" altLang="ru-RU" b="1" dirty="0" err="1" smtClean="0">
                          <a:solidFill>
                            <a:srgbClr val="002060"/>
                          </a:solidFill>
                          <a:cs typeface="Aharoni" pitchFamily="2" charset="-79"/>
                        </a:rPr>
                        <a:t>ССУЗы</a:t>
                      </a:r>
                      <a:r>
                        <a:rPr lang="ru-RU" altLang="ru-RU" b="1" dirty="0" smtClean="0">
                          <a:solidFill>
                            <a:srgbClr val="002060"/>
                          </a:solidFill>
                          <a:cs typeface="Aharoni" pitchFamily="2" charset="-79"/>
                        </a:rPr>
                        <a:t> за последние 3 года - 25%  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Содержимое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xmlns="" val="570309801"/>
              </p:ext>
            </p:extLst>
          </p:nvPr>
        </p:nvGraphicFramePr>
        <p:xfrm>
          <a:off x="4371974" y="1412775"/>
          <a:ext cx="4160465" cy="49685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6606"/>
                <a:gridCol w="617580"/>
                <a:gridCol w="832093"/>
                <a:gridCol w="832093"/>
                <a:gridCol w="832093"/>
              </a:tblGrid>
              <a:tr h="1055551">
                <a:tc>
                  <a:txBody>
                    <a:bodyPr/>
                    <a:lstStyle/>
                    <a:p>
                      <a:r>
                        <a:rPr lang="ru-RU" dirty="0" smtClean="0"/>
                        <a:t>Учебный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ВУЗы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ССУЗы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Работают</a:t>
                      </a:r>
                      <a:endParaRPr lang="ru-RU" dirty="0"/>
                    </a:p>
                  </a:txBody>
                  <a:tcPr/>
                </a:tc>
              </a:tr>
              <a:tr h="694100">
                <a:tc>
                  <a:txBody>
                    <a:bodyPr/>
                    <a:lstStyle/>
                    <a:p>
                      <a:r>
                        <a:rPr lang="ru-RU" dirty="0" smtClean="0"/>
                        <a:t>2015-2016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694100">
                <a:tc>
                  <a:txBody>
                    <a:bodyPr/>
                    <a:lstStyle/>
                    <a:p>
                      <a:r>
                        <a:rPr lang="ru-RU" dirty="0" smtClean="0"/>
                        <a:t>2016-2017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694100">
                <a:tc>
                  <a:txBody>
                    <a:bodyPr/>
                    <a:lstStyle/>
                    <a:p>
                      <a:r>
                        <a:rPr lang="ru-RU" dirty="0" smtClean="0"/>
                        <a:t>2017-2018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894598">
                <a:tc>
                  <a:txBody>
                    <a:bodyPr/>
                    <a:lstStyle/>
                    <a:p>
                      <a:r>
                        <a:rPr lang="ru-RU" dirty="0" smtClean="0"/>
                        <a:t>За три года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</a:tr>
              <a:tr h="936104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Процент поступления в ВУЗы за</a:t>
                      </a:r>
                      <a:r>
                        <a:rPr lang="ru-RU" b="1" baseline="0" dirty="0" smtClean="0">
                          <a:solidFill>
                            <a:srgbClr val="002060"/>
                          </a:solidFill>
                        </a:rPr>
                        <a:t> последние 3 года – 53%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357158" y="714356"/>
            <a:ext cx="3657600" cy="50006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Выпуск 9 класса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343400" y="714356"/>
            <a:ext cx="3657600" cy="50006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Выпуск 11 класса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467600" cy="57606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Олимпиадное движение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8329642" cy="563724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Результаты  участия  во Всероссийской и Республиканской олимпиадах школьников                за последние 3 года  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71446255"/>
              </p:ext>
            </p:extLst>
          </p:nvPr>
        </p:nvGraphicFramePr>
        <p:xfrm>
          <a:off x="179512" y="2132857"/>
          <a:ext cx="8568951" cy="23998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7141"/>
                <a:gridCol w="1852746"/>
                <a:gridCol w="2470329"/>
                <a:gridCol w="2238735"/>
              </a:tblGrid>
              <a:tr h="464117">
                <a:tc gridSpan="4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Победители</a:t>
                      </a:r>
                      <a:r>
                        <a:rPr lang="ru-RU" sz="2400" b="1" baseline="0" dirty="0" smtClean="0">
                          <a:solidFill>
                            <a:srgbClr val="002060"/>
                          </a:solidFill>
                        </a:rPr>
                        <a:t>  и призеры 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70544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Учебный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Школьный уровень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Муниципальный  уровень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Региональный уровень</a:t>
                      </a:r>
                      <a:endParaRPr lang="ru-RU" dirty="0"/>
                    </a:p>
                  </a:txBody>
                  <a:tcPr/>
                </a:tc>
              </a:tr>
              <a:tr h="37129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2016-2017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37129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2017-2018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</a:tr>
              <a:tr h="464117"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/>
                        <a:t>2018-2019</a:t>
                      </a:r>
                      <a:endParaRPr lang="ru-RU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/>
                        <a:t>23</a:t>
                      </a:r>
                      <a:endParaRPr lang="ru-RU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/>
                        <a:t>1</a:t>
                      </a:r>
                      <a:endParaRPr lang="ru-RU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/>
                        <a:t>-</a:t>
                      </a:r>
                      <a:endParaRPr lang="ru-RU" sz="2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30637648"/>
              </p:ext>
            </p:extLst>
          </p:nvPr>
        </p:nvGraphicFramePr>
        <p:xfrm>
          <a:off x="179513" y="4725144"/>
          <a:ext cx="8568952" cy="18687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8917"/>
                <a:gridCol w="3102847"/>
                <a:gridCol w="1717188"/>
              </a:tblGrid>
              <a:tr h="607202">
                <a:tc gridSpan="3">
                  <a:txBody>
                    <a:bodyPr/>
                    <a:lstStyle/>
                    <a:p>
                      <a:pPr algn="ctr"/>
                      <a:r>
                        <a:rPr lang="ru-RU" sz="1900" dirty="0" err="1" smtClean="0">
                          <a:solidFill>
                            <a:schemeClr val="tx1"/>
                          </a:solidFill>
                        </a:rPr>
                        <a:t>Метапредметная</a:t>
                      </a:r>
                      <a:r>
                        <a:rPr lang="ru-RU" sz="1900" baseline="0" dirty="0" smtClean="0">
                          <a:solidFill>
                            <a:schemeClr val="tx1"/>
                          </a:solidFill>
                        </a:rPr>
                        <a:t> олимпиада «Все обо всем», декабрь 2018 г.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6049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Общее количество участников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Призеры и победители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 %</a:t>
                      </a:r>
                      <a:endParaRPr lang="ru-RU" sz="2000" dirty="0"/>
                    </a:p>
                  </a:txBody>
                  <a:tcPr/>
                </a:tc>
              </a:tr>
              <a:tr h="560495"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/>
                        <a:t> 69</a:t>
                      </a:r>
                      <a:endParaRPr lang="ru-RU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/>
                        <a:t>18</a:t>
                      </a:r>
                      <a:endParaRPr lang="ru-RU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/>
                        <a:t>26%</a:t>
                      </a:r>
                      <a:endParaRPr lang="ru-RU" sz="2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C1A7">
            <a:alpha val="1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4"/>
          <p:cNvSpPr>
            <a:spLocks noGrp="1"/>
          </p:cNvSpPr>
          <p:nvPr>
            <p:ph type="title"/>
          </p:nvPr>
        </p:nvSpPr>
        <p:spPr>
          <a:xfrm>
            <a:off x="1000100" y="857232"/>
            <a:ext cx="7000924" cy="457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800" b="1" dirty="0" smtClean="0">
                <a:solidFill>
                  <a:srgbClr val="0070C0"/>
                </a:solidFill>
              </a:rPr>
              <a:t>Особенности коррекционной и педагогической работы с детьми, имеющими патологию зрения.</a:t>
            </a:r>
          </a:p>
        </p:txBody>
      </p:sp>
      <p:sp>
        <p:nvSpPr>
          <p:cNvPr id="26627" name="Текст 5"/>
          <p:cNvSpPr>
            <a:spLocks noGrp="1"/>
          </p:cNvSpPr>
          <p:nvPr>
            <p:ph type="body" idx="2"/>
          </p:nvPr>
        </p:nvSpPr>
        <p:spPr>
          <a:xfrm>
            <a:off x="285720" y="1357298"/>
            <a:ext cx="3286148" cy="507206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Школа  реализует задачи  учебного процесса на основе инновационных подходов:</a:t>
            </a:r>
          </a:p>
          <a:p>
            <a:pPr algn="r" eaLnBrk="1" hangingPunct="1"/>
            <a:r>
              <a:rPr lang="ru-RU" alt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· применение информационных компьютерных технологий;</a:t>
            </a:r>
          </a:p>
          <a:p>
            <a:pPr algn="r" eaLnBrk="1" hangingPunct="1"/>
            <a:r>
              <a:rPr lang="ru-RU" alt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· работа на специальной </a:t>
            </a:r>
            <a:r>
              <a:rPr lang="ru-RU" altLang="ru-RU" sz="16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тифлотехнике</a:t>
            </a:r>
            <a:r>
              <a:rPr lang="ru-RU" alt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r" eaLnBrk="1" hangingPunct="1"/>
            <a:r>
              <a:rPr lang="ru-RU" alt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·  развитие и формирование личности ученика за счёт </a:t>
            </a:r>
            <a:r>
              <a:rPr lang="ru-RU" altLang="ru-RU" sz="16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lang="ru-RU" alt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технологий;</a:t>
            </a:r>
          </a:p>
          <a:p>
            <a:pPr algn="r" eaLnBrk="1" hangingPunct="1"/>
            <a:r>
              <a:rPr lang="ru-RU" alt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·  разработка и создание индивидуального маршрута сопровождения ученика с учётом коррекционных задач обучения;</a:t>
            </a:r>
          </a:p>
          <a:p>
            <a:pPr algn="r" eaLnBrk="1" hangingPunct="1"/>
            <a:r>
              <a:rPr lang="ru-RU" alt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·  коррекционная подготовка</a:t>
            </a:r>
            <a:r>
              <a:rPr lang="ru-RU" altLang="ru-RU" sz="1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6628" name="Picture 2" descr="C:\Users\людмила\Desktop\IMG_105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658672" y="4741374"/>
            <a:ext cx="2785536" cy="2091082"/>
          </a:xfrm>
        </p:spPr>
      </p:pic>
      <p:pic>
        <p:nvPicPr>
          <p:cNvPr id="26630" name="Picture 6" descr="C:\Users\людмила\Desktop\Фото баннер\фото баннер\IMG_063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82244" y="2276872"/>
            <a:ext cx="2760306" cy="2070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Picture 7" descr="C:\Users\людмила\Desktop\Фото баннер\фото баннер\IMG_003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06962" y="1214814"/>
            <a:ext cx="2775506" cy="2081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3" name="Picture 2" descr="C:\Documents and Settings\Люда.9B88E2668D404D1\Мои документы\Мои рисунки\109чCANON\IMG_098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06962" y="3645024"/>
            <a:ext cx="2622744" cy="1968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072494" cy="764704"/>
          </a:xfrm>
        </p:spPr>
        <p:txBody>
          <a:bodyPr>
            <a:normAutofit/>
          </a:bodyPr>
          <a:lstStyle/>
          <a:p>
            <a:r>
              <a:rPr lang="ru-RU" dirty="0" smtClean="0"/>
              <a:t>Воспитательная работа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42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1" b="17322"/>
          <a:stretch>
            <a:fillRect/>
          </a:stretch>
        </p:blipFill>
        <p:spPr>
          <a:xfrm>
            <a:off x="179512" y="1196752"/>
            <a:ext cx="2571768" cy="3000396"/>
          </a:xfrm>
        </p:spPr>
      </p:pic>
      <p:sp>
        <p:nvSpPr>
          <p:cNvPr id="7" name="Объект 6"/>
          <p:cNvSpPr>
            <a:spLocks noGrp="1"/>
          </p:cNvSpPr>
          <p:nvPr>
            <p:ph sz="quarter" idx="2"/>
          </p:nvPr>
        </p:nvSpPr>
        <p:spPr>
          <a:xfrm>
            <a:off x="3392492" y="764704"/>
            <a:ext cx="5499988" cy="6093296"/>
          </a:xfrm>
        </p:spPr>
        <p:txBody>
          <a:bodyPr>
            <a:noAutofit/>
          </a:bodyPr>
          <a:lstStyle/>
          <a:p>
            <a:r>
              <a:rPr lang="ru-RU" sz="1800" dirty="0" smtClean="0"/>
              <a:t>Победитель в номинации «Фотограф-репортер» </a:t>
            </a:r>
            <a:r>
              <a:rPr lang="ru-RU" sz="1800" dirty="0"/>
              <a:t>IV </a:t>
            </a:r>
            <a:r>
              <a:rPr lang="ru-RU" sz="1800" dirty="0" smtClean="0"/>
              <a:t>Национального чемпионата </a:t>
            </a:r>
            <a:r>
              <a:rPr lang="ru-RU" sz="1800" dirty="0"/>
              <a:t>по профессиональному мастерству среди инвалидов и лиц с </a:t>
            </a:r>
            <a:r>
              <a:rPr lang="ru-RU" sz="1800" dirty="0" smtClean="0"/>
              <a:t>ОВЗ "</a:t>
            </a:r>
            <a:r>
              <a:rPr lang="ru-RU" sz="1800" dirty="0" err="1" smtClean="0"/>
              <a:t>Абилимпикс</a:t>
            </a:r>
            <a:r>
              <a:rPr lang="ru-RU" sz="1800" dirty="0"/>
              <a:t>"</a:t>
            </a:r>
            <a:endParaRPr lang="ru-RU" sz="1800" dirty="0" smtClean="0"/>
          </a:p>
          <a:p>
            <a:r>
              <a:rPr lang="ru-RU" sz="1800" i="1" dirty="0" smtClean="0"/>
              <a:t>2 </a:t>
            </a:r>
            <a:r>
              <a:rPr lang="ru-RU" sz="1800" i="1" dirty="0"/>
              <a:t>з</a:t>
            </a:r>
            <a:r>
              <a:rPr lang="ru-RU" sz="1800" i="1" dirty="0" smtClean="0"/>
              <a:t>олотые, 6 серебряные и 1 бронзовая медали в 19-ой Всероссийской летней спартакиаде </a:t>
            </a:r>
            <a:r>
              <a:rPr lang="ru-RU" sz="1800" i="1" dirty="0"/>
              <a:t>детей-инвалидов по зрению </a:t>
            </a:r>
            <a:r>
              <a:rPr lang="ru-RU" sz="1800" i="1" dirty="0" smtClean="0"/>
              <a:t>«Республика спорт» в Республике </a:t>
            </a:r>
            <a:r>
              <a:rPr lang="ru-RU" sz="1800" i="1" dirty="0"/>
              <a:t>Чувашия</a:t>
            </a:r>
          </a:p>
          <a:p>
            <a:r>
              <a:rPr lang="ru-RU" sz="1800" dirty="0" smtClean="0"/>
              <a:t>Победители  Республиканского конкурса </a:t>
            </a:r>
            <a:r>
              <a:rPr lang="ru-RU" sz="1800" dirty="0"/>
              <a:t>на лучшую творческую работу, приуроченную к 200 </a:t>
            </a:r>
            <a:r>
              <a:rPr lang="ru-RU" sz="1800" dirty="0" err="1"/>
              <a:t>летию</a:t>
            </a:r>
            <a:r>
              <a:rPr lang="ru-RU" sz="1800" dirty="0"/>
              <a:t>  </a:t>
            </a:r>
            <a:r>
              <a:rPr lang="ru-RU" sz="1800" dirty="0" err="1" smtClean="0"/>
              <a:t>Ш.Марджани</a:t>
            </a:r>
            <a:r>
              <a:rPr lang="ru-RU" sz="1800" dirty="0" smtClean="0"/>
              <a:t> </a:t>
            </a:r>
          </a:p>
          <a:p>
            <a:r>
              <a:rPr lang="ru-RU" sz="1800" i="1" dirty="0" smtClean="0"/>
              <a:t>Победители Республиканского конкурса сочинений, приуроченных ко Дню юриста</a:t>
            </a:r>
            <a:endParaRPr lang="ru-RU" sz="1800" i="1" dirty="0"/>
          </a:p>
          <a:p>
            <a:r>
              <a:rPr lang="ru-RU" sz="1800" dirty="0" smtClean="0"/>
              <a:t>Лауреаты фестиваля художественного творчества людей с ограниченными физическими возможностями «Возьмемся за руки, друзья!»</a:t>
            </a:r>
          </a:p>
          <a:p>
            <a:r>
              <a:rPr lang="ru-RU" sz="1800" i="1" dirty="0" smtClean="0"/>
              <a:t>Бронзовая медаль Кубка России по плаванию</a:t>
            </a:r>
            <a:endParaRPr lang="ru-RU" sz="1800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8000" contras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1" y="4581128"/>
            <a:ext cx="3035829" cy="22768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bright="12000" contras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3770" y="3140968"/>
            <a:ext cx="2751258" cy="158417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-214338"/>
            <a:ext cx="7467600" cy="1143000"/>
          </a:xfrm>
        </p:spPr>
        <p:txBody>
          <a:bodyPr>
            <a:norm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Профориентационная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работа школы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30629" y="3406124"/>
            <a:ext cx="3657600" cy="1252736"/>
          </a:xfrm>
        </p:spPr>
        <p:txBody>
          <a:bodyPr>
            <a:normAutofit/>
          </a:bodyPr>
          <a:lstStyle/>
          <a:p>
            <a:r>
              <a:rPr lang="ru-RU" sz="1400" dirty="0" smtClean="0"/>
              <a:t>Участие в Карьерном навигаторе для детей с ОВЗ</a:t>
            </a:r>
            <a:endParaRPr lang="ru-RU" sz="14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150814" y="3406124"/>
            <a:ext cx="3657600" cy="1252736"/>
          </a:xfrm>
        </p:spPr>
        <p:txBody>
          <a:bodyPr>
            <a:normAutofit/>
          </a:bodyPr>
          <a:lstStyle/>
          <a:p>
            <a:r>
              <a:rPr lang="ru-RU" sz="1400" dirty="0"/>
              <a:t>Посещение дня открытых дверей </a:t>
            </a:r>
            <a:r>
              <a:rPr lang="ru-RU" sz="1400" dirty="0" smtClean="0"/>
              <a:t> </a:t>
            </a:r>
            <a:r>
              <a:rPr lang="ru-RU" sz="1400" dirty="0"/>
              <a:t>ГАПОУ «Колледж малого бизнеса и предпринимательства</a:t>
            </a:r>
            <a:r>
              <a:rPr lang="ru-RU" sz="1400" dirty="0" smtClean="0"/>
              <a:t>», 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2909" y="1214422"/>
            <a:ext cx="3038511" cy="20717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57752" y="1214422"/>
            <a:ext cx="3071834" cy="20246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5786" y="4143380"/>
            <a:ext cx="2928958" cy="193044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00034" y="6143644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+mn-lt"/>
                <a:cs typeface="+mn-cs"/>
              </a:rPr>
              <a:t>Экскурсия в специализированную часть по тушению крупных пожаров № 48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0628" y="4214818"/>
            <a:ext cx="2786082" cy="183628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429124" y="6119336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+mn-lt"/>
                <a:cs typeface="+mn-cs"/>
              </a:rPr>
              <a:t>Тренинги на тему «Моя будущая профессия», проведенные совместно с компанией «Атлас таланта»</a:t>
            </a:r>
          </a:p>
        </p:txBody>
      </p:sp>
    </p:spTree>
    <p:extLst>
      <p:ext uri="{BB962C8B-B14F-4D97-AF65-F5344CB8AC3E}">
        <p14:creationId xmlns:p14="http://schemas.microsoft.com/office/powerpoint/2010/main" xmlns="" val="3771242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533400" y="273051"/>
            <a:ext cx="8153400" cy="727058"/>
          </a:xfrm>
        </p:spPr>
        <p:txBody>
          <a:bodyPr>
            <a:normAutofit/>
          </a:bodyPr>
          <a:lstStyle/>
          <a:p>
            <a:pPr algn="ctr"/>
            <a:r>
              <a:rPr lang="ru-RU" altLang="ru-RU" sz="40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Социальные партнеры школы</a:t>
            </a:r>
            <a:endParaRPr lang="ru-RU" altLang="ru-RU" smtClean="0">
              <a:solidFill>
                <a:schemeClr val="bg1"/>
              </a:solidFill>
            </a:endParaRPr>
          </a:p>
        </p:txBody>
      </p:sp>
      <p:sp>
        <p:nvSpPr>
          <p:cNvPr id="28675" name="Объект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8676" name="Объект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altLang="ru-RU" smtClean="0"/>
          </a:p>
        </p:txBody>
      </p:sp>
      <p:graphicFrame>
        <p:nvGraphicFramePr>
          <p:cNvPr id="12" name="Схема 11"/>
          <p:cNvGraphicFramePr/>
          <p:nvPr/>
        </p:nvGraphicFramePr>
        <p:xfrm>
          <a:off x="251520" y="908720"/>
          <a:ext cx="8712968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14290"/>
            <a:ext cx="7467600" cy="51115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Нормативно-правовая база школы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63213089"/>
              </p:ext>
            </p:extLst>
          </p:nvPr>
        </p:nvGraphicFramePr>
        <p:xfrm>
          <a:off x="107505" y="3507824"/>
          <a:ext cx="864096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7"/>
                <a:gridCol w="936104"/>
                <a:gridCol w="1872208"/>
                <a:gridCol w="3600401"/>
              </a:tblGrid>
              <a:tr h="68080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Уровень образования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Классы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Направленность образовательной программы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Вариант</a:t>
                      </a:r>
                      <a:r>
                        <a:rPr lang="ru-RU" sz="1400" baseline="0" dirty="0" smtClean="0"/>
                        <a:t> учебного плана</a:t>
                      </a:r>
                      <a:endParaRPr lang="ru-RU" sz="1400" dirty="0"/>
                    </a:p>
                  </a:txBody>
                  <a:tcPr/>
                </a:tc>
              </a:tr>
              <a:tr h="595703"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Начальное</a:t>
                      </a:r>
                    </a:p>
                    <a:p>
                      <a:r>
                        <a:rPr lang="ru-RU" dirty="0" smtClean="0"/>
                        <a:t>общее</a:t>
                      </a:r>
                    </a:p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1 - 3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АООП НОО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 ФГОС для детей с ОВЗ (4.2,</a:t>
                      </a:r>
                      <a:r>
                        <a:rPr lang="ru-RU" baseline="0" dirty="0" smtClean="0"/>
                        <a:t> 4.3, 3.2, 3.3, 3.4), 2015 г.</a:t>
                      </a:r>
                      <a:endParaRPr lang="ru-RU" dirty="0"/>
                    </a:p>
                  </a:txBody>
                  <a:tcPr/>
                </a:tc>
              </a:tr>
              <a:tr h="34040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АООП НОО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 ФК ГОС,</a:t>
                      </a:r>
                      <a:r>
                        <a:rPr lang="ru-RU" baseline="0" dirty="0" smtClean="0"/>
                        <a:t> 2002 г.</a:t>
                      </a:r>
                      <a:endParaRPr lang="ru-RU" dirty="0"/>
                    </a:p>
                  </a:txBody>
                  <a:tcPr/>
                </a:tc>
              </a:tr>
              <a:tr h="595703">
                <a:tc>
                  <a:txBody>
                    <a:bodyPr/>
                    <a:lstStyle/>
                    <a:p>
                      <a:r>
                        <a:rPr lang="ru-RU" dirty="0" smtClean="0"/>
                        <a:t>Основное общее</a:t>
                      </a:r>
                    </a:p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5 - 9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АООП ООО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По ФК ГОС, 2002 г.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595703">
                <a:tc>
                  <a:txBody>
                    <a:bodyPr/>
                    <a:lstStyle/>
                    <a:p>
                      <a:r>
                        <a:rPr lang="ru-RU" dirty="0" smtClean="0"/>
                        <a:t>Среднее общее</a:t>
                      </a:r>
                    </a:p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10 - 11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АООП СОО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По ФК ГОС, 2002 г.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8913" name="Picture 1" descr="C:\Users\User\Downloads\образ дея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714356"/>
            <a:ext cx="1928826" cy="2728356"/>
          </a:xfrm>
          <a:prstGeom prst="rect">
            <a:avLst/>
          </a:prstGeom>
          <a:noFill/>
        </p:spPr>
      </p:pic>
      <p:pic>
        <p:nvPicPr>
          <p:cNvPr id="38914" name="Picture 2" descr="C:\Users\User\Downloads\аккредитац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714356"/>
            <a:ext cx="1928826" cy="2728355"/>
          </a:xfrm>
          <a:prstGeom prst="rect">
            <a:avLst/>
          </a:prstGeom>
          <a:noFill/>
        </p:spPr>
      </p:pic>
      <p:pic>
        <p:nvPicPr>
          <p:cNvPr id="38915" name="Picture 3" descr="C:\Users\User\Downloads\мед. деят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613306"/>
            <a:ext cx="2000264" cy="28294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4670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9144000" cy="65403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Школьная инфраструктура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785786" y="785794"/>
          <a:ext cx="7423180" cy="58093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4222"/>
                <a:gridCol w="1000132"/>
                <a:gridCol w="1928826"/>
              </a:tblGrid>
              <a:tr h="415654"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 </a:t>
                      </a:r>
                      <a:endParaRPr lang="ru-RU" dirty="0"/>
                    </a:p>
                  </a:txBody>
                  <a:tcPr/>
                </a:tc>
              </a:tr>
              <a:tr h="502925">
                <a:tc gridSpan="2">
                  <a:txBody>
                    <a:bodyPr/>
                    <a:lstStyle/>
                    <a:p>
                      <a:r>
                        <a:rPr lang="ru-RU" sz="1600" b="1" dirty="0" smtClean="0"/>
                        <a:t>Учебных</a:t>
                      </a:r>
                      <a:r>
                        <a:rPr lang="ru-RU" sz="1600" b="1" baseline="0" dirty="0" smtClean="0"/>
                        <a:t> кабинетов</a:t>
                      </a:r>
                      <a:endParaRPr lang="ru-RU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17</a:t>
                      </a:r>
                      <a:endParaRPr lang="ru-RU" dirty="0"/>
                    </a:p>
                  </a:txBody>
                  <a:tcPr/>
                </a:tc>
              </a:tr>
              <a:tr h="502925">
                <a:tc gridSpan="2">
                  <a:txBody>
                    <a:bodyPr/>
                    <a:lstStyle/>
                    <a:p>
                      <a:r>
                        <a:rPr lang="ru-RU" sz="1600" b="1" dirty="0" err="1" smtClean="0"/>
                        <a:t>МФУ\принтеры</a:t>
                      </a:r>
                      <a:r>
                        <a:rPr lang="ru-RU" sz="1600" b="1" dirty="0" smtClean="0"/>
                        <a:t>  для организации</a:t>
                      </a:r>
                      <a:r>
                        <a:rPr lang="ru-RU" sz="1600" b="1" baseline="0" dirty="0" smtClean="0"/>
                        <a:t> учебной деятельности</a:t>
                      </a:r>
                      <a:endParaRPr lang="ru-RU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2/11</a:t>
                      </a:r>
                    </a:p>
                  </a:txBody>
                  <a:tcPr/>
                </a:tc>
              </a:tr>
              <a:tr h="415654">
                <a:tc gridSpan="2">
                  <a:txBody>
                    <a:bodyPr/>
                    <a:lstStyle/>
                    <a:p>
                      <a:r>
                        <a:rPr lang="ru-RU" sz="1600" b="1" dirty="0" smtClean="0"/>
                        <a:t>Ноутбуки</a:t>
                      </a:r>
                      <a:r>
                        <a:rPr lang="ru-RU" sz="1600" b="1" baseline="0" dirty="0" smtClean="0"/>
                        <a:t> для детей</a:t>
                      </a:r>
                      <a:endParaRPr lang="ru-RU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</a:t>
                      </a:r>
                    </a:p>
                  </a:txBody>
                  <a:tcPr/>
                </a:tc>
              </a:tr>
              <a:tr h="415654">
                <a:tc gridSpan="2">
                  <a:txBody>
                    <a:bodyPr/>
                    <a:lstStyle/>
                    <a:p>
                      <a:r>
                        <a:rPr lang="ru-RU" sz="1600" b="1" dirty="0" smtClean="0"/>
                        <a:t>Ноутбуки для учителей</a:t>
                      </a:r>
                      <a:endParaRPr lang="ru-RU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38</a:t>
                      </a:r>
                    </a:p>
                  </a:txBody>
                  <a:tcPr/>
                </a:tc>
              </a:tr>
              <a:tr h="415654">
                <a:tc gridSpan="2">
                  <a:txBody>
                    <a:bodyPr/>
                    <a:lstStyle/>
                    <a:p>
                      <a:r>
                        <a:rPr lang="ru-RU" sz="1600" b="1" dirty="0" smtClean="0"/>
                        <a:t>Интерактивные </a:t>
                      </a:r>
                      <a:r>
                        <a:rPr lang="ru-RU" sz="1600" b="1" dirty="0" err="1" smtClean="0"/>
                        <a:t>доски\проекторы</a:t>
                      </a:r>
                      <a:endParaRPr lang="ru-RU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14/17</a:t>
                      </a:r>
                    </a:p>
                  </a:txBody>
                  <a:tcPr/>
                </a:tc>
              </a:tr>
              <a:tr h="415654">
                <a:tc gridSpan="2">
                  <a:txBody>
                    <a:bodyPr/>
                    <a:lstStyle/>
                    <a:p>
                      <a:r>
                        <a:rPr lang="ru-RU" sz="1600" b="1" dirty="0" smtClean="0"/>
                        <a:t>Видеокамеры</a:t>
                      </a:r>
                      <a:endParaRPr lang="ru-RU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12</a:t>
                      </a:r>
                    </a:p>
                  </a:txBody>
                  <a:tcPr/>
                </a:tc>
              </a:tr>
              <a:tr h="415654">
                <a:tc gridSpan="2">
                  <a:txBody>
                    <a:bodyPr/>
                    <a:lstStyle/>
                    <a:p>
                      <a:r>
                        <a:rPr lang="en-US" sz="1600" b="1" dirty="0" err="1" smtClean="0"/>
                        <a:t>Wifi</a:t>
                      </a:r>
                      <a:r>
                        <a:rPr lang="ru-RU" sz="1600" b="1" dirty="0" smtClean="0"/>
                        <a:t> –точки</a:t>
                      </a:r>
                      <a:endParaRPr lang="ru-RU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</a:t>
                      </a:r>
                    </a:p>
                  </a:txBody>
                  <a:tcPr/>
                </a:tc>
              </a:tr>
              <a:tr h="717431">
                <a:tc gridSpan="2">
                  <a:txBody>
                    <a:bodyPr/>
                    <a:lstStyle/>
                    <a:p>
                      <a:r>
                        <a:rPr lang="ru-RU" sz="1600" b="1" dirty="0" smtClean="0"/>
                        <a:t>Спортзал, актовый зал, столовая, библиотека, медицинский кабинет, </a:t>
                      </a:r>
                      <a:r>
                        <a:rPr lang="ru-RU" sz="1600" b="1" dirty="0" err="1" smtClean="0"/>
                        <a:t>каб</a:t>
                      </a:r>
                      <a:r>
                        <a:rPr lang="ru-RU" sz="1600" b="1" dirty="0" smtClean="0"/>
                        <a:t> логопеда, </a:t>
                      </a:r>
                      <a:r>
                        <a:rPr lang="ru-RU" sz="1600" b="1" dirty="0" err="1" smtClean="0"/>
                        <a:t>каб</a:t>
                      </a:r>
                      <a:r>
                        <a:rPr lang="ru-RU" sz="1600" b="1" dirty="0" smtClean="0"/>
                        <a:t> психолога, </a:t>
                      </a:r>
                      <a:r>
                        <a:rPr lang="ru-RU" sz="1600" b="1" dirty="0" err="1" smtClean="0"/>
                        <a:t>каб</a:t>
                      </a:r>
                      <a:r>
                        <a:rPr lang="ru-RU" sz="1600" b="1" dirty="0" smtClean="0"/>
                        <a:t> тифлопедагога</a:t>
                      </a:r>
                      <a:endParaRPr lang="ru-RU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 </a:t>
                      </a:r>
                    </a:p>
                    <a:p>
                      <a:pPr algn="ctr"/>
                      <a:r>
                        <a:rPr lang="ru-RU" dirty="0"/>
                        <a:t>по 1 </a:t>
                      </a:r>
                    </a:p>
                  </a:txBody>
                  <a:tcPr/>
                </a:tc>
              </a:tr>
              <a:tr h="415654"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Библиотечный фонд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7686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Учебная </a:t>
                      </a:r>
                      <a:r>
                        <a:rPr lang="ru-RU" sz="1600" b="1" baseline="0" dirty="0" smtClean="0"/>
                        <a:t> </a:t>
                      </a:r>
                      <a:r>
                        <a:rPr lang="ru-RU" sz="1600" b="1" dirty="0" smtClean="0"/>
                        <a:t>\ художественная литературы</a:t>
                      </a:r>
                      <a:endParaRPr lang="ru-RU" sz="160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r>
                        <a:rPr lang="ru-RU" baseline="0" dirty="0" smtClean="0"/>
                        <a:t> 072</a:t>
                      </a:r>
                      <a:r>
                        <a:rPr lang="ru-RU" dirty="0" smtClean="0"/>
                        <a:t>\2</a:t>
                      </a:r>
                      <a:r>
                        <a:rPr lang="ru-RU" baseline="0" dirty="0" smtClean="0"/>
                        <a:t> 224</a:t>
                      </a:r>
                      <a:r>
                        <a:rPr lang="ru-RU" dirty="0" smtClean="0"/>
                        <a:t> шт.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5654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Образовательные ресурсы по Брайлю</a:t>
                      </a:r>
                      <a:endParaRPr lang="ru-RU" sz="160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  851  шт.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8316913" cy="27305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Отчет об исполнении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пфхд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 2018г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928662" y="928670"/>
          <a:ext cx="7427168" cy="5438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4680"/>
                <a:gridCol w="1008112"/>
                <a:gridCol w="1527584"/>
                <a:gridCol w="1856792"/>
              </a:tblGrid>
              <a:tr h="791029"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 плану (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тыс.руб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Фактически(кассовое исполнение)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Процент исполнения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</a:tr>
              <a:tr h="35197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Остаток средств на начало года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</a:tr>
              <a:tr h="41828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Поступление ,всего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32445,23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32445,23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 том числе: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гос.задание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29610,00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29610,00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</a:tr>
              <a:tr h="35156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иные цели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2807,23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2807,23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</a:tr>
              <a:tr h="35156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Собственные доходы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</a:tr>
              <a:tr h="32857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Выплаты, всего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32445,23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32440,13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</a:tr>
              <a:tr h="615245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 том числе: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гос.задание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29610,00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29610,00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</a:tr>
              <a:tr h="35156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иные цели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2807,23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2807,23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</a:tr>
              <a:tr h="35156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Собственные доходы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22,9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82%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</a:tr>
              <a:tr h="878921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Остаток средств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 конец года</a:t>
                      </a:r>
                    </a:p>
                    <a:p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 том числе:</a:t>
                      </a:r>
                    </a:p>
                    <a:p>
                      <a:r>
                        <a:rPr lang="ru-RU" sz="1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Собственные доходы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5,1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5,1</a:t>
                      </a: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3"/>
          <p:cNvSpPr>
            <a:spLocks noGrp="1"/>
          </p:cNvSpPr>
          <p:nvPr>
            <p:ph type="title"/>
          </p:nvPr>
        </p:nvSpPr>
        <p:spPr>
          <a:xfrm>
            <a:off x="500063" y="142875"/>
            <a:ext cx="8153400" cy="86995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3200" b="1" i="1" smtClean="0">
                <a:solidFill>
                  <a:srgbClr val="002060"/>
                </a:solidFill>
              </a:rPr>
              <a:t>В мире слепых всё становится таким, как оно есть на самом деле, если…</a:t>
            </a:r>
            <a:endParaRPr lang="ru-RU" altLang="ru-RU" sz="3200" smtClean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>
          <a:xfrm>
            <a:off x="0" y="2643188"/>
            <a:ext cx="4286250" cy="3205162"/>
          </a:xfrm>
        </p:spPr>
        <p:txBody>
          <a:bodyPr>
            <a:normAutofit fontScale="62500" lnSpcReduction="20000"/>
          </a:bodyPr>
          <a:lstStyle/>
          <a:p>
            <a:pPr marL="252000" indent="-252000" algn="just" eaLnBrk="1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приоритет общественных ценностей, жизнь и здоровье учащихся; воспитание гражданственности и любви к Родине;</a:t>
            </a:r>
          </a:p>
          <a:p>
            <a:pPr marL="252000" indent="-252000" algn="just" eaLnBrk="1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предоставление возможности для получения представления о целостной картине мира с использованием особых, специальных средств наглядности и коррекционной направленности образовательного процесса;</a:t>
            </a:r>
          </a:p>
          <a:p>
            <a:pPr marL="252000" indent="-252000" algn="just" eaLnBrk="1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адаптированность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системы образования и воспитания к уровню, способностям развития и подготовки воспитанников;</a:t>
            </a:r>
          </a:p>
          <a:p>
            <a:pPr marL="252000" indent="-252000" algn="just" eaLnBrk="1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приоритет свободного развития личности.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357688" y="2214563"/>
            <a:ext cx="4786312" cy="4643437"/>
          </a:xfrm>
        </p:spPr>
        <p:txBody>
          <a:bodyPr>
            <a:normAutofit fontScale="25000" lnSpcReduction="20000"/>
          </a:bodyPr>
          <a:lstStyle/>
          <a:p>
            <a:pPr marL="252000" indent="-252000" algn="just" eaLnBrk="1" fontAlgn="auto" hangingPunct="1">
              <a:spcBef>
                <a:spcPts val="500"/>
              </a:spcBef>
              <a:spcAft>
                <a:spcPts val="0"/>
              </a:spcAft>
              <a:buSzPct val="56000"/>
              <a:buFont typeface="Times New Roman" pitchFamily="18" charset="0"/>
              <a:buChar char="•"/>
              <a:defRPr/>
            </a:pPr>
            <a:r>
              <a:rPr lang="ru-RU" sz="6400" kern="1100" dirty="0" smtClean="0">
                <a:latin typeface="Times New Roman" pitchFamily="18" charset="0"/>
                <a:cs typeface="Times New Roman" pitchFamily="18" charset="0"/>
              </a:rPr>
              <a:t>реализация начального общего, основного общего и среднего общего образования;</a:t>
            </a:r>
          </a:p>
          <a:p>
            <a:pPr marL="252000" indent="-252000" algn="just" eaLnBrk="1" fontAlgn="auto" hangingPunct="1">
              <a:spcBef>
                <a:spcPts val="500"/>
              </a:spcBef>
              <a:spcAft>
                <a:spcPts val="0"/>
              </a:spcAft>
              <a:buSzPct val="56000"/>
              <a:buFont typeface="Times New Roman" pitchFamily="18" charset="0"/>
              <a:buChar char="•"/>
              <a:defRPr/>
            </a:pPr>
            <a:r>
              <a:rPr lang="ru-RU" sz="6400" b="1" kern="1100" dirty="0" smtClean="0">
                <a:latin typeface="Times New Roman" pitchFamily="18" charset="0"/>
                <a:cs typeface="Times New Roman" pitchFamily="18" charset="0"/>
              </a:rPr>
              <a:t>формирование у учащихся коррекционно-компенсаторных умений и навыков для получения качественного, полноценного образования;</a:t>
            </a:r>
          </a:p>
          <a:p>
            <a:pPr marL="252000" indent="-252000" algn="just" eaLnBrk="1" fontAlgn="auto" hangingPunct="1">
              <a:spcBef>
                <a:spcPts val="500"/>
              </a:spcBef>
              <a:spcAft>
                <a:spcPts val="0"/>
              </a:spcAft>
              <a:buSzPct val="56000"/>
              <a:buFont typeface="Times New Roman" pitchFamily="18" charset="0"/>
              <a:buChar char="•"/>
              <a:defRPr/>
            </a:pPr>
            <a:r>
              <a:rPr lang="ru-RU" sz="6400" kern="1100" dirty="0" smtClean="0"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6400" kern="1100" dirty="0" err="1" smtClean="0">
                <a:latin typeface="Times New Roman" pitchFamily="18" charset="0"/>
                <a:cs typeface="Times New Roman" pitchFamily="18" charset="0"/>
              </a:rPr>
              <a:t>медико-психолого-педагогическое</a:t>
            </a:r>
            <a:r>
              <a:rPr lang="ru-RU" sz="6400" kern="1100" dirty="0" smtClean="0">
                <a:latin typeface="Times New Roman" pitchFamily="18" charset="0"/>
                <a:cs typeface="Times New Roman" pitchFamily="18" charset="0"/>
              </a:rPr>
              <a:t>  сопровождение учебной деятельности учащихся;</a:t>
            </a:r>
          </a:p>
          <a:p>
            <a:pPr marL="252000" indent="-252000" algn="just" eaLnBrk="1" fontAlgn="auto" hangingPunct="1">
              <a:spcBef>
                <a:spcPts val="500"/>
              </a:spcBef>
              <a:spcAft>
                <a:spcPts val="0"/>
              </a:spcAft>
              <a:buSzPct val="56000"/>
              <a:buFont typeface="Times New Roman" pitchFamily="18" charset="0"/>
              <a:buChar char="•"/>
              <a:defRPr/>
            </a:pPr>
            <a:r>
              <a:rPr lang="ru-RU" sz="6400" b="1" kern="1100" dirty="0" smtClean="0">
                <a:latin typeface="Times New Roman" pitchFamily="18" charset="0"/>
                <a:cs typeface="Times New Roman" pitchFamily="18" charset="0"/>
              </a:rPr>
              <a:t>выявление резервных возможностей развития каждого ребёнка, раскрытие его потенциала;</a:t>
            </a:r>
          </a:p>
          <a:p>
            <a:pPr marL="252000" indent="-252000" algn="just" eaLnBrk="1" fontAlgn="auto" hangingPunct="1">
              <a:spcBef>
                <a:spcPts val="500"/>
              </a:spcBef>
              <a:spcAft>
                <a:spcPts val="0"/>
              </a:spcAft>
              <a:buSzPct val="56000"/>
              <a:buFont typeface="Times New Roman" pitchFamily="18" charset="0"/>
              <a:buChar char="•"/>
              <a:defRPr/>
            </a:pPr>
            <a:r>
              <a:rPr lang="ru-RU" sz="6400" kern="1100" dirty="0" smtClean="0">
                <a:latin typeface="Times New Roman" pitchFamily="18" charset="0"/>
                <a:cs typeface="Times New Roman" pitchFamily="18" charset="0"/>
              </a:rPr>
              <a:t>обеспечение социальной интеграции воспитанников в обществе зрячих людей;</a:t>
            </a:r>
          </a:p>
          <a:p>
            <a:pPr marL="252000" indent="-252000" algn="just" eaLnBrk="1" fontAlgn="auto" hangingPunct="1">
              <a:spcBef>
                <a:spcPts val="500"/>
              </a:spcBef>
              <a:spcAft>
                <a:spcPts val="0"/>
              </a:spcAft>
              <a:buSzPct val="56000"/>
              <a:buFont typeface="Times New Roman" pitchFamily="18" charset="0"/>
              <a:buChar char="•"/>
              <a:defRPr/>
            </a:pPr>
            <a:r>
              <a:rPr lang="ru-RU" sz="6400" b="1" kern="1100" dirty="0" smtClean="0">
                <a:latin typeface="Times New Roman" pitchFamily="18" charset="0"/>
                <a:cs typeface="Times New Roman" pitchFamily="18" charset="0"/>
              </a:rPr>
              <a:t>определение приоритетных направлений дальнейшего совершенствования  образовательного процесса школы  для детей с ограниченными возможностями здоровья.  </a:t>
            </a:r>
          </a:p>
          <a:p>
            <a:pPr marL="342900" indent="-3429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  <p:sp>
        <p:nvSpPr>
          <p:cNvPr id="22533" name="Текст 4"/>
          <p:cNvSpPr>
            <a:spLocks noGrp="1"/>
          </p:cNvSpPr>
          <p:nvPr>
            <p:ph type="body" sz="quarter" idx="1"/>
          </p:nvPr>
        </p:nvSpPr>
        <p:spPr>
          <a:xfrm>
            <a:off x="285750" y="1714500"/>
            <a:ext cx="4000500" cy="820738"/>
          </a:xfrm>
        </p:spPr>
        <p:txBody>
          <a:bodyPr>
            <a:normAutofit fontScale="85000" lnSpcReduction="10000"/>
          </a:bodyPr>
          <a:lstStyle/>
          <a:p>
            <a:pPr algn="ctr" eaLnBrk="1" hangingPunct="1"/>
            <a:r>
              <a:rPr lang="ru-RU" altLang="ru-RU" smtClean="0">
                <a:solidFill>
                  <a:srgbClr val="FFFF00"/>
                </a:solidFill>
              </a:rPr>
              <a:t>школа правильно определит основные цели  деятельности: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786313" y="1643063"/>
            <a:ext cx="4129087" cy="500062"/>
          </a:xfrm>
        </p:spPr>
        <p:txBody>
          <a:bodyPr>
            <a:normAutofit fontScale="85000" lnSpcReduction="1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</a:rPr>
              <a:t>и решит поставленные задачи: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2535" name="Picture 3" descr="CFK4LYCAU6YN8ECASJHOQKCA8U0Q5OCAM7RPYNCAAQGHETCA3K4SQACA458PHECAUCBAD4CAKA4UF4CAC821F7CAB0GAQWCA5T3DQ6CABRVZP6CAUN0J2SCA0Q0H2ICAU8GX06CAP6XHV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559425"/>
            <a:ext cx="1439863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http://im3-tub-ru.yandex.net/i?id=41493448-61-7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42925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3"/>
          <p:cNvSpPr>
            <a:spLocks noGrp="1"/>
          </p:cNvSpPr>
          <p:nvPr>
            <p:ph type="title"/>
          </p:nvPr>
        </p:nvSpPr>
        <p:spPr>
          <a:xfrm>
            <a:off x="285750" y="214313"/>
            <a:ext cx="8643938" cy="428605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l" eaLnBrk="1" hangingPunct="1">
              <a:lnSpc>
                <a:spcPct val="50000"/>
              </a:lnSpc>
            </a:pPr>
            <a:r>
              <a:rPr lang="ru-RU" altLang="ru-RU" sz="2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altLang="ru-RU" sz="2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altLang="ru-RU" sz="2800" dirty="0" smtClean="0">
                <a:solidFill>
                  <a:schemeClr val="accent3">
                    <a:lumMod val="75000"/>
                  </a:schemeClr>
                </a:solidFill>
              </a:rPr>
              <a:t>Кадровое обеспечение</a:t>
            </a:r>
            <a:endParaRPr lang="ru-RU" altLang="ru-RU" sz="1400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>
          <a:xfrm>
            <a:off x="0" y="1428737"/>
            <a:ext cx="4786314" cy="2214577"/>
          </a:xfrm>
        </p:spPr>
        <p:txBody>
          <a:bodyPr>
            <a:noAutofit/>
          </a:bodyPr>
          <a:lstStyle/>
          <a:p>
            <a:pPr marL="252000" indent="-25200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600" b="1" i="1" u="sng" dirty="0" smtClean="0">
                <a:latin typeface="Times New Roman" pitchFamily="18" charset="0"/>
                <a:cs typeface="Times New Roman" pitchFamily="18" charset="0"/>
              </a:rPr>
              <a:t>Награждены:</a:t>
            </a:r>
          </a:p>
          <a:p>
            <a:pPr marL="252000" indent="-2520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Нагрудный знак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МОиН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РТ «За заслуги в образовании» - 1 чел.</a:t>
            </a:r>
          </a:p>
          <a:p>
            <a:pPr marL="252000" indent="-2520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Грамотами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МОиН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РТ -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чел.</a:t>
            </a:r>
          </a:p>
          <a:p>
            <a:pPr marL="252000" indent="-252000">
              <a:buFont typeface="Wingdings" pitchFamily="2" charset="2"/>
              <a:buChar char="v"/>
              <a:defRPr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Грамота УО ИКМО г.Казани –  14 чел.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Грантополучатели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конкурса  «Лучший учитель  для детей с ОВЗ»  -  3 чел.</a:t>
            </a:r>
          </a:p>
          <a:p>
            <a:pPr marL="252000" indent="-25200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14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252000" indent="-25200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52000" indent="-2520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xmlns="" val="955008945"/>
              </p:ext>
            </p:extLst>
          </p:nvPr>
        </p:nvGraphicFramePr>
        <p:xfrm>
          <a:off x="4286248" y="1071543"/>
          <a:ext cx="4500593" cy="2571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1438"/>
                <a:gridCol w="789578"/>
                <a:gridCol w="789577"/>
              </a:tblGrid>
              <a:tr h="69239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Кол-во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%%</a:t>
                      </a:r>
                      <a:endParaRPr lang="ru-RU" dirty="0"/>
                    </a:p>
                  </a:txBody>
                  <a:tcPr/>
                </a:tc>
              </a:tr>
              <a:tr h="6264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Доля молодых педагогов (до 30 лет)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7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19</a:t>
                      </a:r>
                      <a:endParaRPr lang="ru-RU" sz="2000" dirty="0"/>
                    </a:p>
                  </a:txBody>
                  <a:tcPr/>
                </a:tc>
              </a:tr>
              <a:tr h="6264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Доля педагогов пенсионного возраста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27</a:t>
                      </a:r>
                      <a:endParaRPr lang="ru-RU" sz="2000" dirty="0"/>
                    </a:p>
                  </a:txBody>
                  <a:tcPr/>
                </a:tc>
              </a:tr>
              <a:tr h="62645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Средний возраст учителей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45лет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4580" name="Текст 4"/>
          <p:cNvSpPr>
            <a:spLocks noGrp="1"/>
          </p:cNvSpPr>
          <p:nvPr>
            <p:ph type="body" sz="quarter" idx="1"/>
          </p:nvPr>
        </p:nvSpPr>
        <p:spPr>
          <a:xfrm>
            <a:off x="457200" y="857232"/>
            <a:ext cx="4023360" cy="428628"/>
          </a:xfrm>
        </p:spPr>
        <p:txBody>
          <a:bodyPr>
            <a:normAutofit fontScale="85000" lnSpcReduction="10000"/>
          </a:bodyPr>
          <a:lstStyle/>
          <a:p>
            <a:pPr eaLnBrk="1" hangingPunct="1"/>
            <a:r>
              <a:rPr lang="ru-RU" altLang="ru-RU" dirty="0" smtClean="0">
                <a:solidFill>
                  <a:srgbClr val="002060"/>
                </a:solidFill>
              </a:rPr>
              <a:t>В школе работает  37 педагога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500298" y="3714752"/>
            <a:ext cx="62151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2000" lvl="0" indent="-252000" fontAlgn="auto">
              <a:spcBef>
                <a:spcPts val="700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Wingdings" pitchFamily="2" charset="2"/>
              <a:buChar char="v"/>
              <a:defRPr/>
            </a:pP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5720" y="3929066"/>
            <a:ext cx="84296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2000" indent="-25200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По квалификации:</a:t>
            </a:r>
          </a:p>
          <a:p>
            <a:pPr marL="252000" indent="-2520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Учителя  высшей кв. категории – 7 чел.</a:t>
            </a:r>
          </a:p>
          <a:p>
            <a:pPr marL="252000" indent="-2520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Учителя первой кв. категории – 23 чел.</a:t>
            </a:r>
          </a:p>
          <a:p>
            <a:pPr marL="252000" indent="-2520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endParaRPr lang="ru-RU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52000" indent="-2520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Имеют специальное тифлопедагогическое образование  -37 чел.</a:t>
            </a:r>
          </a:p>
          <a:p>
            <a:pPr marL="252000" indent="-2520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Педагог-логопед – 1чел.</a:t>
            </a:r>
          </a:p>
          <a:p>
            <a:pPr marL="252000" indent="-2520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Социальный педагог – 1чел.</a:t>
            </a:r>
          </a:p>
          <a:p>
            <a:pPr marL="252000" indent="-2520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Педагог-психолог – 1чел.</a:t>
            </a:r>
          </a:p>
          <a:p>
            <a:pPr marL="252000" indent="-2520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2018 году прошли ПК по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тьюторству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-  15 чел.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50112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Экспериментальная и инновационная деятельность  педагогов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(наиболее значимые мероприятия)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7504" y="1484784"/>
            <a:ext cx="8928992" cy="4763616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/>
                <a:ea typeface="Calibri"/>
              </a:rPr>
              <a:t>Выступления  педагогов на Международном </a:t>
            </a:r>
            <a:r>
              <a:rPr lang="ru-RU" sz="2000" dirty="0">
                <a:latin typeface="Times New Roman"/>
                <a:ea typeface="Calibri"/>
              </a:rPr>
              <a:t>форуме Юнеско «Образование 2030: новая концепция развития», организованном «Университетом управления «ТИСБИ», для учителей-дефектологов, преподавателей, психологов, учителей общеобразовательных </a:t>
            </a:r>
            <a:r>
              <a:rPr lang="ru-RU" sz="2000" dirty="0" smtClean="0">
                <a:latin typeface="Times New Roman"/>
                <a:ea typeface="Calibri"/>
              </a:rPr>
              <a:t>учреждений, 2018 г.</a:t>
            </a:r>
          </a:p>
          <a:p>
            <a:pPr lvl="0">
              <a:buClr>
                <a:srgbClr val="FE8637"/>
              </a:buClr>
            </a:pPr>
            <a:r>
              <a:rPr lang="ru-RU" sz="2000" dirty="0" smtClean="0">
                <a:solidFill>
                  <a:prstClr val="black"/>
                </a:solidFill>
                <a:latin typeface="Times New Roman"/>
                <a:ea typeface="Calibri"/>
              </a:rPr>
              <a:t>Публикации статей 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Calibri"/>
              </a:rPr>
              <a:t>в сборнике «Инклюзия в образовании», издательство УВО «Университет управления «ТИСБИ</a:t>
            </a:r>
            <a:r>
              <a:rPr lang="ru-RU" sz="2000" dirty="0" smtClean="0">
                <a:solidFill>
                  <a:prstClr val="black"/>
                </a:solidFill>
                <a:latin typeface="Times New Roman"/>
                <a:ea typeface="Calibri"/>
              </a:rPr>
              <a:t>», 2017-2018 г.</a:t>
            </a:r>
          </a:p>
          <a:p>
            <a:pPr>
              <a:buClr>
                <a:srgbClr val="FE8637"/>
              </a:buClr>
            </a:pPr>
            <a:r>
              <a:rPr lang="ru-RU" sz="2000" dirty="0">
                <a:solidFill>
                  <a:prstClr val="black"/>
                </a:solidFill>
                <a:latin typeface="Times New Roman"/>
                <a:ea typeface="Calibri"/>
              </a:rPr>
              <a:t> Р</a:t>
            </a:r>
            <a:r>
              <a:rPr lang="ru-RU" sz="2000" dirty="0" smtClean="0">
                <a:solidFill>
                  <a:prstClr val="black"/>
                </a:solidFill>
                <a:latin typeface="Times New Roman"/>
                <a:ea typeface="Calibri"/>
              </a:rPr>
              <a:t>азработка и проведение Региональной гуманитарной олимпиады для детей с нарушениями зрения, 2018 г.</a:t>
            </a:r>
          </a:p>
          <a:p>
            <a:pPr>
              <a:buClr>
                <a:srgbClr val="FE8637"/>
              </a:buClr>
            </a:pPr>
            <a:r>
              <a:rPr lang="ru-RU" sz="2000" dirty="0" smtClean="0">
                <a:solidFill>
                  <a:prstClr val="black"/>
                </a:solidFill>
                <a:latin typeface="Times New Roman"/>
                <a:ea typeface="Calibri"/>
              </a:rPr>
              <a:t>Участие 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Calibri"/>
              </a:rPr>
              <a:t>в </a:t>
            </a:r>
            <a:r>
              <a:rPr lang="ru-RU" sz="2000" dirty="0" smtClean="0">
                <a:solidFill>
                  <a:prstClr val="black"/>
                </a:solidFill>
                <a:latin typeface="Times New Roman"/>
                <a:ea typeface="Calibri"/>
              </a:rPr>
              <a:t>НПК  «Практика 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Calibri"/>
              </a:rPr>
              <a:t>инклюзивного образования. Профессиональное партнерство педагогов образовательных  и коррекционных организаций в реализации инклюзивного образования»,  организованной ГАОУ ДПО «ИРО РТ», 2018 </a:t>
            </a:r>
            <a:r>
              <a:rPr lang="ru-RU" sz="2000" dirty="0" smtClean="0">
                <a:solidFill>
                  <a:prstClr val="black"/>
                </a:solidFill>
                <a:latin typeface="Times New Roman"/>
                <a:ea typeface="Calibri"/>
              </a:rPr>
              <a:t>г.</a:t>
            </a:r>
            <a:endParaRPr lang="ru-RU" sz="2000" dirty="0">
              <a:solidFill>
                <a:prstClr val="black"/>
              </a:solidFill>
              <a:latin typeface="Times New Roman"/>
              <a:ea typeface="Calibri"/>
            </a:endParaRPr>
          </a:p>
          <a:p>
            <a:pPr>
              <a:buClr>
                <a:srgbClr val="FE8637"/>
              </a:buClr>
            </a:pPr>
            <a:r>
              <a:rPr lang="ru-RU" sz="2000" dirty="0">
                <a:solidFill>
                  <a:prstClr val="black"/>
                </a:solidFill>
                <a:latin typeface="Times New Roman"/>
                <a:ea typeface="Calibri"/>
              </a:rPr>
              <a:t>Участие в работе </a:t>
            </a:r>
            <a:r>
              <a:rPr lang="ru-RU" sz="2000" dirty="0" err="1">
                <a:solidFill>
                  <a:prstClr val="black"/>
                </a:solidFill>
                <a:latin typeface="Times New Roman"/>
                <a:ea typeface="Calibri"/>
              </a:rPr>
              <a:t>стажировочной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Calibri"/>
              </a:rPr>
              <a:t> площадки </a:t>
            </a:r>
            <a:r>
              <a:rPr lang="ru-RU" sz="2000" dirty="0" smtClean="0">
                <a:solidFill>
                  <a:prstClr val="black"/>
                </a:solidFill>
                <a:latin typeface="Times New Roman"/>
                <a:ea typeface="Calibri"/>
              </a:rPr>
              <a:t>«Инновационные 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Calibri"/>
              </a:rPr>
              <a:t>технологии сопровождения детей с ОВЗ в инклюзивном образовательном пространстве», организованной лабораторией коррекционного и инклюзивного образования ГАОУ ДПО «ИРО РТ», </a:t>
            </a:r>
            <a:r>
              <a:rPr lang="ru-RU" sz="2000" dirty="0" smtClean="0">
                <a:solidFill>
                  <a:prstClr val="black"/>
                </a:solidFill>
                <a:latin typeface="Times New Roman"/>
                <a:ea typeface="Calibri"/>
              </a:rPr>
              <a:t>2018 г.</a:t>
            </a:r>
            <a:endParaRPr lang="ru-RU" sz="2000" dirty="0">
              <a:solidFill>
                <a:prstClr val="black"/>
              </a:solidFill>
              <a:latin typeface="Times New Roman"/>
              <a:ea typeface="Calibri"/>
            </a:endParaRPr>
          </a:p>
          <a:p>
            <a:pPr>
              <a:buClr>
                <a:srgbClr val="FE8637"/>
              </a:buClr>
            </a:pPr>
            <a:endParaRPr lang="ru-RU" dirty="0">
              <a:solidFill>
                <a:prstClr val="black"/>
              </a:solidFill>
              <a:latin typeface="Times New Roman"/>
              <a:ea typeface="Calibri"/>
            </a:endParaRPr>
          </a:p>
          <a:p>
            <a:endParaRPr lang="ru-RU" sz="1600" dirty="0" smtClean="0">
              <a:latin typeface="Times New Roman"/>
              <a:ea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36986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Кадровое обеспечение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457200" y="714356"/>
            <a:ext cx="3657600" cy="1857388"/>
          </a:xfrm>
        </p:spPr>
        <p:txBody>
          <a:bodyPr/>
          <a:lstStyle/>
          <a:p>
            <a:pPr lvl="0"/>
            <a:r>
              <a:rPr lang="ru-RU" sz="18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Грантополучатель</a:t>
            </a: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конкурса  «Лучший учитель  для детей с ОВЗ»-2018 г.  </a:t>
            </a:r>
          </a:p>
          <a:p>
            <a:pPr lvl="0"/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Бикбаева Г.Ф., учитель химии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343400" y="714356"/>
            <a:ext cx="3657600" cy="1857388"/>
          </a:xfrm>
        </p:spPr>
        <p:txBody>
          <a:bodyPr/>
          <a:lstStyle/>
          <a:p>
            <a:pPr lvl="0"/>
            <a:endParaRPr lang="ru-RU" sz="18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Победитель муниципального тура конкурса  «Учитель года-2018» в номинации «Педагогический дебют» </a:t>
            </a:r>
          </a:p>
          <a:p>
            <a:pPr lvl="0"/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Сизая В.В., учитель истории</a:t>
            </a:r>
          </a:p>
          <a:p>
            <a:endParaRPr lang="ru-RU" dirty="0"/>
          </a:p>
        </p:txBody>
      </p:sp>
      <p:pic>
        <p:nvPicPr>
          <p:cNvPr id="7" name="Содержимое 6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lum bright="-4000" contrast="8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640" r="1549"/>
          <a:stretch>
            <a:fillRect/>
          </a:stretch>
        </p:blipFill>
        <p:spPr>
          <a:xfrm>
            <a:off x="645713" y="2786058"/>
            <a:ext cx="3069032" cy="3429024"/>
          </a:xfrm>
          <a:prstGeom prst="rect">
            <a:avLst/>
          </a:prstGeom>
        </p:spPr>
      </p:pic>
      <p:pic>
        <p:nvPicPr>
          <p:cNvPr id="9" name="Содержимое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8296" b="21262"/>
          <a:stretch>
            <a:fillRect/>
          </a:stretch>
        </p:blipFill>
        <p:spPr>
          <a:xfrm>
            <a:off x="4714876" y="2786058"/>
            <a:ext cx="3414196" cy="352345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3971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Контингент обучающихся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7467600" cy="4091346"/>
          </a:xfrm>
        </p:spPr>
        <p:txBody>
          <a:bodyPr>
            <a:normAutofit/>
          </a:bodyPr>
          <a:lstStyle/>
          <a:p>
            <a:r>
              <a:rPr lang="ru-RU" b="1" dirty="0" smtClean="0"/>
              <a:t>Количество детей по уровням образования  за последние 3 года</a:t>
            </a:r>
          </a:p>
          <a:p>
            <a:pPr algn="ctr"/>
            <a:endParaRPr lang="ru-RU" dirty="0" smtClean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r>
              <a:rPr lang="ru-RU" b="1" dirty="0" smtClean="0"/>
              <a:t>Статус семей</a:t>
            </a:r>
            <a:endParaRPr lang="ru-RU" b="1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14129525"/>
              </p:ext>
            </p:extLst>
          </p:nvPr>
        </p:nvGraphicFramePr>
        <p:xfrm>
          <a:off x="539552" y="1988841"/>
          <a:ext cx="7992888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8222"/>
                <a:gridCol w="1998222"/>
                <a:gridCol w="1998222"/>
                <a:gridCol w="1998222"/>
              </a:tblGrid>
              <a:tr h="877089">
                <a:tc>
                  <a:txBody>
                    <a:bodyPr/>
                    <a:lstStyle/>
                    <a:p>
                      <a:r>
                        <a:rPr lang="ru-RU" dirty="0" smtClean="0"/>
                        <a:t>Уровень образования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2016-2017</a:t>
                      </a:r>
                    </a:p>
                    <a:p>
                      <a:r>
                        <a:rPr lang="ru-RU" dirty="0" smtClean="0"/>
                        <a:t>учебный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2017-2018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учебный год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2018-2019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учебный год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55709">
                <a:tc>
                  <a:txBody>
                    <a:bodyPr/>
                    <a:lstStyle/>
                    <a:p>
                      <a:r>
                        <a:rPr lang="ru-RU" dirty="0" smtClean="0"/>
                        <a:t>НОО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65</a:t>
                      </a:r>
                      <a:endParaRPr lang="ru-RU" dirty="0"/>
                    </a:p>
                  </a:txBody>
                  <a:tcPr/>
                </a:tc>
              </a:tr>
              <a:tr h="355709">
                <a:tc>
                  <a:txBody>
                    <a:bodyPr/>
                    <a:lstStyle/>
                    <a:p>
                      <a:r>
                        <a:rPr lang="ru-RU" dirty="0" smtClean="0"/>
                        <a:t>ООО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75</a:t>
                      </a:r>
                      <a:endParaRPr lang="ru-RU" dirty="0"/>
                    </a:p>
                  </a:txBody>
                  <a:tcPr/>
                </a:tc>
              </a:tr>
              <a:tr h="355709">
                <a:tc>
                  <a:txBody>
                    <a:bodyPr/>
                    <a:lstStyle/>
                    <a:p>
                      <a:r>
                        <a:rPr lang="ru-RU" dirty="0" smtClean="0"/>
                        <a:t>СОО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</a:t>
                      </a:r>
                      <a:endParaRPr lang="ru-RU" dirty="0"/>
                    </a:p>
                  </a:txBody>
                  <a:tcPr/>
                </a:tc>
              </a:tr>
              <a:tr h="355709"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154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428596" y="4572008"/>
          <a:ext cx="8143932" cy="2000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rmAutofit fontScale="90000"/>
          </a:bodyPr>
          <a:lstStyle/>
          <a:p>
            <a:pPr marL="274320" lvl="0" indent="-274320" algn="ctr">
              <a:spcBef>
                <a:spcPts val="600"/>
              </a:spcBef>
            </a:pPr>
            <a:r>
              <a:rPr lang="ru-RU" sz="2400" b="1" cap="none" dirty="0" err="1" smtClean="0">
                <a:solidFill>
                  <a:prstClr val="black"/>
                </a:solidFill>
                <a:ea typeface="+mn-ea"/>
                <a:cs typeface="+mn-cs"/>
              </a:rPr>
              <a:t>Обученность</a:t>
            </a:r>
            <a:r>
              <a:rPr lang="ru-RU" sz="2400" b="1" cap="none" dirty="0" smtClean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ru-RU" sz="2400" b="1" cap="none" dirty="0">
                <a:solidFill>
                  <a:prstClr val="black"/>
                </a:solidFill>
                <a:ea typeface="+mn-ea"/>
                <a:cs typeface="+mn-cs"/>
              </a:rPr>
              <a:t>за 1 полугодие 2018-2019 </a:t>
            </a:r>
            <a:r>
              <a:rPr lang="ru-RU" sz="2400" b="1" cap="none" dirty="0" smtClean="0">
                <a:solidFill>
                  <a:prstClr val="black"/>
                </a:solidFill>
                <a:ea typeface="+mn-ea"/>
                <a:cs typeface="+mn-cs"/>
              </a:rPr>
              <a:t>года</a:t>
            </a:r>
            <a:r>
              <a:rPr lang="ru-RU" sz="2400" b="1" cap="none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400" b="1" cap="none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3083992402"/>
              </p:ext>
            </p:extLst>
          </p:nvPr>
        </p:nvGraphicFramePr>
        <p:xfrm>
          <a:off x="539552" y="3933056"/>
          <a:ext cx="8265813" cy="26642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5271"/>
                <a:gridCol w="2755271"/>
                <a:gridCol w="2755271"/>
              </a:tblGrid>
              <a:tr h="80311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Уровень </a:t>
                      </a:r>
                      <a:r>
                        <a:rPr lang="ru-RU" dirty="0" err="1" smtClean="0"/>
                        <a:t>образовани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Успеваемость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качество</a:t>
                      </a:r>
                      <a:endParaRPr lang="ru-RU" dirty="0"/>
                    </a:p>
                  </a:txBody>
                  <a:tcPr/>
                </a:tc>
              </a:tr>
              <a:tr h="465296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НОО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 98%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54%</a:t>
                      </a:r>
                      <a:endParaRPr lang="ru-RU" sz="2400" dirty="0"/>
                    </a:p>
                  </a:txBody>
                  <a:tcPr/>
                </a:tc>
              </a:tr>
              <a:tr h="465296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ООО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100%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48,8%</a:t>
                      </a:r>
                      <a:endParaRPr lang="ru-RU" sz="2400" dirty="0"/>
                    </a:p>
                  </a:txBody>
                  <a:tcPr/>
                </a:tc>
              </a:tr>
              <a:tr h="465296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СОО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100%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49,6%</a:t>
                      </a:r>
                      <a:endParaRPr lang="ru-RU" sz="2400" dirty="0"/>
                    </a:p>
                  </a:txBody>
                  <a:tcPr/>
                </a:tc>
              </a:tr>
              <a:tr h="465296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По школе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99%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smtClean="0"/>
                        <a:t>50%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8136904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39929" y="1984374"/>
            <a:ext cx="2865437" cy="189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60586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14290"/>
            <a:ext cx="7467600" cy="83844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ГИА – 2018 года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7467600" cy="5421216"/>
          </a:xfrm>
        </p:spPr>
        <p:txBody>
          <a:bodyPr/>
          <a:lstStyle/>
          <a:p>
            <a:r>
              <a:rPr lang="ru-RU" dirty="0" smtClean="0"/>
              <a:t>ЕГЭ-11: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82036834"/>
              </p:ext>
            </p:extLst>
          </p:nvPr>
        </p:nvGraphicFramePr>
        <p:xfrm>
          <a:off x="467544" y="1844823"/>
          <a:ext cx="8075240" cy="43204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8810"/>
                <a:gridCol w="2018810"/>
                <a:gridCol w="2018810"/>
                <a:gridCol w="2018810"/>
              </a:tblGrid>
              <a:tr h="1393032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Результат итогового сочинения (изложения)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 в 11 классе за 3 года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12602">
                <a:tc>
                  <a:txBody>
                    <a:bodyPr/>
                    <a:lstStyle/>
                    <a:p>
                      <a:r>
                        <a:rPr lang="ru-RU" dirty="0" smtClean="0"/>
                        <a:t>Учебный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 участников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зачет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незачет</a:t>
                      </a:r>
                      <a:endParaRPr lang="ru-RU" dirty="0"/>
                    </a:p>
                  </a:txBody>
                  <a:tcPr/>
                </a:tc>
              </a:tr>
              <a:tr h="704949">
                <a:tc>
                  <a:txBody>
                    <a:bodyPr/>
                    <a:lstStyle/>
                    <a:p>
                      <a:r>
                        <a:rPr lang="ru-RU" dirty="0" smtClean="0"/>
                        <a:t>2016-2017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704949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2017-2018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9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100%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</a:tr>
              <a:tr h="704949">
                <a:tc>
                  <a:txBody>
                    <a:bodyPr/>
                    <a:lstStyle/>
                    <a:p>
                      <a:r>
                        <a:rPr lang="ru-RU" dirty="0" smtClean="0"/>
                        <a:t>2018-2019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1815</TotalTime>
  <Words>1296</Words>
  <Application>Microsoft Office PowerPoint</Application>
  <PresentationFormat>Экран (4:3)</PresentationFormat>
  <Paragraphs>395</Paragraphs>
  <Slides>21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Эркер</vt:lpstr>
      <vt:lpstr>Диаграмма</vt:lpstr>
      <vt:lpstr>  Государственное бюджетное общеобразовательное учреждение  «Казанская школа № 172  для детей с ограниченными возможностями здоровья»</vt:lpstr>
      <vt:lpstr>Нормативно-правовая база школы</vt:lpstr>
      <vt:lpstr>В мире слепых всё становится таким, как оно есть на самом деле, если…</vt:lpstr>
      <vt:lpstr> Кадровое обеспечение</vt:lpstr>
      <vt:lpstr>Экспериментальная и инновационная деятельность  педагогов  (наиболее значимые мероприятия)</vt:lpstr>
      <vt:lpstr>Кадровое обеспечение</vt:lpstr>
      <vt:lpstr>Контингент обучающихся </vt:lpstr>
      <vt:lpstr>Обученность за 1 полугодие 2018-2019 года </vt:lpstr>
      <vt:lpstr>ГИА – 2018 года</vt:lpstr>
      <vt:lpstr>Математика базового уровня 11 класс</vt:lpstr>
      <vt:lpstr>Результаты ЕГЭ по русскому языку  Из 9 выпускников 1 чел. (Петров А.)  выбрал ГИА по русскому языку в форме ГВЭ. Успешно прошел экзамен (отметка – 4)</vt:lpstr>
      <vt:lpstr>Многобальники </vt:lpstr>
      <vt:lpstr>                           ГИА -2018 ГОДА Динамика  показателей средней оценки ГВЭ-9  по математике  за три года: </vt:lpstr>
      <vt:lpstr>ТРУДОУСТРОЙСТВО</vt:lpstr>
      <vt:lpstr>Олимпиадное движение</vt:lpstr>
      <vt:lpstr>Особенности коррекционной и педагогической работы с детьми, имеющими патологию зрения.</vt:lpstr>
      <vt:lpstr>Воспитательная работа</vt:lpstr>
      <vt:lpstr>Профориентационная работа школы</vt:lpstr>
      <vt:lpstr>Социальные партнеры школы</vt:lpstr>
      <vt:lpstr>Школьная инфраструктура</vt:lpstr>
      <vt:lpstr>Отчет об исполнении пфхд за 2018г.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135</cp:revision>
  <dcterms:created xsi:type="dcterms:W3CDTF">2016-07-21T10:39:28Z</dcterms:created>
  <dcterms:modified xsi:type="dcterms:W3CDTF">2019-03-18T13:07:36Z</dcterms:modified>
</cp:coreProperties>
</file>