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48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4272-34D5-43EF-BAFF-4FADD9111D16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F757B-4897-4E62-B5AB-5EEA8E3204E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9525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4272-34D5-43EF-BAFF-4FADD9111D16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F757B-4897-4E62-B5AB-5EEA8E320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440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4272-34D5-43EF-BAFF-4FADD9111D16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F757B-4897-4E62-B5AB-5EEA8E320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571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4272-34D5-43EF-BAFF-4FADD9111D16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F757B-4897-4E62-B5AB-5EEA8E3204E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5218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4272-34D5-43EF-BAFF-4FADD9111D16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F757B-4897-4E62-B5AB-5EEA8E320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791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4272-34D5-43EF-BAFF-4FADD9111D16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F757B-4897-4E62-B5AB-5EEA8E3204E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0609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4272-34D5-43EF-BAFF-4FADD9111D16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F757B-4897-4E62-B5AB-5EEA8E320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37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4272-34D5-43EF-BAFF-4FADD9111D16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F757B-4897-4E62-B5AB-5EEA8E320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8070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4272-34D5-43EF-BAFF-4FADD9111D16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F757B-4897-4E62-B5AB-5EEA8E320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997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4272-34D5-43EF-BAFF-4FADD9111D16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F757B-4897-4E62-B5AB-5EEA8E320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4272-34D5-43EF-BAFF-4FADD9111D16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F757B-4897-4E62-B5AB-5EEA8E320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77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4272-34D5-43EF-BAFF-4FADD9111D16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F757B-4897-4E62-B5AB-5EEA8E320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377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4272-34D5-43EF-BAFF-4FADD9111D16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F757B-4897-4E62-B5AB-5EEA8E320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51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4272-34D5-43EF-BAFF-4FADD9111D16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F757B-4897-4E62-B5AB-5EEA8E320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973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4272-34D5-43EF-BAFF-4FADD9111D16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F757B-4897-4E62-B5AB-5EEA8E320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642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4272-34D5-43EF-BAFF-4FADD9111D16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F757B-4897-4E62-B5AB-5EEA8E320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525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4272-34D5-43EF-BAFF-4FADD9111D16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F757B-4897-4E62-B5AB-5EEA8E320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149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0FA4272-34D5-43EF-BAFF-4FADD9111D16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07F757B-4897-4E62-B5AB-5EEA8E320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5713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iniciativa-kzn.ru/images/pages/tuk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mg-fotki.yandex.ru/get/4812/31075627.252/0_63f8a_66c4ef89_XL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museum.ru/imgB.asp?906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020" y="1142999"/>
            <a:ext cx="12031980" cy="2971801"/>
          </a:xfrm>
        </p:spPr>
        <p:txBody>
          <a:bodyPr>
            <a:noAutofit/>
          </a:bodyPr>
          <a:lstStyle/>
          <a:p>
            <a:pPr algn="ctr"/>
            <a:r>
              <a:rPr lang="ru-RU" sz="11500" b="1" i="1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</a:t>
            </a:r>
            <a:r>
              <a:rPr lang="ru-RU" sz="11500" b="1" i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500" b="1" i="1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1500" b="1" i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укай</a:t>
            </a:r>
            <a:endParaRPr lang="ru-RU" sz="11500" b="1" i="1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70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760" y="0"/>
            <a:ext cx="11567160" cy="1507067"/>
          </a:xfrm>
        </p:spPr>
        <p:txBody>
          <a:bodyPr>
            <a:normAutofit/>
          </a:bodyPr>
          <a:lstStyle/>
          <a:p>
            <a:pPr algn="ctr"/>
            <a:r>
              <a:rPr lang="ru-RU" altLang="ru-RU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Литературно-мемориальный комплекс </a:t>
            </a:r>
            <a:r>
              <a:rPr lang="ru-RU" altLang="ru-RU" cap="none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altLang="ru-RU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абдуллы</a:t>
            </a:r>
            <a:r>
              <a:rPr lang="ru-RU" altLang="ru-RU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Тукая — в селе Новый </a:t>
            </a:r>
            <a:r>
              <a:rPr lang="ru-RU" altLang="ru-RU" cap="none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altLang="ru-RU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ырлай</a:t>
            </a:r>
            <a:r>
              <a:rPr lang="ru-RU" altLang="ru-RU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altLang="ru-RU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рского района </a:t>
            </a:r>
            <a:r>
              <a:rPr lang="ru-RU" altLang="ru-RU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altLang="ru-RU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атарстана.</a:t>
            </a:r>
            <a:endParaRPr lang="ru-RU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1" descr="Картинка 2 из 18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341" y="1507066"/>
            <a:ext cx="5783580" cy="361409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" y="2407919"/>
            <a:ext cx="5783580" cy="433768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10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60620" y="411479"/>
            <a:ext cx="6932612" cy="629073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altLang="ru-RU" sz="3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altLang="ru-RU" sz="35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</a:t>
            </a:r>
            <a:r>
              <a:rPr lang="ru-RU" altLang="ru-RU" sz="3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Тукай </a:t>
            </a:r>
            <a:r>
              <a:rPr lang="ru-RU" alt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вошел в историю татарской литературы как великий поэт, заложивший основу новой национальной поэзии, как один из основоположников современного татарского языка. Творческая деятельность поэта продолжалась всего восемь лет. Он умер в возрасте 27 лет, оставив более 400 стихов, 9 поэм, 350 рассказов, очерков и воспоминаний. </a:t>
            </a:r>
          </a:p>
          <a:p>
            <a:endParaRPr lang="ru-RU" dirty="0"/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00600" cy="6858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556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9191" y="685800"/>
            <a:ext cx="6832809" cy="5669280"/>
          </a:xfrm>
        </p:spPr>
        <p:txBody>
          <a:bodyPr>
            <a:normAutofit/>
          </a:bodyPr>
          <a:lstStyle/>
          <a:p>
            <a:pPr marL="0" indent="0">
              <a:spcBef>
                <a:spcPct val="50000"/>
              </a:spcBef>
              <a:buNone/>
            </a:pPr>
            <a:r>
              <a:rPr lang="ru-RU" altLang="ru-RU" sz="3600" dirty="0">
                <a:solidFill>
                  <a:schemeClr val="bg1"/>
                </a:solidFill>
                <a:latin typeface="Times New Roman" panose="02020603050405020304" pitchFamily="18" charset="0"/>
              </a:rPr>
              <a:t>Поэта жизнь, короткая такая,</a:t>
            </a:r>
            <a:br>
              <a:rPr lang="ru-RU" altLang="ru-RU" sz="3600" dirty="0">
                <a:solidFill>
                  <a:schemeClr val="bg1"/>
                </a:solidFill>
                <a:latin typeface="Times New Roman" panose="02020603050405020304" pitchFamily="18" charset="0"/>
              </a:rPr>
            </a:br>
            <a:r>
              <a:rPr lang="ru-RU" altLang="ru-RU" sz="3600" dirty="0">
                <a:solidFill>
                  <a:schemeClr val="bg1"/>
                </a:solidFill>
                <a:latin typeface="Times New Roman" panose="02020603050405020304" pitchFamily="18" charset="0"/>
              </a:rPr>
              <a:t>Была смертельный бой, великий труд.</a:t>
            </a:r>
            <a:br>
              <a:rPr lang="ru-RU" altLang="ru-RU" sz="3600" dirty="0">
                <a:solidFill>
                  <a:schemeClr val="bg1"/>
                </a:solidFill>
                <a:latin typeface="Times New Roman" panose="02020603050405020304" pitchFamily="18" charset="0"/>
              </a:rPr>
            </a:br>
            <a:r>
              <a:rPr lang="ru-RU" altLang="ru-RU" sz="3600" dirty="0">
                <a:solidFill>
                  <a:schemeClr val="bg1"/>
                </a:solidFill>
                <a:latin typeface="Times New Roman" panose="02020603050405020304" pitchFamily="18" charset="0"/>
              </a:rPr>
              <a:t>Недаром день рождения Тукая</a:t>
            </a:r>
            <a:br>
              <a:rPr lang="ru-RU" altLang="ru-RU" sz="3600" dirty="0">
                <a:solidFill>
                  <a:schemeClr val="bg1"/>
                </a:solidFill>
                <a:latin typeface="Times New Roman" panose="02020603050405020304" pitchFamily="18" charset="0"/>
              </a:rPr>
            </a:br>
            <a:r>
              <a:rPr lang="ru-RU" altLang="ru-RU" sz="3600" dirty="0">
                <a:solidFill>
                  <a:schemeClr val="bg1"/>
                </a:solidFill>
                <a:latin typeface="Times New Roman" panose="02020603050405020304" pitchFamily="18" charset="0"/>
              </a:rPr>
              <a:t>В Казани днем поэзии зовут. </a:t>
            </a:r>
            <a:endParaRPr lang="en-US" altLang="ru-RU" sz="3600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0" indent="0" algn="r">
              <a:spcBef>
                <a:spcPct val="50000"/>
              </a:spcBef>
              <a:buNone/>
            </a:pPr>
            <a:r>
              <a:rPr lang="ru-RU" altLang="ru-RU" sz="3600" dirty="0">
                <a:solidFill>
                  <a:schemeClr val="bg1"/>
                </a:solidFill>
                <a:latin typeface="Times New Roman" panose="02020603050405020304" pitchFamily="18" charset="0"/>
              </a:rPr>
              <a:t>Марк Зарецкий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1" y="685800"/>
            <a:ext cx="5199170" cy="49606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053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12080" y="685800"/>
            <a:ext cx="6979920" cy="6062663"/>
          </a:xfrm>
        </p:spPr>
        <p:txBody>
          <a:bodyPr>
            <a:normAutofit/>
          </a:bodyPr>
          <a:lstStyle/>
          <a:p>
            <a:pPr marL="0" indent="0" algn="ctr">
              <a:spcBef>
                <a:spcPct val="50000"/>
              </a:spcBef>
              <a:buNone/>
            </a:pPr>
            <a:r>
              <a:rPr lang="tt-RU" alt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 ТУКАЙ – </a:t>
            </a:r>
          </a:p>
          <a:p>
            <a:pPr marL="0" indent="0" algn="ctr">
              <a:spcBef>
                <a:spcPct val="50000"/>
              </a:spcBef>
              <a:buNone/>
            </a:pPr>
            <a:r>
              <a:rPr lang="tt-RU" alt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Тукаев </a:t>
            </a:r>
          </a:p>
          <a:p>
            <a:pPr marL="0" indent="0" algn="ctr">
              <a:spcBef>
                <a:spcPct val="50000"/>
              </a:spcBef>
              <a:buNone/>
            </a:pPr>
            <a:r>
              <a:rPr lang="tt-RU" alt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 </a:t>
            </a:r>
            <a:r>
              <a:rPr lang="tt-RU" alt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Мухамедгарифович</a:t>
            </a:r>
          </a:p>
          <a:p>
            <a:pPr marL="0" indent="0" algn="ctr">
              <a:spcBef>
                <a:spcPct val="50000"/>
              </a:spcBef>
              <a:buNone/>
            </a:pPr>
            <a:r>
              <a:rPr lang="ru-RU" alt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апреля </a:t>
            </a:r>
            <a:r>
              <a:rPr lang="ru-RU" alt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1886 год </a:t>
            </a:r>
            <a:endParaRPr lang="ru-RU" alt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ct val="50000"/>
              </a:spcBef>
              <a:buNone/>
            </a:pPr>
            <a:r>
              <a:rPr lang="ru-RU" alt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апреля 1913 год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 descr="Изображение 0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" y="0"/>
            <a:ext cx="4960620" cy="6858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695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63540" y="228600"/>
            <a:ext cx="6469380" cy="6400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t-RU" alt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 ТУКАЙ</a:t>
            </a:r>
            <a:r>
              <a:rPr lang="tt-RU" alt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прожил короткую и трагическую жизнь. Родился он 26 апреля 1886 года в деревне </a:t>
            </a:r>
            <a:r>
              <a:rPr lang="ru-RU" altLang="ru-RU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Кушлавуч</a:t>
            </a:r>
            <a:r>
              <a:rPr lang="ru-RU" alt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Казанской губернии (ныне Арского района) в селе приходского муллы </a:t>
            </a:r>
            <a:r>
              <a:rPr lang="ru-RU" altLang="ru-RU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Мухамедгарифа</a:t>
            </a:r>
            <a:r>
              <a:rPr lang="ru-RU" alt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  <p:pic>
        <p:nvPicPr>
          <p:cNvPr id="4" name="Picture 4" descr="Изображение 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5463540" cy="64008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162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Изображение 0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" y="1623060"/>
            <a:ext cx="10652760" cy="523494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500"/>
            <a:ext cx="12192000" cy="1394460"/>
          </a:xfrm>
        </p:spPr>
        <p:txBody>
          <a:bodyPr>
            <a:noAutofit/>
          </a:bodyPr>
          <a:lstStyle/>
          <a:p>
            <a:pPr algn="ctr"/>
            <a:r>
              <a:rPr lang="tt-RU" alt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 Тукай </a:t>
            </a:r>
            <a:r>
              <a:rPr lang="tt-RU" alt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tt-RU" altLang="ru-RU" sz="40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любимый поэт татарской детворы. На его произведениях воспитывалось не одно поколение.</a:t>
            </a:r>
            <a:r>
              <a:rPr lang="ru-RU" altLang="ru-RU" dirty="0">
                <a:latin typeface="Arial" panose="020B0604020202020204" pitchFamily="34" charset="0"/>
              </a:rPr>
              <a:t/>
            </a:r>
            <a:br>
              <a:rPr lang="ru-RU" altLang="ru-RU" dirty="0">
                <a:latin typeface="Arial" panose="020B060402020202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789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460" y="258232"/>
            <a:ext cx="11750040" cy="1507067"/>
          </a:xfrm>
        </p:spPr>
        <p:txBody>
          <a:bodyPr>
            <a:noAutofit/>
          </a:bodyPr>
          <a:lstStyle/>
          <a:p>
            <a:pPr algn="ctr"/>
            <a:r>
              <a:rPr lang="ru-RU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Особую любовь снискала у читателей поэма – сказка </a:t>
            </a:r>
            <a:r>
              <a:rPr lang="ru-RU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cap="none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b="1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урале</a:t>
            </a:r>
            <a:r>
              <a:rPr lang="ru-RU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в ярких красках запечатлены образы родины и народа.</a:t>
            </a:r>
            <a:endParaRPr lang="ru-RU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981" y="1957387"/>
            <a:ext cx="10035540" cy="47324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9064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а 832 из 917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103120"/>
            <a:ext cx="9806940" cy="47548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303952"/>
            <a:ext cx="11772900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Тукай</a:t>
            </a:r>
            <a:r>
              <a:rPr lang="ru-RU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писал стихи и прозаические произведения для детей. Он составил две хрестоматии по татарской литературе для чтения в школе. Поэт признан основоположником татарской детской литературы.</a:t>
            </a:r>
            <a:endParaRPr lang="ru-RU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99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840" y="166792"/>
            <a:ext cx="11567160" cy="1507067"/>
          </a:xfrm>
        </p:spPr>
        <p:txBody>
          <a:bodyPr>
            <a:normAutofit/>
          </a:bodyPr>
          <a:lstStyle/>
          <a:p>
            <a:pPr algn="ctr"/>
            <a:r>
              <a:rPr lang="ru-RU" sz="4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Последняя зима великого поэта в деревне </a:t>
            </a:r>
            <a:r>
              <a:rPr lang="ru-RU" sz="4400" b="1" cap="none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4400" b="1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чиле</a:t>
            </a:r>
            <a:r>
              <a:rPr lang="ru-RU" sz="4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 descr="Копия Изображение 0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1376678"/>
            <a:ext cx="5646420" cy="423481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Изображение 0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00" y="2400300"/>
            <a:ext cx="5943600" cy="44577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353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" y="463972"/>
            <a:ext cx="12031980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Литературный музей </a:t>
            </a:r>
            <a:r>
              <a:rPr lang="ru-RU" sz="4400" cap="none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4400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абдуллы</a:t>
            </a:r>
            <a:r>
              <a:rPr lang="ru-RU" sz="4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Тукая в </a:t>
            </a:r>
            <a:r>
              <a:rPr lang="ru-RU" sz="44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4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азани.</a:t>
            </a:r>
            <a:br>
              <a:rPr lang="ru-RU" sz="4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Именем поэта названа Государственная премия в области искусства Республики </a:t>
            </a:r>
            <a:r>
              <a:rPr lang="ru-RU" sz="44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4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атарстан.</a:t>
            </a:r>
            <a:r>
              <a:rPr lang="ru-RU" dirty="0">
                <a:latin typeface="Arial" charset="0"/>
              </a:rPr>
              <a:t/>
            </a:r>
            <a:br>
              <a:rPr lang="ru-RU" dirty="0">
                <a:latin typeface="Arial" charset="0"/>
              </a:rPr>
            </a:br>
            <a:endParaRPr lang="ru-RU" dirty="0"/>
          </a:p>
        </p:txBody>
      </p:sp>
      <p:pic>
        <p:nvPicPr>
          <p:cNvPr id="4" name="Picture 4" descr="Картинка 1 из 730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" y="1971039"/>
            <a:ext cx="7772400" cy="487032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nagr-gabdyla_tykai-1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673" y="2148840"/>
            <a:ext cx="3371849" cy="26974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174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27</TotalTime>
  <Words>145</Words>
  <Application>Microsoft Office PowerPoint</Application>
  <PresentationFormat>Широкоэкранный</PresentationFormat>
  <Paragraphs>16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Times New Roman</vt:lpstr>
      <vt:lpstr>Wingdings 3</vt:lpstr>
      <vt:lpstr>Сектор</vt:lpstr>
      <vt:lpstr>Габдулла Тукай</vt:lpstr>
      <vt:lpstr>Презентация PowerPoint</vt:lpstr>
      <vt:lpstr>Презентация PowerPoint</vt:lpstr>
      <vt:lpstr>Презентация PowerPoint</vt:lpstr>
      <vt:lpstr>Габдулла Тукай – любимый поэт татарской детворы. На его произведениях воспитывалось не одно поколение. </vt:lpstr>
      <vt:lpstr>Особую любовь снискала у читателей поэма – сказка «Шурале», где в ярких красках запечатлены образы родины и народа.</vt:lpstr>
      <vt:lpstr>Тукай писал стихи и прозаические произведения для детей. Он составил две хрестоматии по татарской литературе для чтения в школе. Поэт признан основоположником татарской детской литературы.</vt:lpstr>
      <vt:lpstr>Последняя зима великого поэта в деревне Училе.</vt:lpstr>
      <vt:lpstr>Литературный музей Габдуллы Тукая в Казани.   Именем поэта названа Государственная премия в области искусства Республики Татарстан. </vt:lpstr>
      <vt:lpstr>Литературно-мемориальный комплекс Габдуллы Тукая — в селе Новый Кырлай Арского района Татарстана.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Габдулла Тукай</dc:title>
  <dc:creator>ICL-3</dc:creator>
  <cp:lastModifiedBy>ICL-3</cp:lastModifiedBy>
  <cp:revision>4</cp:revision>
  <dcterms:created xsi:type="dcterms:W3CDTF">2020-04-24T09:24:22Z</dcterms:created>
  <dcterms:modified xsi:type="dcterms:W3CDTF">2020-04-24T09:51:41Z</dcterms:modified>
</cp:coreProperties>
</file>