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6" r:id="rId8"/>
    <p:sldId id="263" r:id="rId9"/>
    <p:sldId id="265" r:id="rId10"/>
    <p:sldId id="264" r:id="rId11"/>
    <p:sldId id="267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4D50B-7ACC-4C7A-8723-1A587D21F3D0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E1D592E-D20B-4583-9FAF-BEDB3851F9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4D50B-7ACC-4C7A-8723-1A587D21F3D0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D592E-D20B-4583-9FAF-BEDB3851F9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4D50B-7ACC-4C7A-8723-1A587D21F3D0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D592E-D20B-4583-9FAF-BEDB3851F9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814D50B-7ACC-4C7A-8723-1A587D21F3D0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E1D592E-D20B-4583-9FAF-BEDB3851F9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4D50B-7ACC-4C7A-8723-1A587D21F3D0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D592E-D20B-4583-9FAF-BEDB3851F9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4D50B-7ACC-4C7A-8723-1A587D21F3D0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D592E-D20B-4583-9FAF-BEDB3851F9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D592E-D20B-4583-9FAF-BEDB3851F9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4D50B-7ACC-4C7A-8723-1A587D21F3D0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4D50B-7ACC-4C7A-8723-1A587D21F3D0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D592E-D20B-4583-9FAF-BEDB3851F9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4D50B-7ACC-4C7A-8723-1A587D21F3D0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D592E-D20B-4583-9FAF-BEDB3851F9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814D50B-7ACC-4C7A-8723-1A587D21F3D0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E1D592E-D20B-4583-9FAF-BEDB3851F9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4D50B-7ACC-4C7A-8723-1A587D21F3D0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E1D592E-D20B-4583-9FAF-BEDB3851F9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814D50B-7ACC-4C7A-8723-1A587D21F3D0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E1D592E-D20B-4583-9FAF-BEDB3851F9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571480"/>
            <a:ext cx="7858180" cy="2143140"/>
          </a:xfrm>
        </p:spPr>
        <p:txBody>
          <a:bodyPr>
            <a:normAutofit lnSpcReduction="10000"/>
          </a:bodyPr>
          <a:lstStyle/>
          <a:p>
            <a:r>
              <a:rPr lang="ru-RU" sz="3200" b="1" i="1" u="sng" dirty="0" smtClean="0"/>
              <a:t>Хакимов </a:t>
            </a:r>
            <a:r>
              <a:rPr lang="ru-RU" sz="3200" b="1" i="1" u="sng" dirty="0" err="1" smtClean="0"/>
              <a:t>Сибгат</a:t>
            </a:r>
            <a:r>
              <a:rPr lang="ru-RU" sz="3200" b="1" i="1" u="sng" dirty="0" smtClean="0"/>
              <a:t> </a:t>
            </a:r>
            <a:r>
              <a:rPr lang="ru-RU" sz="3200" b="1" i="1" u="sng" dirty="0" err="1" smtClean="0"/>
              <a:t>Тазиевич</a:t>
            </a:r>
            <a:r>
              <a:rPr lang="ru-RU" sz="3200" b="1" i="1" u="sng" dirty="0" smtClean="0"/>
              <a:t> (</a:t>
            </a:r>
            <a:r>
              <a:rPr lang="ru-RU" sz="3200" b="1" i="1" u="sng" dirty="0" err="1" smtClean="0"/>
              <a:t>Сибгат</a:t>
            </a:r>
            <a:r>
              <a:rPr lang="ru-RU" sz="3200" b="1" i="1" u="sng" dirty="0" smtClean="0"/>
              <a:t> </a:t>
            </a:r>
            <a:r>
              <a:rPr lang="ru-RU" sz="3200" b="1" i="1" u="sng" dirty="0" err="1" smtClean="0"/>
              <a:t>Хаким</a:t>
            </a:r>
            <a:r>
              <a:rPr lang="ru-RU" sz="3200" b="1" i="1" u="sng" dirty="0" smtClean="0"/>
              <a:t>) </a:t>
            </a:r>
            <a:r>
              <a:rPr lang="en-US" sz="3200" b="1" i="1" u="sng" dirty="0" smtClean="0"/>
              <a:t/>
            </a:r>
            <a:br>
              <a:rPr lang="en-US" sz="3200" b="1" i="1" u="sng" dirty="0" smtClean="0"/>
            </a:br>
            <a:r>
              <a:rPr lang="ru-RU" sz="3200" b="1" i="1" u="sng" dirty="0" smtClean="0"/>
              <a:t>(1911-1986)</a:t>
            </a:r>
            <a:endParaRPr lang="en-US" sz="3200" b="1" i="1" u="sng" dirty="0" smtClean="0"/>
          </a:p>
          <a:p>
            <a:r>
              <a:rPr lang="en-US" sz="2400" dirty="0" smtClean="0"/>
              <a:t/>
            </a:r>
            <a:br>
              <a:rPr lang="en-US" sz="2400" dirty="0" smtClean="0"/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18343"/>
            <a:ext cx="3286148" cy="4359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071934" y="2357430"/>
            <a:ext cx="457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400" dirty="0" smtClean="0"/>
              <a:t>народный поэт ТАССР, публицист, автор текстов песен, лауреат Государственной премии РСФСР им. М. Горького, Государственной премии ТАССР им. Г. Тукая, депутат Верховного Совета ТАССР, участник Великой Отечественной войны.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9000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596" y="2714620"/>
            <a:ext cx="3657600" cy="3881446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/>
              <a:t>Там сегодня стоит бюст поэта, а школа носит его имя. Его творчество изучают в школе и университетах, а стихи включены </a:t>
            </a:r>
            <a:r>
              <a:rPr lang="ru-RU" sz="2000" dirty="0" smtClean="0"/>
              <a:t>в хрестоматии</a:t>
            </a:r>
            <a:r>
              <a:rPr lang="ru-RU" sz="2000" dirty="0" smtClean="0"/>
              <a:t>.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357166"/>
            <a:ext cx="349706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28596" y="428604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dirty="0" smtClean="0"/>
              <a:t>Еще при жизни возникли два музея </a:t>
            </a:r>
            <a:r>
              <a:rPr lang="ru-RU" sz="2000" dirty="0" err="1" smtClean="0"/>
              <a:t>Сибгата</a:t>
            </a:r>
            <a:r>
              <a:rPr lang="ru-RU" sz="2000" dirty="0" smtClean="0"/>
              <a:t> </a:t>
            </a:r>
            <a:r>
              <a:rPr lang="ru-RU" sz="2000" dirty="0" err="1" smtClean="0"/>
              <a:t>Хакима</a:t>
            </a:r>
            <a:r>
              <a:rPr lang="ru-RU" sz="2000" dirty="0" smtClean="0"/>
              <a:t>: в Казани в школе № 122 и родной деревне </a:t>
            </a:r>
            <a:r>
              <a:rPr lang="ru-RU" sz="2000" dirty="0" err="1" smtClean="0"/>
              <a:t>Кулле-Киме</a:t>
            </a:r>
            <a:r>
              <a:rPr lang="ru-RU" sz="2000" dirty="0" smtClean="0"/>
              <a:t>, куда приезжают со всей республики, страны, посещают иностранцы. </a:t>
            </a:r>
            <a:endParaRPr lang="ru-RU" sz="2000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571744"/>
            <a:ext cx="4949688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500042"/>
            <a:ext cx="5757874" cy="2405066"/>
          </a:xfrm>
        </p:spPr>
        <p:txBody>
          <a:bodyPr>
            <a:normAutofit/>
          </a:bodyPr>
          <a:lstStyle/>
          <a:p>
            <a:pPr algn="just" fontAlgn="t"/>
            <a:r>
              <a:rPr lang="ru-RU" sz="2000" dirty="0" smtClean="0"/>
              <a:t>Музей </a:t>
            </a:r>
            <a:r>
              <a:rPr lang="ru-RU" sz="2000" dirty="0" err="1" smtClean="0"/>
              <a:t>Сибгата</a:t>
            </a:r>
            <a:r>
              <a:rPr lang="ru-RU" sz="2000" dirty="0" smtClean="0"/>
              <a:t> </a:t>
            </a:r>
            <a:r>
              <a:rPr lang="ru-RU" sz="2000" dirty="0" err="1" smtClean="0"/>
              <a:t>Хакима</a:t>
            </a:r>
            <a:r>
              <a:rPr lang="ru-RU" sz="2000" dirty="0" smtClean="0"/>
              <a:t> </a:t>
            </a:r>
            <a:r>
              <a:rPr lang="ru-RU" sz="2000" dirty="0" smtClean="0"/>
              <a:t>открыт </a:t>
            </a:r>
            <a:r>
              <a:rPr lang="ru-RU" sz="2000" dirty="0" smtClean="0"/>
              <a:t>26 декабря 1981 года.  </a:t>
            </a:r>
            <a:br>
              <a:rPr lang="ru-RU" sz="2000" dirty="0" smtClean="0"/>
            </a:br>
            <a:r>
              <a:rPr lang="ru-RU" sz="2000" dirty="0" smtClean="0"/>
              <a:t>В честь 70 юбилея в его школе открывается музей-комната, в 1995 году получает звание школьного музея</a:t>
            </a:r>
          </a:p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3071810"/>
            <a:ext cx="4452932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357166"/>
            <a:ext cx="2076452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357158" y="2928934"/>
            <a:ext cx="40005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2000" dirty="0" smtClean="0"/>
              <a:t>В 1997 году музей переносят в другую школу,</a:t>
            </a:r>
          </a:p>
          <a:p>
            <a:pPr algn="just" fontAlgn="t"/>
            <a:r>
              <a:rPr lang="ru-RU" sz="2000" dirty="0" smtClean="0"/>
              <a:t>Им дарят его бюст, который стоит в </a:t>
            </a:r>
            <a:r>
              <a:rPr lang="ru-RU" sz="2000" dirty="0" err="1" smtClean="0"/>
              <a:t>фое</a:t>
            </a:r>
            <a:r>
              <a:rPr lang="ru-RU" sz="2000" dirty="0" smtClean="0"/>
              <a:t> школы.</a:t>
            </a:r>
            <a:endParaRPr lang="ru-RU" sz="2000" dirty="0" smtClean="0"/>
          </a:p>
          <a:p>
            <a:pPr algn="just" fontAlgn="t"/>
            <a:r>
              <a:rPr lang="ru-RU" sz="2000" dirty="0" smtClean="0"/>
              <a:t>На сегодняшней день музей увеличился</a:t>
            </a:r>
            <a:r>
              <a:rPr lang="ru-RU" sz="2000" dirty="0" smtClean="0"/>
              <a:t>. В нем  </a:t>
            </a:r>
            <a:r>
              <a:rPr lang="ru-RU" sz="2000" dirty="0" smtClean="0"/>
              <a:t>более 2400 экспонатов. Из них 90% из жизни </a:t>
            </a:r>
            <a:r>
              <a:rPr lang="ru-RU" sz="2000" dirty="0" err="1" smtClean="0"/>
              <a:t>Сибгата</a:t>
            </a:r>
            <a:r>
              <a:rPr lang="ru-RU" sz="2000" dirty="0" smtClean="0"/>
              <a:t> </a:t>
            </a:r>
            <a:r>
              <a:rPr lang="ru-RU" sz="2000" dirty="0" smtClean="0"/>
              <a:t> </a:t>
            </a:r>
            <a:r>
              <a:rPr lang="ru-RU" sz="2000" dirty="0" err="1" smtClean="0"/>
              <a:t>Хакима</a:t>
            </a:r>
            <a:r>
              <a:rPr lang="ru-RU" sz="2000" dirty="0" smtClean="0"/>
              <a:t>.</a:t>
            </a:r>
          </a:p>
          <a:p>
            <a:pPr algn="just" fontAlgn="t"/>
            <a:r>
              <a:rPr lang="ru-RU" sz="2000" dirty="0" smtClean="0"/>
              <a:t>В музее 2 </a:t>
            </a:r>
            <a:r>
              <a:rPr lang="ru-RU" sz="2000" dirty="0" smtClean="0"/>
              <a:t>комнаты</a:t>
            </a:r>
            <a:r>
              <a:rPr lang="ru-RU" sz="2000" dirty="0"/>
              <a:t>.</a:t>
            </a:r>
            <a:endParaRPr lang="ru-RU" sz="20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785794"/>
            <a:ext cx="4829180" cy="335758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 1986 г. </a:t>
            </a:r>
            <a:r>
              <a:rPr lang="ru-RU" sz="2400" dirty="0" err="1" smtClean="0"/>
              <a:t>Сибгат</a:t>
            </a:r>
            <a:r>
              <a:rPr lang="ru-RU" sz="2400" dirty="0" smtClean="0"/>
              <a:t> </a:t>
            </a:r>
            <a:r>
              <a:rPr lang="ru-RU" sz="2400" dirty="0" err="1" smtClean="0"/>
              <a:t>Хаким</a:t>
            </a:r>
            <a:r>
              <a:rPr lang="ru-RU" sz="2400" dirty="0" smtClean="0"/>
              <a:t> умирает. Он был похоронен в </a:t>
            </a:r>
            <a:r>
              <a:rPr lang="ru-RU" sz="2400" dirty="0" smtClean="0"/>
              <a:t>г. Казани</a:t>
            </a:r>
            <a:r>
              <a:rPr lang="ru-RU" sz="2400" dirty="0" smtClean="0"/>
              <a:t>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1000107"/>
            <a:ext cx="3588956" cy="5077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0"/>
            <a:ext cx="8751884" cy="141277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Благодарные казанцы в честь великого поэта назвали улицу в Ново-Савиновском районе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Казани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412776"/>
            <a:ext cx="4143404" cy="4719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214290"/>
            <a:ext cx="3643338" cy="6429420"/>
          </a:xfrm>
        </p:spPr>
        <p:txBody>
          <a:bodyPr>
            <a:noAutofit/>
          </a:bodyPr>
          <a:lstStyle/>
          <a:p>
            <a:r>
              <a:rPr lang="ru-RU" sz="2000" dirty="0" smtClean="0"/>
              <a:t>В </a:t>
            </a:r>
            <a:r>
              <a:rPr lang="ru-RU" sz="2000" dirty="0" err="1" smtClean="0"/>
              <a:t>Заказанье</a:t>
            </a:r>
            <a:r>
              <a:rPr lang="ru-RU" sz="2000" dirty="0" smtClean="0"/>
              <a:t> почвы малоурожайные, больших рек нет, только речушки, да и настоящего леса тоже нет. Нефти нет. Зато эта земля богата духовно. Из </a:t>
            </a:r>
            <a:r>
              <a:rPr lang="ru-RU" sz="2000" dirty="0" err="1" smtClean="0"/>
              <a:t>Заказанья</a:t>
            </a:r>
            <a:r>
              <a:rPr lang="ru-RU" sz="2000" dirty="0" smtClean="0"/>
              <a:t> вышли реформаторы ислама Курсави и </a:t>
            </a:r>
            <a:r>
              <a:rPr lang="ru-RU" sz="2000" dirty="0" err="1" smtClean="0"/>
              <a:t>Марджани</a:t>
            </a:r>
            <a:r>
              <a:rPr lang="ru-RU" sz="2000" dirty="0" smtClean="0"/>
              <a:t>, а также такие классики литературы и искусства, как </a:t>
            </a:r>
            <a:r>
              <a:rPr lang="ru-RU" sz="2000" dirty="0" err="1" smtClean="0"/>
              <a:t>Габдулла</a:t>
            </a:r>
            <a:r>
              <a:rPr lang="ru-RU" sz="2000" dirty="0" smtClean="0"/>
              <a:t> Тукай, </a:t>
            </a:r>
            <a:r>
              <a:rPr lang="ru-RU" sz="2000" dirty="0" err="1" smtClean="0"/>
              <a:t>Галиаскар</a:t>
            </a:r>
            <a:r>
              <a:rPr lang="ru-RU" sz="2000" dirty="0" smtClean="0"/>
              <a:t> </a:t>
            </a:r>
            <a:r>
              <a:rPr lang="ru-RU" sz="2000" dirty="0" err="1" smtClean="0"/>
              <a:t>Камал</a:t>
            </a:r>
            <a:r>
              <a:rPr lang="ru-RU" sz="2000" dirty="0" smtClean="0"/>
              <a:t>, </a:t>
            </a:r>
            <a:r>
              <a:rPr lang="ru-RU" sz="2000" dirty="0" err="1" smtClean="0"/>
              <a:t>Салих</a:t>
            </a:r>
            <a:r>
              <a:rPr lang="ru-RU" sz="2000" dirty="0" smtClean="0"/>
              <a:t> Сайдашев, знаменитый политический деятель </a:t>
            </a:r>
            <a:r>
              <a:rPr lang="ru-RU" sz="2000" dirty="0" err="1" smtClean="0"/>
              <a:t>Садри</a:t>
            </a:r>
            <a:r>
              <a:rPr lang="ru-RU" sz="2000" dirty="0" smtClean="0"/>
              <a:t> </a:t>
            </a:r>
            <a:r>
              <a:rPr lang="ru-RU" sz="2000" dirty="0" err="1" smtClean="0"/>
              <a:t>Максуди</a:t>
            </a:r>
            <a:r>
              <a:rPr lang="ru-RU" sz="2000" dirty="0" smtClean="0"/>
              <a:t>, известные предприниматели-меценаты и еще десятки выдающихся личностей. 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00496" y="4286256"/>
            <a:ext cx="48577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Сибгат</a:t>
            </a:r>
            <a:r>
              <a:rPr lang="ru-RU" dirty="0" smtClean="0"/>
              <a:t> </a:t>
            </a:r>
            <a:r>
              <a:rPr lang="ru-RU" dirty="0" err="1" smtClean="0"/>
              <a:t>Хаким</a:t>
            </a:r>
            <a:r>
              <a:rPr lang="ru-RU" dirty="0" smtClean="0"/>
              <a:t> жил в основном в Казани, но душой пребывал в </a:t>
            </a:r>
            <a:r>
              <a:rPr lang="ru-RU" dirty="0" err="1" smtClean="0"/>
              <a:t>Кулле-Киме</a:t>
            </a:r>
            <a:r>
              <a:rPr lang="ru-RU" dirty="0" smtClean="0"/>
              <a:t>. Каждый год он возвращался в деревню на сабантуй и оставался там на лето. Он считал, что в жизни его родной деревни, как в капле воды, отражаются все проблемы человечества. 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428604"/>
            <a:ext cx="5098031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2571768" cy="3200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642910" y="3786190"/>
            <a:ext cx="2143108" cy="647696"/>
          </a:xfrm>
        </p:spPr>
        <p:txBody>
          <a:bodyPr>
            <a:noAutofit/>
          </a:bodyPr>
          <a:lstStyle/>
          <a:p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Сибгат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Хаким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пионервожатый , 1932 г.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357166"/>
            <a:ext cx="4700593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286248" y="3500438"/>
            <a:ext cx="40172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</a:rPr>
              <a:t>Сибгат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Хаким,Хасан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Туфан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 err="1" smtClean="0">
                <a:solidFill>
                  <a:schemeClr val="bg1"/>
                </a:solidFill>
              </a:rPr>
              <a:t>Муса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Джалиль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 err="1" smtClean="0">
                <a:solidFill>
                  <a:schemeClr val="bg1"/>
                </a:solidFill>
              </a:rPr>
              <a:t>Ахмет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Файзи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 err="1" smtClean="0">
                <a:solidFill>
                  <a:schemeClr val="bg1"/>
                </a:solidFill>
              </a:rPr>
              <a:t>Ахмет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Исхак</a:t>
            </a:r>
            <a:r>
              <a:rPr lang="ru-RU" dirty="0" smtClean="0">
                <a:solidFill>
                  <a:schemeClr val="bg1"/>
                </a:solidFill>
              </a:rPr>
              <a:t>, Шейхи </a:t>
            </a:r>
            <a:r>
              <a:rPr lang="ru-RU" dirty="0" err="1" smtClean="0">
                <a:solidFill>
                  <a:schemeClr val="bg1"/>
                </a:solidFill>
              </a:rPr>
              <a:t>Маннур</a:t>
            </a:r>
            <a:r>
              <a:rPr lang="ru-RU" dirty="0" smtClean="0">
                <a:solidFill>
                  <a:schemeClr val="bg1"/>
                </a:solidFill>
              </a:rPr>
              <a:t>  1940год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2910" y="4500569"/>
            <a:ext cx="7858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u="sng" dirty="0" smtClean="0">
                <a:solidFill>
                  <a:schemeClr val="bg1"/>
                </a:solidFill>
              </a:rPr>
              <a:t>В его роду все были крестьянами, точнее, даже плотниками. Он оказался “белой вороной”, потому что руки у него были маленькие, мягкие ладони не могли держать топор. Его мама по этому поводу сокрушалась: </a:t>
            </a:r>
          </a:p>
          <a:p>
            <a:pPr>
              <a:buNone/>
            </a:pPr>
            <a:r>
              <a:rPr lang="ru-RU" u="sng" dirty="0" smtClean="0">
                <a:solidFill>
                  <a:schemeClr val="bg1"/>
                </a:solidFill>
              </a:rPr>
              <a:t/>
            </a:r>
            <a:br>
              <a:rPr lang="ru-RU" u="sng" dirty="0" smtClean="0">
                <a:solidFill>
                  <a:schemeClr val="bg1"/>
                </a:solidFill>
              </a:rPr>
            </a:br>
            <a:r>
              <a:rPr lang="ru-RU" u="sng" dirty="0" smtClean="0">
                <a:solidFill>
                  <a:schemeClr val="bg1"/>
                </a:solidFill>
              </a:rPr>
              <a:t>– Сынок, как же ты себя прокормишь? Видимо, придется тебе ходить по деревням и строчить одежду на швейной машинке “Зингер”. 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3286124"/>
            <a:ext cx="8501122" cy="32385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/>
              <a:t>     Первый его сборник не увидел свет, его рассыпали в типографии. Будучи секретарем комсомольской ячейки, </a:t>
            </a:r>
            <a:r>
              <a:rPr lang="ru-RU" sz="1800" dirty="0" err="1" smtClean="0"/>
              <a:t>Сибгат</a:t>
            </a:r>
            <a:r>
              <a:rPr lang="ru-RU" sz="1800" dirty="0" smtClean="0"/>
              <a:t> </a:t>
            </a:r>
            <a:r>
              <a:rPr lang="ru-RU" sz="1800" dirty="0" err="1" smtClean="0"/>
              <a:t>Хаким</a:t>
            </a:r>
            <a:r>
              <a:rPr lang="ru-RU" sz="1800" dirty="0" smtClean="0"/>
              <a:t> заступился за </a:t>
            </a:r>
            <a:r>
              <a:rPr lang="ru-RU" sz="1800" dirty="0" err="1" smtClean="0"/>
              <a:t>Фатыха</a:t>
            </a:r>
            <a:r>
              <a:rPr lang="ru-RU" sz="1800" dirty="0" smtClean="0"/>
              <a:t> </a:t>
            </a:r>
            <a:r>
              <a:rPr lang="ru-RU" sz="1800" dirty="0" err="1" smtClean="0"/>
              <a:t>Карима</a:t>
            </a:r>
            <a:r>
              <a:rPr lang="ru-RU" sz="1800" dirty="0" smtClean="0"/>
              <a:t>. Исключили обоих. </a:t>
            </a:r>
            <a:r>
              <a:rPr lang="ru-RU" sz="1800" dirty="0" err="1" smtClean="0"/>
              <a:t>Фатых</a:t>
            </a:r>
            <a:r>
              <a:rPr lang="ru-RU" sz="1800" dirty="0" smtClean="0"/>
              <a:t> Карим оказался в тюрьме, а </a:t>
            </a:r>
            <a:r>
              <a:rPr lang="ru-RU" sz="1800" dirty="0" err="1" smtClean="0"/>
              <a:t>Сибгата</a:t>
            </a:r>
            <a:r>
              <a:rPr lang="ru-RU" sz="1800" dirty="0" smtClean="0"/>
              <a:t> </a:t>
            </a:r>
            <a:r>
              <a:rPr lang="ru-RU" sz="1800" dirty="0" err="1" smtClean="0"/>
              <a:t>Хакима</a:t>
            </a:r>
            <a:r>
              <a:rPr lang="ru-RU" sz="1800" dirty="0" smtClean="0"/>
              <a:t> оставили без работы, под присмотром органов. Год он перебивался случайными заработками, а затем в 1938 г. вышло постановление ЦК ВКП(б) о перегибах в политике и его восстановили на работе. </a:t>
            </a:r>
          </a:p>
          <a:p>
            <a:r>
              <a:rPr lang="ru-RU" sz="1800" dirty="0" smtClean="0"/>
              <a:t>Первые значительные произведения были о </a:t>
            </a:r>
            <a:r>
              <a:rPr lang="ru-RU" sz="1800" dirty="0" err="1" smtClean="0"/>
              <a:t>Тукае</a:t>
            </a:r>
            <a:r>
              <a:rPr lang="ru-RU" sz="1800" dirty="0" smtClean="0"/>
              <a:t>. Поэма “Пара гнедых”, “Детство поэта” стали знаковыми в предвоенной татарской поэзии. Один из литературоведов сказал про </a:t>
            </a:r>
            <a:r>
              <a:rPr lang="ru-RU" sz="1800" dirty="0" err="1" smtClean="0"/>
              <a:t>Сибгата</a:t>
            </a:r>
            <a:r>
              <a:rPr lang="ru-RU" sz="1800" dirty="0" smtClean="0"/>
              <a:t> </a:t>
            </a:r>
            <a:r>
              <a:rPr lang="ru-RU" sz="1800" dirty="0" err="1" smtClean="0"/>
              <a:t>Хакима</a:t>
            </a:r>
            <a:r>
              <a:rPr lang="ru-RU" sz="1800" dirty="0" smtClean="0"/>
              <a:t>, что он в поэзию въехал на “Паре гнедых”. В зрелые годы, будучи лауреатом </a:t>
            </a:r>
            <a:r>
              <a:rPr lang="ru-RU" sz="1800" dirty="0" err="1" smtClean="0"/>
              <a:t>Тукаевской</a:t>
            </a:r>
            <a:r>
              <a:rPr lang="ru-RU" sz="1800" dirty="0" smtClean="0"/>
              <a:t> и Горьковской премий, он вновь возвращается к Тукаю.</a:t>
            </a:r>
          </a:p>
          <a:p>
            <a:endParaRPr lang="ru-RU" sz="18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285728"/>
            <a:ext cx="416242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14282" y="357166"/>
            <a:ext cx="40719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Молодой </a:t>
            </a:r>
            <a:r>
              <a:rPr lang="ru-RU" dirty="0" err="1" smtClean="0"/>
              <a:t>Сибгат</a:t>
            </a:r>
            <a:r>
              <a:rPr lang="ru-RU" dirty="0" smtClean="0"/>
              <a:t> начал сочинять рано. Однажды в </a:t>
            </a:r>
            <a:r>
              <a:rPr lang="ru-RU" dirty="0" err="1" smtClean="0"/>
              <a:t>Кулле-Киме</a:t>
            </a:r>
            <a:r>
              <a:rPr lang="ru-RU" dirty="0" smtClean="0"/>
              <a:t> приехала сестра </a:t>
            </a:r>
            <a:r>
              <a:rPr lang="ru-RU" dirty="0" err="1" smtClean="0"/>
              <a:t>Аделя</a:t>
            </a:r>
            <a:r>
              <a:rPr lang="ru-RU" dirty="0" smtClean="0"/>
              <a:t> </a:t>
            </a:r>
            <a:r>
              <a:rPr lang="ru-RU" dirty="0" err="1" smtClean="0"/>
              <a:t>Кутуя</a:t>
            </a:r>
            <a:r>
              <a:rPr lang="ru-RU" dirty="0" smtClean="0"/>
              <a:t> и заметила в школе талантливого юношу. Она пригласила его в Казань. Так начинающий поэт оказался в доме </a:t>
            </a:r>
            <a:r>
              <a:rPr lang="ru-RU" dirty="0" err="1" smtClean="0"/>
              <a:t>Кутуя</a:t>
            </a:r>
            <a:r>
              <a:rPr lang="ru-RU" dirty="0" smtClean="0"/>
              <a:t>. Затем Педагогический институт, редакция журнала. 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3000372"/>
            <a:ext cx="8229600" cy="3333760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>Во время войны песня “Томление” стала фантастически популярной. Фольклористы нашли 34 ее варианта. Люди ждали любимых, родных с фронта, и эта тоска заставляла их вкладывать свой смысл в песню “Томление”. А стихотворение было написано совершенно по другому поводу. В редакции газеты, где работал </a:t>
            </a:r>
            <a:r>
              <a:rPr lang="ru-RU" sz="2400" dirty="0" err="1" smtClean="0"/>
              <a:t>Сибгат</a:t>
            </a:r>
            <a:r>
              <a:rPr lang="ru-RU" sz="2400" dirty="0" smtClean="0"/>
              <a:t> </a:t>
            </a:r>
            <a:r>
              <a:rPr lang="ru-RU" sz="2400" dirty="0" err="1" smtClean="0"/>
              <a:t>Хаким</a:t>
            </a:r>
            <a:r>
              <a:rPr lang="ru-RU" sz="2400" dirty="0" smtClean="0"/>
              <a:t>, он познакомился со своей будущей супругой </a:t>
            </a:r>
            <a:r>
              <a:rPr lang="ru-RU" sz="2400" dirty="0" err="1" smtClean="0"/>
              <a:t>Муршидой</a:t>
            </a:r>
            <a:r>
              <a:rPr lang="ru-RU" sz="2400" dirty="0" smtClean="0"/>
              <a:t>, которая тоже писала стихи. Поэзия свела их, но однажды они поссорились.</a:t>
            </a:r>
          </a:p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285728"/>
            <a:ext cx="3457575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85728"/>
            <a:ext cx="4500593" cy="25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285728"/>
            <a:ext cx="4900618" cy="414340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В конце 1939 г., когда уже чувствовались грозовые тучи войны, состоялась свадьба, прямо накануне Нового года. Собрались близкие друзья – </a:t>
            </a:r>
            <a:r>
              <a:rPr lang="ru-RU" dirty="0" err="1" smtClean="0"/>
              <a:t>Муса</a:t>
            </a:r>
            <a:r>
              <a:rPr lang="ru-RU" dirty="0" smtClean="0"/>
              <a:t> </a:t>
            </a:r>
            <a:r>
              <a:rPr lang="ru-RU" dirty="0" err="1" smtClean="0"/>
              <a:t>Джалиль</a:t>
            </a:r>
            <a:r>
              <a:rPr lang="ru-RU" dirty="0" smtClean="0"/>
              <a:t>, Адель </a:t>
            </a:r>
            <a:r>
              <a:rPr lang="ru-RU" dirty="0" err="1" smtClean="0"/>
              <a:t>Кутуй</a:t>
            </a:r>
            <a:r>
              <a:rPr lang="ru-RU" dirty="0" smtClean="0"/>
              <a:t>, Хасан </a:t>
            </a:r>
            <a:r>
              <a:rPr lang="ru-RU" dirty="0" err="1" smtClean="0"/>
              <a:t>Туфан</a:t>
            </a:r>
            <a:r>
              <a:rPr lang="ru-RU" dirty="0" smtClean="0"/>
              <a:t>. </a:t>
            </a:r>
          </a:p>
          <a:p>
            <a:pPr algn="just"/>
            <a:r>
              <a:rPr lang="ru-RU" dirty="0" smtClean="0"/>
              <a:t>Их всех вскоре разбросает война. </a:t>
            </a:r>
            <a:r>
              <a:rPr lang="ru-RU" dirty="0" err="1" smtClean="0"/>
              <a:t>Муса</a:t>
            </a:r>
            <a:r>
              <a:rPr lang="ru-RU" dirty="0" smtClean="0"/>
              <a:t> </a:t>
            </a:r>
            <a:r>
              <a:rPr lang="ru-RU" dirty="0" err="1" smtClean="0"/>
              <a:t>Джалиль</a:t>
            </a:r>
            <a:r>
              <a:rPr lang="ru-RU" dirty="0" smtClean="0"/>
              <a:t> окажется в тюрьме “</a:t>
            </a:r>
            <a:r>
              <a:rPr lang="ru-RU" dirty="0" err="1" smtClean="0"/>
              <a:t>Моабит</a:t>
            </a:r>
            <a:r>
              <a:rPr lang="ru-RU" dirty="0" smtClean="0"/>
              <a:t>”, Адель </a:t>
            </a:r>
            <a:r>
              <a:rPr lang="ru-RU" dirty="0" err="1" smtClean="0"/>
              <a:t>Кутуй</a:t>
            </a:r>
            <a:r>
              <a:rPr lang="ru-RU" dirty="0" smtClean="0"/>
              <a:t> будет похоронен в Польше, </a:t>
            </a:r>
            <a:r>
              <a:rPr lang="ru-RU" dirty="0" err="1" smtClean="0"/>
              <a:t>Фатых</a:t>
            </a:r>
            <a:r>
              <a:rPr lang="ru-RU" dirty="0" smtClean="0"/>
              <a:t> Карим погибнет при штурме Кенигсберга, а Хасан </a:t>
            </a:r>
            <a:r>
              <a:rPr lang="ru-RU" dirty="0" err="1" smtClean="0"/>
              <a:t>Туфан</a:t>
            </a:r>
            <a:r>
              <a:rPr lang="ru-RU" dirty="0" smtClean="0"/>
              <a:t> проведет 16 лет в лагерях в Сибири.</a:t>
            </a:r>
          </a:p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3857628"/>
            <a:ext cx="750099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 smtClean="0"/>
              <a:t>Сибгат</a:t>
            </a:r>
            <a:r>
              <a:rPr lang="ru-RU" sz="2000" dirty="0" smtClean="0"/>
              <a:t> </a:t>
            </a:r>
            <a:r>
              <a:rPr lang="ru-RU" sz="2000" dirty="0" err="1" smtClean="0"/>
              <a:t>Хаким</a:t>
            </a:r>
            <a:r>
              <a:rPr lang="ru-RU" sz="2000" dirty="0" smtClean="0"/>
              <a:t> после офицерских курсов сразу попал на Курскую дугу. Из этой мясорубки живыми вышли немногие. Из батальона осталось 9 человек, в том числе контуженный, но живой </a:t>
            </a:r>
            <a:r>
              <a:rPr lang="ru-RU" sz="2000" dirty="0" err="1" smtClean="0"/>
              <a:t>Сибгат</a:t>
            </a:r>
            <a:r>
              <a:rPr lang="ru-RU" sz="2000" dirty="0" smtClean="0"/>
              <a:t> </a:t>
            </a:r>
            <a:r>
              <a:rPr lang="ru-RU" sz="2000" dirty="0" err="1" smtClean="0"/>
              <a:t>Хаким</a:t>
            </a:r>
            <a:r>
              <a:rPr lang="ru-RU" sz="2000" dirty="0" smtClean="0"/>
              <a:t> – командир роты. Всю войну в окопах, на передовой, куда доносилась только немецкая речь. Войну окончил в Молдавии. Затем долгие годы лечения, стихи и поэмы о войне. Всю жизнь его преследовала война – во сне и наяву. </a:t>
            </a:r>
            <a:r>
              <a:rPr lang="ru-RU" u="sng" dirty="0" smtClean="0"/>
              <a:t/>
            </a:r>
            <a:br>
              <a:rPr lang="ru-RU" u="sng" dirty="0" smtClean="0"/>
            </a:br>
            <a:endParaRPr lang="ru-RU" dirty="0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357166"/>
            <a:ext cx="3790947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4143380"/>
            <a:ext cx="4872014" cy="71913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На пути в Берлин. Дороги по которым ходил </a:t>
            </a:r>
            <a:r>
              <a:rPr lang="ru-RU" sz="2000" dirty="0" err="1" smtClean="0">
                <a:solidFill>
                  <a:schemeClr val="bg1"/>
                </a:solidFill>
              </a:rPr>
              <a:t>Сибгат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Хаким</a:t>
            </a:r>
            <a:r>
              <a:rPr lang="ru-RU" sz="2000" dirty="0" smtClean="0">
                <a:solidFill>
                  <a:schemeClr val="bg1"/>
                </a:solidFill>
              </a:rPr>
              <a:t>. Художник В.С.Климашин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00042"/>
            <a:ext cx="4733334" cy="3371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1857364"/>
            <a:ext cx="2928958" cy="4419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785786" y="514351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err="1" smtClean="0">
                <a:solidFill>
                  <a:schemeClr val="bg1"/>
                </a:solidFill>
              </a:rPr>
              <a:t>Сибгат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Хаким</a:t>
            </a:r>
            <a:r>
              <a:rPr lang="ru-RU" dirty="0" smtClean="0">
                <a:solidFill>
                  <a:schemeClr val="bg1"/>
                </a:solidFill>
              </a:rPr>
              <a:t> награжден орденами, начиная с Боевого Красного Знамени и заканчивая орденом Ленина. Его ценили, но побаивались. 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285728"/>
            <a:ext cx="8229600" cy="269081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3200" dirty="0" smtClean="0"/>
              <a:t>Сегодня наступили новые времена, тем не менее, </a:t>
            </a:r>
            <a:r>
              <a:rPr lang="ru-RU" sz="3200" dirty="0" err="1" smtClean="0"/>
              <a:t>Сибгат</a:t>
            </a:r>
            <a:r>
              <a:rPr lang="ru-RU" sz="3200" dirty="0" smtClean="0"/>
              <a:t> </a:t>
            </a:r>
            <a:r>
              <a:rPr lang="ru-RU" sz="3200" dirty="0" err="1" smtClean="0"/>
              <a:t>Хаким</a:t>
            </a:r>
            <a:r>
              <a:rPr lang="ru-RU" sz="3200" dirty="0" smtClean="0"/>
              <a:t> остался в памяти, и для этого есть свои причины. Он с гордостью писал о Казани, </a:t>
            </a:r>
            <a:r>
              <a:rPr lang="ru-RU" sz="3200" dirty="0" err="1" smtClean="0"/>
              <a:t>Заказанье</a:t>
            </a:r>
            <a:r>
              <a:rPr lang="ru-RU" sz="3200" dirty="0" smtClean="0"/>
              <a:t>, родной деревне, республике. Его книги издавались не только в Татарстане, но и Москве. На русском языке выходило книг больше, чем на татарском. Переводили на другие языки. Он писал статьи, не только о литературе, но и о жизни республики. Поэмы составляют целый том. </a:t>
            </a:r>
            <a:br>
              <a:rPr lang="ru-RU" sz="32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143248"/>
            <a:ext cx="3714776" cy="3224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4214810" y="3500438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dirty="0" smtClean="0"/>
              <a:t>Сегодня говорить на татарском считается хорошим тоном, а в те годы за это исключали из партии, гнали с работы.</a:t>
            </a:r>
          </a:p>
          <a:p>
            <a:pPr algn="just"/>
            <a:r>
              <a:rPr lang="ru-RU" sz="2000" dirty="0" smtClean="0"/>
              <a:t>Такие стихи не были популярными в официальных кругах, а народ их ждал. Трудно было их публиковать. Тогда </a:t>
            </a:r>
            <a:r>
              <a:rPr lang="ru-RU" sz="2000" dirty="0" err="1" smtClean="0"/>
              <a:t>Сибгат</a:t>
            </a:r>
            <a:r>
              <a:rPr lang="ru-RU" sz="2000" dirty="0" smtClean="0"/>
              <a:t> </a:t>
            </a:r>
            <a:r>
              <a:rPr lang="ru-RU" sz="2000" dirty="0" err="1" smtClean="0"/>
              <a:t>Хаким</a:t>
            </a:r>
            <a:r>
              <a:rPr lang="ru-RU" sz="2000" dirty="0" smtClean="0"/>
              <a:t> зачитывал их со сцены во время творческих встреч.</a:t>
            </a:r>
            <a:r>
              <a:rPr lang="ru-RU" sz="2000" u="sng" dirty="0" smtClean="0"/>
              <a:t> </a:t>
            </a:r>
            <a:endParaRPr lang="ru-RU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285728"/>
            <a:ext cx="8229600" cy="257176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err="1" smtClean="0"/>
              <a:t>Сибгат</a:t>
            </a:r>
            <a:r>
              <a:rPr lang="ru-RU" dirty="0" smtClean="0"/>
              <a:t> </a:t>
            </a:r>
            <a:r>
              <a:rPr lang="ru-RU" dirty="0" err="1" smtClean="0"/>
              <a:t>Хаким</a:t>
            </a:r>
            <a:r>
              <a:rPr lang="ru-RU" dirty="0" smtClean="0"/>
              <a:t> ждал возрождения культуры народа. Ждал напряженно. Возможно, поэтому у него случился инфаркт. Он увидел зарю перестройки. Но когда произошел взрыв на Чернобыльской атомной станции, сказал: “Жить стало неинтересно”. И умер на 75-м году жизни. Если бы он увидел, как открывались татарские школы, то наверняка его дух </a:t>
            </a:r>
            <a:r>
              <a:rPr lang="ru-RU" dirty="0" err="1" smtClean="0"/>
              <a:t>воспрял</a:t>
            </a:r>
            <a:r>
              <a:rPr lang="ru-RU" dirty="0" smtClean="0"/>
              <a:t> бы, а жизнь продолжилась.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2428868"/>
            <a:ext cx="3052766" cy="4043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143240" y="5572140"/>
            <a:ext cx="21381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Дом, в котором </a:t>
            </a:r>
          </a:p>
          <a:p>
            <a:r>
              <a:rPr lang="ru-RU" dirty="0" smtClean="0"/>
              <a:t>жил </a:t>
            </a:r>
            <a:r>
              <a:rPr lang="ru-RU" dirty="0" err="1" smtClean="0"/>
              <a:t>Сибгат</a:t>
            </a:r>
            <a:r>
              <a:rPr lang="ru-RU" dirty="0" smtClean="0"/>
              <a:t> </a:t>
            </a:r>
            <a:r>
              <a:rPr lang="ru-RU" dirty="0" err="1" smtClean="0"/>
              <a:t>Хаким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2500306"/>
            <a:ext cx="457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Жизнь </a:t>
            </a:r>
            <a:r>
              <a:rPr lang="ru-RU" sz="2000" dirty="0" err="1" smtClean="0"/>
              <a:t>Сибгата</a:t>
            </a:r>
            <a:r>
              <a:rPr lang="ru-RU" sz="2000" dirty="0" smtClean="0"/>
              <a:t> </a:t>
            </a:r>
            <a:r>
              <a:rPr lang="ru-RU" sz="2000" dirty="0" err="1" smtClean="0"/>
              <a:t>Хакима</a:t>
            </a:r>
            <a:r>
              <a:rPr lang="ru-RU" sz="2000" dirty="0" smtClean="0"/>
              <a:t> и была его творчеством. По утрам он все это излагал в коротких строфах, мучительно, будто таскал тяжелые камни. Из кабинета слышались стоны. Стихи рождаются в муках, хотя читаются легко, но, чтобы они воспринимались, надо поделиться с людьми частицей сердца.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283</TotalTime>
  <Words>1065</Words>
  <Application>Microsoft Office PowerPoint</Application>
  <PresentationFormat>Экран (4:3)</PresentationFormat>
  <Paragraphs>36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Бумажная</vt:lpstr>
      <vt:lpstr>Презентация PowerPoint</vt:lpstr>
      <vt:lpstr>Презентация PowerPoint</vt:lpstr>
      <vt:lpstr>Сибгат Хаким, пионервожатый , 1932 г.</vt:lpstr>
      <vt:lpstr>Презентация PowerPoint</vt:lpstr>
      <vt:lpstr>Презентация PowerPoint</vt:lpstr>
      <vt:lpstr>Презентация PowerPoint</vt:lpstr>
      <vt:lpstr>На пути в Берлин. Дороги по которым ходил Сибгат Хаким. Художник В.С.Климашин</vt:lpstr>
      <vt:lpstr>Презентация PowerPoint</vt:lpstr>
      <vt:lpstr>Презентация PowerPoint</vt:lpstr>
      <vt:lpstr>Презентация PowerPoint</vt:lpstr>
      <vt:lpstr>Презентация PowerPoint</vt:lpstr>
      <vt:lpstr>В 1986 г. Сибгат Хаким умирает. Он был похоронен в г. Казани.  </vt:lpstr>
      <vt:lpstr>Благодарные казанцы в честь великого поэта назвали улицу в Ново-Савиновском районе Казани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Алиночка</cp:lastModifiedBy>
  <cp:revision>29</cp:revision>
  <dcterms:created xsi:type="dcterms:W3CDTF">2013-12-27T06:21:55Z</dcterms:created>
  <dcterms:modified xsi:type="dcterms:W3CDTF">2014-08-04T17:56:12Z</dcterms:modified>
</cp:coreProperties>
</file>