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71" r:id="rId7"/>
    <p:sldId id="272" r:id="rId8"/>
    <p:sldId id="261" r:id="rId9"/>
    <p:sldId id="262" r:id="rId10"/>
    <p:sldId id="263" r:id="rId11"/>
    <p:sldId id="264" r:id="rId12"/>
    <p:sldId id="265" r:id="rId13"/>
    <p:sldId id="273" r:id="rId14"/>
    <p:sldId id="266" r:id="rId15"/>
    <p:sldId id="274" r:id="rId16"/>
    <p:sldId id="275" r:id="rId17"/>
    <p:sldId id="267" r:id="rId18"/>
    <p:sldId id="268" r:id="rId19"/>
    <p:sldId id="269" r:id="rId20"/>
    <p:sldId id="276" r:id="rId21"/>
    <p:sldId id="270"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721" autoAdjust="0"/>
  </p:normalViewPr>
  <p:slideViewPr>
    <p:cSldViewPr>
      <p:cViewPr>
        <p:scale>
          <a:sx n="77" d="100"/>
          <a:sy n="77" d="100"/>
        </p:scale>
        <p:origin x="-1176" y="54"/>
      </p:cViewPr>
      <p:guideLst>
        <p:guide orient="horz" pos="2160"/>
        <p:guide pos="2880"/>
      </p:guideLst>
    </p:cSldViewPr>
  </p:slideViewPr>
  <p:outlineViewPr>
    <p:cViewPr>
      <p:scale>
        <a:sx n="33" d="100"/>
        <a:sy n="33" d="100"/>
      </p:scale>
      <p:origin x="0" y="11652"/>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2E01B038-F166-4234-8914-63F0256726CC}"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01B038-F166-4234-8914-63F0256726CC}"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01B038-F166-4234-8914-63F0256726CC}"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E01B038-F166-4234-8914-63F0256726CC}"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2E01B038-F166-4234-8914-63F0256726CC}"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01B038-F166-4234-8914-63F0256726CC}"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E01B038-F166-4234-8914-63F0256726CC}"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E01B038-F166-4234-8914-63F0256726CC}"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E01B038-F166-4234-8914-63F0256726CC}"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01B038-F166-4234-8914-63F0256726CC}"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DAEF284C-3DE1-48AA-B7B6-4ECA847BED6D}" type="datetimeFigureOut">
              <a:rPr lang="ru-RU" smtClean="0"/>
              <a:pPr/>
              <a:t>25.05.2014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E01B038-F166-4234-8914-63F0256726CC}"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AEF284C-3DE1-48AA-B7B6-4ECA847BED6D}" type="datetimeFigureOut">
              <a:rPr lang="ru-RU" smtClean="0"/>
              <a:pPr/>
              <a:t>25.05.2014</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2E01B038-F166-4234-8914-63F0256726CC}"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commons.wikimedia.org/wiki/File:Stalingrad_graf_Tsjoeikov.jpg?uselang=ru"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commons.wikimedia.org/wiki/File:Gawrilowbrest.jpg?uselang=ru" TargetMode="Externa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ru.wikipedia.org/wiki/%D0%A4%D0%B0%D0%B9%D0%BB:Petlyakov_VM.jpg" TargetMode="Externa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commons.wikimedia.org/wiki/File:Cujkov.jpg?uselang=ru"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hyperlink" Target="http://commons.wikimedia.org/wiki/File:Petlyakov_College.jpg?uselang=ru" TargetMode="Externa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ru.wikipedia.org/wiki/%D0%A4%D0%B0%D0%B9%D0%BB:%D0%9E%D0%BB%D0%B5%D0%B3_%D0%9A%D0%BE%D1%88%D0%B5%D0%B2%D0%BE%D0%B9." TargetMode="Externa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http://upload.wikimedia.org/wikipedia/ru/thumb/e/ef/Rus_Stamp_GSS-Molodogvardeytsi.jpg/250px-Rus_Stamp_GSS-Molodogvardeytsi.jpg" TargetMode="External"/><Relationship Id="rId2" Type="http://schemas.openxmlformats.org/officeDocument/2006/relationships/hyperlink" Target="http://ru.wikipedia.org/wiki/%D0%A4%D0%B0%D0%B9%D0%BB:%D0%9E%D0%BB%D0%B5%D0%B3_%D0%9A%D0%BE%D1%88%D0%B5%D0%B2%D0%BE%D0%B9_%D0%A5%D0%B0%D1%80%D1%8C%D0%BA%D0%BE%D0%B2." TargetMode="External"/><Relationship Id="rId1" Type="http://schemas.openxmlformats.org/officeDocument/2006/relationships/slideLayout" Target="../slideLayouts/slideLayout9.xml"/><Relationship Id="rId6" Type="http://schemas.openxmlformats.org/officeDocument/2006/relationships/image" Target="../media/image9.jpeg"/><Relationship Id="rId5" Type="http://schemas.openxmlformats.org/officeDocument/2006/relationships/hyperlink" Target="http://ru.wikipedia.org/wiki/%D0%A4%D0%B0%D0%B9%D0%BB:Rus_Stamp_GSS-Molodogvardeytsi." TargetMode="External"/><Relationship Id="rId4" Type="http://schemas.openxmlformats.org/officeDocument/2006/relationships/image" Target="http://bits.wikimedia.org/static-1.23wmf22/skins/common/images/magnify-clip.png"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http://bits.wikimedia.org/static-1.24wmf1/skins/common/images/magnify-clip.png" TargetMode="External"/><Relationship Id="rId2" Type="http://schemas.openxmlformats.org/officeDocument/2006/relationships/hyperlink" Target="http://commons.wikimedia.org/wiki/File:Bronzewar.jpg?uselang" TargetMode="External"/><Relationship Id="rId1" Type="http://schemas.openxmlformats.org/officeDocument/2006/relationships/slideLayout" Target="../slideLayouts/slideLayout9.xml"/><Relationship Id="rId6" Type="http://schemas.openxmlformats.org/officeDocument/2006/relationships/image" Target="../media/image8.png"/><Relationship Id="rId5" Type="http://schemas.openxmlformats.org/officeDocument/2006/relationships/hyperlink" Target="http://ru.wikipedia.org/wiki/%D0%A4%D0%B0%D0%B9%D0%BB:Bronzewar." TargetMode="External"/><Relationship Id="rId4" Type="http://schemas.openxmlformats.org/officeDocument/2006/relationships/image" Target="http://upload.wikimedia.org/wikipedia/commons/thumb/b/b3/Bronzewar.jpg/220px-Bronzewar.jpg"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http://bits.wikimedia.org/static-1.24wmf1/skins/common/images/magnify-clip.png" TargetMode="External"/><Relationship Id="rId2" Type="http://schemas.openxmlformats.org/officeDocument/2006/relationships/hyperlink" Target="http://commons.wikimedia.org/wiki/File:Leningrad_bread_ration_stamp.jpg?uselang" TargetMode="Externa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hyperlink" Target="http://ru.wikipedia.org/wiki/%D0%A4%D0%B0%D0%B9%D0%BB:Leningrad_bread_ration_stamp." TargetMode="External"/><Relationship Id="rId4" Type="http://schemas.openxmlformats.org/officeDocument/2006/relationships/image" Target="http://upload.wikimedia.org/wikipedia/commons/thumb/e/e4/Leningrad_bread_ration_stamp.jpg/200px-Leningrad_bread_ration_stamp.jpg"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commons.wikimedia.org/wiki/File:RIAN_archive_907_Leningradians_queueing_up_for_water.jpg?uselang" TargetMode="Externa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commons.wikimedia.org/wiki/File:Anti_aircraft_Leningrad_1941.JPG?uselang" TargetMode="Externa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commons.wikimedia.org/wiki/File:Naibolee_opasna.jpg?uselang" TargetMode="Externa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428736"/>
            <a:ext cx="7772400" cy="2857519"/>
          </a:xfrm>
        </p:spPr>
        <p:txBody>
          <a:bodyPr>
            <a:normAutofit/>
          </a:bodyPr>
          <a:lstStyle/>
          <a:p>
            <a:pPr algn="ctr"/>
            <a:r>
              <a:rPr lang="ru-RU" dirty="0" smtClean="0">
                <a:solidFill>
                  <a:srgbClr val="FF0000"/>
                </a:solidFill>
              </a:rPr>
              <a:t> ИХ </a:t>
            </a:r>
            <a:r>
              <a:rPr lang="ru-RU" smtClean="0">
                <a:solidFill>
                  <a:srgbClr val="FF0000"/>
                </a:solidFill>
              </a:rPr>
              <a:t>именами  </a:t>
            </a:r>
            <a:r>
              <a:rPr lang="ru-RU" dirty="0" smtClean="0">
                <a:solidFill>
                  <a:srgbClr val="FF0000"/>
                </a:solidFill>
              </a:rPr>
              <a:t>названы улицы Казани</a:t>
            </a:r>
            <a:endParaRPr lang="ru-RU" dirty="0">
              <a:solidFill>
                <a:srgbClr val="FF0000"/>
              </a:solidFill>
            </a:endParaRPr>
          </a:p>
        </p:txBody>
      </p:sp>
      <p:sp>
        <p:nvSpPr>
          <p:cNvPr id="3" name="Подзаголовок 2"/>
          <p:cNvSpPr>
            <a:spLocks noGrp="1"/>
          </p:cNvSpPr>
          <p:nvPr>
            <p:ph type="subTitle" idx="1"/>
          </p:nvPr>
        </p:nvSpPr>
        <p:spPr>
          <a:xfrm>
            <a:off x="722376" y="4553712"/>
            <a:ext cx="7772400" cy="45719"/>
          </a:xfrm>
        </p:spPr>
        <p:txBody>
          <a:bodyPr>
            <a:normAutofit fontScale="25000" lnSpcReduction="20000"/>
          </a:bodyPr>
          <a:lstStyle/>
          <a:p>
            <a:endParaRPr lang="ru-RU" dirty="0"/>
          </a:p>
        </p:txBody>
      </p:sp>
    </p:spTree>
  </p:cSld>
  <p:clrMapOvr>
    <a:masterClrMapping/>
  </p:clrMapOvr>
  <p:transition spd="slow">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642918"/>
            <a:ext cx="8229600" cy="2286016"/>
          </a:xfrm>
        </p:spPr>
        <p:txBody>
          <a:bodyPr>
            <a:noAutofit/>
          </a:bodyPr>
          <a:lstStyle/>
          <a:p>
            <a:pPr algn="ctr"/>
            <a:r>
              <a:rPr lang="ru-RU" sz="2200" dirty="0" smtClean="0">
                <a:solidFill>
                  <a:srgbClr val="FFC000"/>
                </a:solidFill>
              </a:rPr>
              <a:t>Согласно завещанию, похоронен в Волгограде на Мамаевом кургане у подножья монумента «Родина-мать», рядом с воинами своей армии, погибшими в Сталинградской битве. Проститься с Василием Ивановичем вышел весь город. Является единственным в истории Маршалом Советского Союза, похороненным за пределами Москвы.</a:t>
            </a:r>
            <a:endParaRPr lang="ru-RU" sz="2200" dirty="0">
              <a:solidFill>
                <a:srgbClr val="FFC000"/>
              </a:solidFill>
            </a:endParaRPr>
          </a:p>
        </p:txBody>
      </p:sp>
      <p:pic>
        <p:nvPicPr>
          <p:cNvPr id="4" name="Picture 2" descr="Stalingrad graf Tsjoeikov.jpg">
            <a:hlinkClick r:id="rId2"/>
          </p:cNvPr>
          <p:cNvPicPr>
            <a:picLocks noGrp="1" noChangeAspect="1" noChangeArrowheads="1"/>
          </p:cNvPicPr>
          <p:nvPr>
            <p:ph idx="1"/>
          </p:nvPr>
        </p:nvPicPr>
        <p:blipFill>
          <a:blip r:embed="rId3" cstate="print"/>
          <a:stretch>
            <a:fillRect/>
          </a:stretch>
        </p:blipFill>
        <p:spPr bwMode="auto">
          <a:xfrm>
            <a:off x="3000364" y="3714752"/>
            <a:ext cx="3175000" cy="2387600"/>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500034" y="500042"/>
            <a:ext cx="8183880" cy="1122998"/>
          </a:xfrm>
        </p:spPr>
        <p:txBody>
          <a:bodyPr>
            <a:normAutofit/>
          </a:bodyPr>
          <a:lstStyle/>
          <a:p>
            <a:pPr algn="ctr"/>
            <a:r>
              <a:rPr lang="ru-RU" sz="3200" dirty="0" smtClean="0">
                <a:solidFill>
                  <a:srgbClr val="FFC000"/>
                </a:solidFill>
              </a:rPr>
              <a:t>Пётр Михайлович Гаврилов </a:t>
            </a:r>
            <a:br>
              <a:rPr lang="ru-RU" sz="3200" dirty="0" smtClean="0">
                <a:solidFill>
                  <a:srgbClr val="FFC000"/>
                </a:solidFill>
              </a:rPr>
            </a:br>
            <a:r>
              <a:rPr lang="ru-RU" sz="3200" dirty="0" smtClean="0">
                <a:solidFill>
                  <a:srgbClr val="FFC000"/>
                </a:solidFill>
              </a:rPr>
              <a:t>30 июня 1900 — 26 января 1979</a:t>
            </a:r>
            <a:endParaRPr lang="ru-RU" sz="3200" dirty="0">
              <a:solidFill>
                <a:srgbClr val="FFC000"/>
              </a:solidFill>
            </a:endParaRPr>
          </a:p>
        </p:txBody>
      </p:sp>
      <p:pic>
        <p:nvPicPr>
          <p:cNvPr id="1026" name="Picture 2" descr="Gawrilowbrest.jpg">
            <a:hlinkClick r:id="rId2"/>
          </p:cNvPr>
          <p:cNvPicPr>
            <a:picLocks noChangeAspect="1" noChangeArrowheads="1"/>
          </p:cNvPicPr>
          <p:nvPr/>
        </p:nvPicPr>
        <p:blipFill>
          <a:blip r:embed="rId3" cstate="print"/>
          <a:srcRect/>
          <a:stretch>
            <a:fillRect/>
          </a:stretch>
        </p:blipFill>
        <p:spPr bwMode="auto">
          <a:xfrm>
            <a:off x="2643174" y="2000240"/>
            <a:ext cx="3571900" cy="4143404"/>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a:xfrm>
            <a:off x="457200" y="274638"/>
            <a:ext cx="8229600" cy="296842"/>
          </a:xfrm>
        </p:spPr>
        <p:txBody>
          <a:bodyPr>
            <a:normAutofit fontScale="90000"/>
          </a:bodyPr>
          <a:lstStyle/>
          <a:p>
            <a:endParaRPr lang="ru-RU" dirty="0"/>
          </a:p>
        </p:txBody>
      </p:sp>
      <p:sp>
        <p:nvSpPr>
          <p:cNvPr id="8" name="Содержимое 7"/>
          <p:cNvSpPr>
            <a:spLocks noGrp="1"/>
          </p:cNvSpPr>
          <p:nvPr>
            <p:ph idx="1"/>
          </p:nvPr>
        </p:nvSpPr>
        <p:spPr>
          <a:xfrm>
            <a:off x="457200" y="642918"/>
            <a:ext cx="8229600" cy="6000792"/>
          </a:xfrm>
        </p:spPr>
        <p:txBody>
          <a:bodyPr>
            <a:noAutofit/>
          </a:bodyPr>
          <a:lstStyle/>
          <a:p>
            <a:pPr marL="108000" indent="360000" algn="just">
              <a:spcBef>
                <a:spcPts val="0"/>
              </a:spcBef>
              <a:buNone/>
            </a:pPr>
            <a:r>
              <a:rPr lang="ru-RU" sz="2400" dirty="0" smtClean="0"/>
              <a:t>В ранней юности батрачил, в 15 лет ушёл в Казань и поступил на завод чернорабочим.</a:t>
            </a:r>
          </a:p>
          <a:p>
            <a:pPr marL="108000" indent="360000" algn="just">
              <a:spcBef>
                <a:spcPts val="0"/>
              </a:spcBef>
              <a:buNone/>
            </a:pPr>
            <a:r>
              <a:rPr lang="ru-RU" sz="2400" dirty="0" smtClean="0"/>
              <a:t>Участвовал в установлении Советской власти в Казани. Весной 1918 года вступил добровольцем в Красную Армию, сражался на Восточном фронте против войск Колчака, затем против войск Деникина и повстанцев на Северном Кавказе. После окончания Гражданской войны остался в армии. </a:t>
            </a:r>
          </a:p>
          <a:p>
            <a:pPr marL="108000" indent="360000" algn="just">
              <a:spcBef>
                <a:spcPts val="0"/>
              </a:spcBef>
              <a:buNone/>
            </a:pPr>
            <a:r>
              <a:rPr lang="ru-RU" sz="2400" dirty="0" smtClean="0"/>
              <a:t>В 1922 году вступил в РКП(б).</a:t>
            </a:r>
          </a:p>
          <a:p>
            <a:pPr marL="108000" indent="360000" algn="just">
              <a:spcBef>
                <a:spcPts val="0"/>
              </a:spcBef>
              <a:buNone/>
            </a:pPr>
            <a:r>
              <a:rPr lang="ru-RU" sz="2400" dirty="0" smtClean="0"/>
              <a:t>В сентябре 1925 году окончил Владикавказскую пехотную школу; на Кавказе женился и усыновил мальчика-сироту. В 1939 году окончил Военную академию имени Фрунзе.</a:t>
            </a:r>
          </a:p>
          <a:p>
            <a:pPr marL="108000" indent="360000" algn="just">
              <a:spcBef>
                <a:spcPts val="0"/>
              </a:spcBef>
              <a:buNone/>
            </a:pPr>
            <a:r>
              <a:rPr lang="ru-RU" sz="2400" dirty="0" smtClean="0"/>
              <a:t>В звании майора назначен командиром 44-го стрелкового полка.</a:t>
            </a:r>
          </a:p>
        </p:txBody>
      </p:sp>
    </p:spTree>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endParaRPr lang="ru-RU" dirty="0"/>
          </a:p>
        </p:txBody>
      </p:sp>
      <p:sp>
        <p:nvSpPr>
          <p:cNvPr id="3" name="Содержимое 2"/>
          <p:cNvSpPr>
            <a:spLocks noGrp="1"/>
          </p:cNvSpPr>
          <p:nvPr>
            <p:ph idx="1"/>
          </p:nvPr>
        </p:nvSpPr>
        <p:spPr>
          <a:xfrm>
            <a:off x="457200" y="500042"/>
            <a:ext cx="8229600" cy="6143668"/>
          </a:xfrm>
        </p:spPr>
        <p:txBody>
          <a:bodyPr>
            <a:normAutofit fontScale="40000" lnSpcReduction="20000"/>
          </a:bodyPr>
          <a:lstStyle/>
          <a:p>
            <a:pPr marL="108000" indent="342900" algn="just">
              <a:lnSpc>
                <a:spcPct val="120000"/>
              </a:lnSpc>
              <a:spcBef>
                <a:spcPts val="0"/>
              </a:spcBef>
              <a:buNone/>
            </a:pPr>
            <a:r>
              <a:rPr lang="ru-RU" sz="5000" dirty="0" smtClean="0">
                <a:latin typeface="Arial" pitchFamily="34" charset="0"/>
                <a:cs typeface="Arial" pitchFamily="34" charset="0"/>
              </a:rPr>
              <a:t>Участник Советско-финской войны 1939—1940 годов. По окончании войны его полк переводится в Западную Белоруссию, а в мае 1941 — в Брест.</a:t>
            </a:r>
          </a:p>
          <a:p>
            <a:pPr marL="108000" indent="342900" algn="just">
              <a:lnSpc>
                <a:spcPct val="120000"/>
              </a:lnSpc>
              <a:spcBef>
                <a:spcPts val="0"/>
              </a:spcBef>
              <a:buNone/>
            </a:pPr>
            <a:r>
              <a:rPr lang="ru-RU" sz="5000" dirty="0" smtClean="0">
                <a:latin typeface="Arial" pitchFamily="34" charset="0"/>
                <a:cs typeface="Arial" pitchFamily="34" charset="0"/>
              </a:rPr>
              <a:t>После нападения немцев на крепость возглавил группу бойцов из 1-го батальона своего полка и мелких разрозненных подразделений 333-го и 125-го стрелковых полков, во главе которой сражался на валу у Северных ворот Кобринского укрепления; затем возглавлял гарнизон Восточного форта, где с 24 июня сосредоточились все защитники Кобринского укрепления. Всего у Гаврилова было около 400 человек с двумя зенитными орудиями, несколькими 45-мм пушками и </a:t>
            </a:r>
            <a:r>
              <a:rPr lang="ru-RU" sz="5000" dirty="0" err="1" smtClean="0">
                <a:latin typeface="Arial" pitchFamily="34" charset="0"/>
                <a:cs typeface="Arial" pitchFamily="34" charset="0"/>
              </a:rPr>
              <a:t>четырёхствольным</a:t>
            </a:r>
            <a:r>
              <a:rPr lang="ru-RU" sz="5000" dirty="0" smtClean="0">
                <a:latin typeface="Arial" pitchFamily="34" charset="0"/>
                <a:cs typeface="Arial" pitchFamily="34" charset="0"/>
              </a:rPr>
              <a:t> зенитным пулемётом.</a:t>
            </a:r>
          </a:p>
          <a:p>
            <a:pPr marL="108000" indent="342900" algn="just">
              <a:lnSpc>
                <a:spcPct val="120000"/>
              </a:lnSpc>
              <a:spcBef>
                <a:spcPts val="0"/>
              </a:spcBef>
              <a:buNone/>
            </a:pPr>
            <a:r>
              <a:rPr lang="ru-RU" sz="5000" dirty="0" smtClean="0">
                <a:latin typeface="Arial" pitchFamily="34" charset="0"/>
                <a:cs typeface="Arial" pitchFamily="34" charset="0"/>
              </a:rPr>
              <a:t>Вечером 29 июня 1941 года после бомбардировки Восточного форта (одна из бомб весом в 1,8 тонны угодила во внутреннюю подкову форта и, возможно, явилась причиной подрыва склада боеприпасов защитников), Гаврилов с остатками своей группы (12 человек с четырьмя пулемётами) укрывается в казематах. Несколько дней группа совершала вылазки, пока не была рассеяна.</a:t>
            </a:r>
          </a:p>
          <a:p>
            <a:pPr>
              <a:buNone/>
            </a:pPr>
            <a:endParaRPr lang="ru-RU" dirty="0" smtClean="0"/>
          </a:p>
          <a:p>
            <a:pPr>
              <a:buNone/>
            </a:pPr>
            <a:endParaRPr lang="ru-RU" dirty="0" smtClean="0"/>
          </a:p>
          <a:p>
            <a:pPr>
              <a:buNone/>
            </a:pPr>
            <a:endParaRPr lang="ru-RU" dirty="0"/>
          </a:p>
        </p:txBody>
      </p:sp>
    </p:spTree>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endParaRPr lang="ru-RU" dirty="0"/>
          </a:p>
        </p:txBody>
      </p:sp>
      <p:sp>
        <p:nvSpPr>
          <p:cNvPr id="3" name="Содержимое 2"/>
          <p:cNvSpPr>
            <a:spLocks noGrp="1"/>
          </p:cNvSpPr>
          <p:nvPr>
            <p:ph idx="1"/>
          </p:nvPr>
        </p:nvSpPr>
        <p:spPr>
          <a:xfrm>
            <a:off x="457200" y="500042"/>
            <a:ext cx="8329642" cy="6000792"/>
          </a:xfrm>
        </p:spPr>
        <p:txBody>
          <a:bodyPr>
            <a:noAutofit/>
          </a:bodyPr>
          <a:lstStyle/>
          <a:p>
            <a:pPr marL="108000" indent="360000" algn="just">
              <a:spcBef>
                <a:spcPts val="0"/>
              </a:spcBef>
              <a:buNone/>
            </a:pPr>
            <a:r>
              <a:rPr lang="ru-RU" sz="2000" dirty="0" smtClean="0">
                <a:latin typeface="Arial" pitchFamily="34" charset="0"/>
                <a:cs typeface="Arial" pitchFamily="34" charset="0"/>
              </a:rPr>
              <a:t>Оставшись один, 23 июля тяжело раненым попадает в плен. По описанию лечившего его в госпитале доктора </a:t>
            </a:r>
            <a:r>
              <a:rPr lang="ru-RU" sz="2000" dirty="0" err="1" smtClean="0">
                <a:latin typeface="Arial" pitchFamily="34" charset="0"/>
                <a:cs typeface="Arial" pitchFamily="34" charset="0"/>
              </a:rPr>
              <a:t>Вороновича</a:t>
            </a:r>
            <a:r>
              <a:rPr lang="ru-RU" sz="2000" dirty="0" smtClean="0">
                <a:latin typeface="Arial" pitchFamily="34" charset="0"/>
                <a:cs typeface="Arial" pitchFamily="34" charset="0"/>
              </a:rPr>
              <a:t>:</a:t>
            </a:r>
          </a:p>
          <a:p>
            <a:pPr marL="108000" indent="360000" algn="just">
              <a:spcBef>
                <a:spcPts val="0"/>
              </a:spcBef>
              <a:buNone/>
            </a:pPr>
            <a:r>
              <a:rPr lang="ru-RU" sz="2000" dirty="0" smtClean="0">
                <a:latin typeface="Arial" pitchFamily="34" charset="0"/>
                <a:cs typeface="Arial" pitchFamily="34" charset="0"/>
              </a:rPr>
              <a:t>          - пленный майор был в полной командирской форме, но вся одежда его превратилась в лохмотья, лицо было покрыто пороховой копотью и пылью и обросло бородой. Он был ранен, находился в бессознательном состоянии и выглядел истощённым до крайности. Это был в полном смысле слова скелет, обтянутый кожей. До какой степени дошло истощение, можно было судить по тому, что пленный не мог даже сделать глотательного движения: у него не хватало на это сил, и врачам пришлось применить искусственное питание, чтобы спасти ему жизнь. Но немецкие солдаты, которые взяли его в плен и привезли в лагерь, рассказали врачам, что этот человек, в чьём теле уже едва-едва теплилась жизнь, всего час тому назад, когда они застигли его в одном из казематов крепости, в одиночку принял с ними бой, бросал гранаты, стрелял из пистолета и убил и ранил нескольких гитлеровцев.</a:t>
            </a:r>
          </a:p>
          <a:p>
            <a:pPr marL="108000" indent="360000" algn="just">
              <a:spcBef>
                <a:spcPts val="0"/>
              </a:spcBef>
              <a:buNone/>
            </a:pPr>
            <a:r>
              <a:rPr lang="ru-RU" sz="2000" dirty="0" smtClean="0">
                <a:latin typeface="Arial" pitchFamily="34" charset="0"/>
                <a:cs typeface="Arial" pitchFamily="34" charset="0"/>
              </a:rPr>
              <a:t>— </a:t>
            </a:r>
            <a:r>
              <a:rPr lang="ru-RU" sz="2000" i="1" dirty="0" smtClean="0">
                <a:latin typeface="Arial" pitchFamily="34" charset="0"/>
                <a:cs typeface="Arial" pitchFamily="34" charset="0"/>
              </a:rPr>
              <a:t>Смирнов С. С.</a:t>
            </a:r>
            <a:r>
              <a:rPr lang="ru-RU" sz="2000" dirty="0" smtClean="0">
                <a:latin typeface="Arial" pitchFamily="34" charset="0"/>
                <a:cs typeface="Arial" pitchFamily="34" charset="0"/>
              </a:rPr>
              <a:t> Брестская крепость, 1965.</a:t>
            </a:r>
          </a:p>
          <a:p>
            <a:pPr marL="108000" indent="360000" algn="just">
              <a:spcBef>
                <a:spcPts val="0"/>
              </a:spcBef>
              <a:buNone/>
            </a:pPr>
            <a:endParaRPr lang="ru-RU" sz="1800" dirty="0" smtClean="0">
              <a:latin typeface="Arial" pitchFamily="34" charset="0"/>
              <a:cs typeface="Arial" pitchFamily="34" charset="0"/>
            </a:endParaRPr>
          </a:p>
        </p:txBody>
      </p:sp>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68280"/>
          </a:xfrm>
        </p:spPr>
        <p:txBody>
          <a:bodyPr>
            <a:normAutofit fontScale="90000"/>
          </a:bodyPr>
          <a:lstStyle/>
          <a:p>
            <a:endParaRPr lang="ru-RU" dirty="0"/>
          </a:p>
        </p:txBody>
      </p:sp>
      <p:sp>
        <p:nvSpPr>
          <p:cNvPr id="3" name="Содержимое 2"/>
          <p:cNvSpPr>
            <a:spLocks noGrp="1"/>
          </p:cNvSpPr>
          <p:nvPr>
            <p:ph idx="1"/>
          </p:nvPr>
        </p:nvSpPr>
        <p:spPr>
          <a:xfrm>
            <a:off x="457200" y="714356"/>
            <a:ext cx="8229600" cy="5786478"/>
          </a:xfrm>
        </p:spPr>
        <p:txBody>
          <a:bodyPr>
            <a:normAutofit fontScale="70000" lnSpcReduction="20000"/>
          </a:bodyPr>
          <a:lstStyle/>
          <a:p>
            <a:pPr marL="108000" indent="360000" algn="just">
              <a:lnSpc>
                <a:spcPct val="120000"/>
              </a:lnSpc>
              <a:spcBef>
                <a:spcPts val="0"/>
              </a:spcBef>
              <a:buNone/>
            </a:pPr>
            <a:r>
              <a:rPr lang="ru-RU" sz="3600" dirty="0" smtClean="0">
                <a:latin typeface="Arial" pitchFamily="34" charset="0"/>
                <a:cs typeface="Arial" pitchFamily="34" charset="0"/>
              </a:rPr>
              <a:t>Содержался в лагерях </a:t>
            </a:r>
            <a:r>
              <a:rPr lang="ru-RU" sz="3600" dirty="0" err="1" smtClean="0">
                <a:latin typeface="Arial" pitchFamily="34" charset="0"/>
                <a:cs typeface="Arial" pitchFamily="34" charset="0"/>
              </a:rPr>
              <a:t>Хаммельбург</a:t>
            </a:r>
            <a:r>
              <a:rPr lang="ru-RU" sz="3600" dirty="0" smtClean="0">
                <a:latin typeface="Arial" pitchFamily="34" charset="0"/>
                <a:cs typeface="Arial" pitchFamily="34" charset="0"/>
              </a:rPr>
              <a:t> и Равенсбрюк до мая 1945 года. В плену сблизился с генералом </a:t>
            </a:r>
            <a:r>
              <a:rPr lang="ru-RU" sz="3600" dirty="0" err="1" smtClean="0">
                <a:latin typeface="Arial" pitchFamily="34" charset="0"/>
                <a:cs typeface="Arial" pitchFamily="34" charset="0"/>
              </a:rPr>
              <a:t>Карбышевым</a:t>
            </a:r>
            <a:r>
              <a:rPr lang="ru-RU" sz="3600" dirty="0" smtClean="0">
                <a:latin typeface="Arial" pitchFamily="34" charset="0"/>
                <a:cs typeface="Arial" pitchFamily="34" charset="0"/>
              </a:rPr>
              <a:t>.</a:t>
            </a:r>
          </a:p>
          <a:p>
            <a:pPr marL="108000" indent="360000" algn="just">
              <a:lnSpc>
                <a:spcPct val="120000"/>
              </a:lnSpc>
              <a:spcBef>
                <a:spcPts val="0"/>
              </a:spcBef>
              <a:buNone/>
            </a:pPr>
            <a:r>
              <a:rPr lang="ru-RU" sz="3600" dirty="0" smtClean="0">
                <a:latin typeface="Arial" pitchFamily="34" charset="0"/>
                <a:cs typeface="Arial" pitchFamily="34" charset="0"/>
              </a:rPr>
              <a:t>После освобождения из немецкого плена П. М. Гаврилова исключили из ВКП(б), ввиду утраты партбилета. Однако, восстановленный в прежнем воинском звании, осенью 1945 года он был назначен начальником советского лагеря для японских военнопленных в Сибири, где получил несколько благодарностей по службе (считается, что он предотвратил эпидемию тифа среди японских военнопленных, а также пресекал злоупотребления со стороны японских офицеров).</a:t>
            </a:r>
          </a:p>
          <a:p>
            <a:pPr>
              <a:buNone/>
            </a:pPr>
            <a:endParaRPr lang="ru-RU" dirty="0" smtClean="0"/>
          </a:p>
          <a:p>
            <a:pPr>
              <a:buNone/>
            </a:pPr>
            <a:endParaRPr lang="ru-RU" dirty="0"/>
          </a:p>
        </p:txBody>
      </p:sp>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25404"/>
          </a:xfrm>
        </p:spPr>
        <p:txBody>
          <a:bodyPr>
            <a:normAutofit fontScale="90000"/>
          </a:bodyPr>
          <a:lstStyle/>
          <a:p>
            <a:endParaRPr lang="ru-RU" dirty="0"/>
          </a:p>
        </p:txBody>
      </p:sp>
      <p:sp>
        <p:nvSpPr>
          <p:cNvPr id="3" name="Содержимое 2"/>
          <p:cNvSpPr>
            <a:spLocks noGrp="1"/>
          </p:cNvSpPr>
          <p:nvPr>
            <p:ph idx="1"/>
          </p:nvPr>
        </p:nvSpPr>
        <p:spPr>
          <a:xfrm>
            <a:off x="457200" y="642918"/>
            <a:ext cx="8229600" cy="5857916"/>
          </a:xfrm>
        </p:spPr>
        <p:txBody>
          <a:bodyPr>
            <a:normAutofit fontScale="92500" lnSpcReduction="10000"/>
          </a:bodyPr>
          <a:lstStyle/>
          <a:p>
            <a:pPr marL="108000" indent="360000" algn="just">
              <a:lnSpc>
                <a:spcPct val="120000"/>
              </a:lnSpc>
              <a:spcBef>
                <a:spcPts val="0"/>
              </a:spcBef>
              <a:buNone/>
            </a:pPr>
            <a:r>
              <a:rPr lang="ru-RU" dirty="0" smtClean="0">
                <a:latin typeface="Arial" pitchFamily="34" charset="0"/>
                <a:cs typeface="Arial" pitchFamily="34" charset="0"/>
              </a:rPr>
              <a:t>После увольнения в отставку в связи с сокращением вооруженных сил уехал в Татарию, а затем в Краснодар, где нашёл жену и сына, с которыми не виделся с первого дня войны.</a:t>
            </a:r>
          </a:p>
          <a:p>
            <a:pPr marL="108000" indent="360000" algn="just">
              <a:lnSpc>
                <a:spcPct val="120000"/>
              </a:lnSpc>
              <a:spcBef>
                <a:spcPts val="0"/>
              </a:spcBef>
              <a:buNone/>
            </a:pPr>
            <a:r>
              <a:rPr lang="ru-RU" dirty="0" smtClean="0">
                <a:latin typeface="Arial" pitchFamily="34" charset="0"/>
                <a:cs typeface="Arial" pitchFamily="34" charset="0"/>
              </a:rPr>
              <a:t>После выхода на радио в 1955 году цикла передач под названием «В поисках героев Брестской крепости», их автором — Сергеем Смирновым — в 1956 году была написана, и в 1957 году издана книга «Брестская крепость», в которой был показан подвиг гарнизона крепости в 1941 году. Благодаря этому П. М. Гаврилов восстановил членство в партии и был представлен к награде.</a:t>
            </a:r>
          </a:p>
          <a:p>
            <a:pPr>
              <a:buNone/>
            </a:pPr>
            <a:endParaRPr lang="ru-RU" dirty="0" smtClean="0">
              <a:latin typeface="Arial" pitchFamily="34" charset="0"/>
              <a:cs typeface="Arial" pitchFamily="34" charset="0"/>
            </a:endParaRPr>
          </a:p>
          <a:p>
            <a:pPr>
              <a:buNone/>
            </a:pPr>
            <a:endParaRPr lang="ru-RU" dirty="0"/>
          </a:p>
        </p:txBody>
      </p:sp>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endParaRPr lang="ru-RU" dirty="0"/>
          </a:p>
        </p:txBody>
      </p:sp>
      <p:sp>
        <p:nvSpPr>
          <p:cNvPr id="3" name="Содержимое 2"/>
          <p:cNvSpPr>
            <a:spLocks noGrp="1"/>
          </p:cNvSpPr>
          <p:nvPr>
            <p:ph idx="1"/>
          </p:nvPr>
        </p:nvSpPr>
        <p:spPr>
          <a:xfrm>
            <a:off x="457200" y="642918"/>
            <a:ext cx="8229600" cy="5929354"/>
          </a:xfrm>
        </p:spPr>
        <p:txBody>
          <a:bodyPr>
            <a:noAutofit/>
          </a:bodyPr>
          <a:lstStyle/>
          <a:p>
            <a:pPr marL="72000" indent="360000" algn="just">
              <a:spcBef>
                <a:spcPts val="0"/>
              </a:spcBef>
              <a:buNone/>
            </a:pPr>
            <a:r>
              <a:rPr lang="ru-RU" sz="2400" dirty="0" smtClean="0">
                <a:latin typeface="Arial" pitchFamily="34" charset="0"/>
                <a:cs typeface="Arial" pitchFamily="34" charset="0"/>
              </a:rPr>
              <a:t>Указом Президиума Верховного Совета СССР от 30 января 1957 года за образцовое выполнение воинского долга при обороне Брестской крепости в 1941 году и проявленные при этом мужество и героизм Гаврилову Пётру Михайловичу присвоено звание Героя Советского Союза с вручением ордена Ленина и медали «Золотая Звезда» (№ 10807).</a:t>
            </a:r>
          </a:p>
          <a:p>
            <a:pPr marL="72000" indent="360000" algn="just">
              <a:spcBef>
                <a:spcPts val="0"/>
              </a:spcBef>
              <a:buNone/>
            </a:pPr>
            <a:r>
              <a:rPr lang="ru-RU" sz="2400" dirty="0" smtClean="0">
                <a:latin typeface="Arial" pitchFamily="34" charset="0"/>
                <a:cs typeface="Arial" pitchFamily="34" charset="0"/>
              </a:rPr>
              <a:t>Впоследствии Гаврилов совершил ряд поездок по СССР, активно занимался общественной работой. </a:t>
            </a:r>
          </a:p>
          <a:p>
            <a:pPr marL="72000" indent="360000" algn="just">
              <a:spcBef>
                <a:spcPts val="0"/>
              </a:spcBef>
              <a:buNone/>
            </a:pPr>
            <a:r>
              <a:rPr lang="ru-RU" sz="2400" dirty="0" smtClean="0">
                <a:latin typeface="Arial" pitchFamily="34" charset="0"/>
                <a:cs typeface="Arial" pitchFamily="34" charset="0"/>
              </a:rPr>
              <a:t>С 1968 года до конца жизни жил в Краснодаре в доме 103 на Светлой улице (в 1980 году она была переименована в улицу Гаврилова).</a:t>
            </a:r>
          </a:p>
          <a:p>
            <a:pPr marL="72000" indent="360000" algn="just">
              <a:spcBef>
                <a:spcPts val="0"/>
              </a:spcBef>
              <a:buNone/>
            </a:pPr>
            <a:r>
              <a:rPr lang="ru-RU" sz="2400" dirty="0" smtClean="0">
                <a:latin typeface="Arial" pitchFamily="34" charset="0"/>
                <a:cs typeface="Arial" pitchFamily="34" charset="0"/>
              </a:rPr>
              <a:t>Пётр Михайлович Гаврилов скончался в Краснодаре 26 января 1979 года. Он был похоронен с воинскими почестями на гарнизонном мемориальном кладбище Бреста.</a:t>
            </a:r>
            <a:endParaRPr lang="ru-RU" sz="2400" dirty="0">
              <a:latin typeface="Arial" pitchFamily="34" charset="0"/>
              <a:cs typeface="Arial" pitchFamily="34" charset="0"/>
            </a:endParaRPr>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183880" cy="1051560"/>
          </a:xfrm>
        </p:spPr>
        <p:txBody>
          <a:bodyPr>
            <a:normAutofit fontScale="90000"/>
          </a:bodyPr>
          <a:lstStyle/>
          <a:p>
            <a:pPr algn="ctr"/>
            <a:r>
              <a:rPr lang="ru-RU" sz="3200" b="1" dirty="0" err="1" smtClean="0">
                <a:solidFill>
                  <a:srgbClr val="FFC000"/>
                </a:solidFill>
              </a:rPr>
              <a:t>Петляков</a:t>
            </a:r>
            <a:r>
              <a:rPr lang="ru-RU" sz="3200" b="1" dirty="0" smtClean="0">
                <a:solidFill>
                  <a:srgbClr val="FFC000"/>
                </a:solidFill>
              </a:rPr>
              <a:t> Владимир Михайлович</a:t>
            </a:r>
            <a:br>
              <a:rPr lang="ru-RU" sz="3200" b="1" dirty="0" smtClean="0">
                <a:solidFill>
                  <a:srgbClr val="FFC000"/>
                </a:solidFill>
              </a:rPr>
            </a:br>
            <a:r>
              <a:rPr lang="ru-RU" sz="3200" dirty="0" smtClean="0">
                <a:solidFill>
                  <a:srgbClr val="FFC000"/>
                </a:solidFill>
              </a:rPr>
              <a:t>(1891—1942) </a:t>
            </a:r>
            <a:endParaRPr lang="ru-RU" sz="3200" dirty="0">
              <a:solidFill>
                <a:srgbClr val="FFC000"/>
              </a:solidFill>
            </a:endParaRPr>
          </a:p>
        </p:txBody>
      </p:sp>
      <p:pic>
        <p:nvPicPr>
          <p:cNvPr id="2050" name="Picture 2" descr="Petlyakov VM.jpg">
            <a:hlinkClick r:id="rId2"/>
          </p:cNvPr>
          <p:cNvPicPr>
            <a:picLocks noChangeAspect="1" noChangeArrowheads="1"/>
          </p:cNvPicPr>
          <p:nvPr/>
        </p:nvPicPr>
        <p:blipFill>
          <a:blip r:embed="rId3" cstate="print"/>
          <a:srcRect/>
          <a:stretch>
            <a:fillRect/>
          </a:stretch>
        </p:blipFill>
        <p:spPr bwMode="auto">
          <a:xfrm>
            <a:off x="2643174" y="1714488"/>
            <a:ext cx="3714776" cy="4357718"/>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endParaRPr lang="ru-RU" dirty="0"/>
          </a:p>
        </p:txBody>
      </p:sp>
      <p:sp>
        <p:nvSpPr>
          <p:cNvPr id="3" name="Содержимое 2"/>
          <p:cNvSpPr>
            <a:spLocks noGrp="1"/>
          </p:cNvSpPr>
          <p:nvPr>
            <p:ph idx="1"/>
          </p:nvPr>
        </p:nvSpPr>
        <p:spPr>
          <a:xfrm>
            <a:off x="457200" y="571480"/>
            <a:ext cx="8229600" cy="6072230"/>
          </a:xfrm>
        </p:spPr>
        <p:txBody>
          <a:bodyPr>
            <a:normAutofit fontScale="70000" lnSpcReduction="20000"/>
          </a:bodyPr>
          <a:lstStyle/>
          <a:p>
            <a:endParaRPr lang="ru-RU" sz="1400" dirty="0" smtClean="0"/>
          </a:p>
          <a:p>
            <a:pPr marL="108000" indent="360000" algn="just">
              <a:lnSpc>
                <a:spcPct val="120000"/>
              </a:lnSpc>
              <a:spcBef>
                <a:spcPts val="0"/>
              </a:spcBef>
              <a:buNone/>
            </a:pPr>
            <a:r>
              <a:rPr lang="ru-RU" dirty="0" smtClean="0">
                <a:latin typeface="Arial" pitchFamily="34" charset="0"/>
                <a:cs typeface="Arial" pitchFamily="34" charset="0"/>
              </a:rPr>
              <a:t>Владимир Михайлович </a:t>
            </a:r>
            <a:r>
              <a:rPr lang="ru-RU" dirty="0" err="1" smtClean="0">
                <a:latin typeface="Arial" pitchFamily="34" charset="0"/>
                <a:cs typeface="Arial" pitchFamily="34" charset="0"/>
              </a:rPr>
              <a:t>Петляков</a:t>
            </a:r>
            <a:r>
              <a:rPr lang="ru-RU" dirty="0" smtClean="0">
                <a:latin typeface="Arial" pitchFamily="34" charset="0"/>
                <a:cs typeface="Arial" pitchFamily="34" charset="0"/>
              </a:rPr>
              <a:t> родился 15 июня (27 июня по новому стилю) 1891 года в селе Самбек Области Войска Донского (близ города Таганрога) в семье чиновника.</a:t>
            </a:r>
          </a:p>
          <a:p>
            <a:pPr marL="108000" indent="360000" algn="just">
              <a:lnSpc>
                <a:spcPct val="120000"/>
              </a:lnSpc>
              <a:spcBef>
                <a:spcPts val="0"/>
              </a:spcBef>
              <a:buNone/>
            </a:pPr>
            <a:r>
              <a:rPr lang="ru-RU" dirty="0" smtClean="0">
                <a:latin typeface="Arial" pitchFamily="34" charset="0"/>
                <a:cs typeface="Arial" pitchFamily="34" charset="0"/>
              </a:rPr>
              <a:t>После окончания в Таганроге восьмиклассного технического училища в 1911 году, скопив 25 рублей, поехал в Москву поступать в Императорское Московское техническое училище. Он поступил на механический факультет, но из-за материальных трудностей был вынужден прервать учёбу. После революции он смог продолжить учёбу и одновременно работать лаборантом в аэродинамической лаборатории при авиационном расчётно-испытательном бюро.</a:t>
            </a:r>
          </a:p>
          <a:p>
            <a:pPr marL="108000" indent="360000" algn="just">
              <a:lnSpc>
                <a:spcPct val="120000"/>
              </a:lnSpc>
              <a:spcBef>
                <a:spcPts val="0"/>
              </a:spcBef>
              <a:buNone/>
            </a:pPr>
            <a:r>
              <a:rPr lang="ru-RU" dirty="0" smtClean="0">
                <a:latin typeface="Arial" pitchFamily="34" charset="0"/>
                <a:cs typeface="Arial" pitchFamily="34" charset="0"/>
              </a:rPr>
              <a:t>В составе конструкторской группы А. Н. Туполева принимал участие в разработках глиссеров и аэросаней, а впоследствии и самолётов КБ Туполева. В 1925—1936 годах </a:t>
            </a:r>
            <a:r>
              <a:rPr lang="ru-RU" dirty="0" err="1" smtClean="0">
                <a:latin typeface="Arial" pitchFamily="34" charset="0"/>
                <a:cs typeface="Arial" pitchFamily="34" charset="0"/>
              </a:rPr>
              <a:t>Петляков</a:t>
            </a:r>
            <a:r>
              <a:rPr lang="ru-RU" dirty="0" smtClean="0">
                <a:latin typeface="Arial" pitchFamily="34" charset="0"/>
                <a:cs typeface="Arial" pitchFamily="34" charset="0"/>
              </a:rPr>
              <a:t> возглавлял в КБ группу крыла, занимавшуюся проектированием крыльев для самолётов Туполева. Опыт, полученный в КБ Туполева, позволил </a:t>
            </a:r>
            <a:r>
              <a:rPr lang="ru-RU" dirty="0" err="1" smtClean="0">
                <a:latin typeface="Arial" pitchFamily="34" charset="0"/>
                <a:cs typeface="Arial" pitchFamily="34" charset="0"/>
              </a:rPr>
              <a:t>Петлякову</a:t>
            </a:r>
            <a:r>
              <a:rPr lang="ru-RU" dirty="0" smtClean="0">
                <a:latin typeface="Arial" pitchFamily="34" charset="0"/>
                <a:cs typeface="Arial" pitchFamily="34" charset="0"/>
              </a:rPr>
              <a:t> разработать самолёт ТБ-7 (АНТ-42) — Пе-8.</a:t>
            </a:r>
          </a:p>
          <a:p>
            <a:endParaRPr lang="ru-RU" dirty="0"/>
          </a:p>
        </p:txBody>
      </p:sp>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28604"/>
            <a:ext cx="8229600" cy="1285884"/>
          </a:xfrm>
        </p:spPr>
        <p:txBody>
          <a:bodyPr>
            <a:noAutofit/>
          </a:bodyPr>
          <a:lstStyle/>
          <a:p>
            <a:pPr marL="0" algn="ctr">
              <a:spcBef>
                <a:spcPts val="0"/>
              </a:spcBef>
            </a:pPr>
            <a:r>
              <a:rPr lang="ru-RU" sz="3000" dirty="0" smtClean="0">
                <a:solidFill>
                  <a:srgbClr val="FFC000"/>
                </a:solidFill>
              </a:rPr>
              <a:t>Василий  Иванович Чуйков</a:t>
            </a:r>
            <a:br>
              <a:rPr lang="ru-RU" sz="3000" dirty="0" smtClean="0">
                <a:solidFill>
                  <a:srgbClr val="FFC000"/>
                </a:solidFill>
              </a:rPr>
            </a:br>
            <a:r>
              <a:rPr lang="ru-RU" sz="3000" dirty="0" smtClean="0">
                <a:solidFill>
                  <a:srgbClr val="FFC000"/>
                </a:solidFill>
              </a:rPr>
              <a:t>31 января [12 февраля] 1900  — </a:t>
            </a:r>
            <a:br>
              <a:rPr lang="ru-RU" sz="3000" dirty="0" smtClean="0">
                <a:solidFill>
                  <a:srgbClr val="FFC000"/>
                </a:solidFill>
              </a:rPr>
            </a:br>
            <a:r>
              <a:rPr lang="ru-RU" sz="3000" dirty="0" smtClean="0">
                <a:solidFill>
                  <a:srgbClr val="FFC000"/>
                </a:solidFill>
              </a:rPr>
              <a:t>18 марта 1982</a:t>
            </a:r>
            <a:endParaRPr lang="ru-RU" sz="3000" dirty="0">
              <a:solidFill>
                <a:srgbClr val="FFC000"/>
              </a:solidFill>
            </a:endParaRPr>
          </a:p>
        </p:txBody>
      </p:sp>
      <p:pic>
        <p:nvPicPr>
          <p:cNvPr id="4" name="Picture 2" descr="Cujkov.jpg">
            <a:hlinkClick r:id="rId2"/>
          </p:cNvPr>
          <p:cNvPicPr>
            <a:picLocks noGrp="1" noChangeAspect="1" noChangeArrowheads="1"/>
          </p:cNvPicPr>
          <p:nvPr>
            <p:ph idx="1"/>
          </p:nvPr>
        </p:nvPicPr>
        <p:blipFill>
          <a:blip r:embed="rId3" cstate="print"/>
          <a:stretch>
            <a:fillRect/>
          </a:stretch>
        </p:blipFill>
        <p:spPr bwMode="auto">
          <a:xfrm>
            <a:off x="2984500" y="1928802"/>
            <a:ext cx="3175000" cy="4305310"/>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endParaRPr lang="ru-RU" dirty="0"/>
          </a:p>
        </p:txBody>
      </p:sp>
      <p:sp>
        <p:nvSpPr>
          <p:cNvPr id="3" name="Содержимое 2"/>
          <p:cNvSpPr>
            <a:spLocks noGrp="1"/>
          </p:cNvSpPr>
          <p:nvPr>
            <p:ph idx="1"/>
          </p:nvPr>
        </p:nvSpPr>
        <p:spPr>
          <a:xfrm>
            <a:off x="457200" y="714356"/>
            <a:ext cx="8229600" cy="5715040"/>
          </a:xfrm>
        </p:spPr>
        <p:txBody>
          <a:bodyPr>
            <a:normAutofit fontScale="77500" lnSpcReduction="20000"/>
          </a:bodyPr>
          <a:lstStyle/>
          <a:p>
            <a:pPr marL="108000" indent="360000" algn="just">
              <a:lnSpc>
                <a:spcPct val="120000"/>
              </a:lnSpc>
              <a:spcBef>
                <a:spcPts val="0"/>
              </a:spcBef>
              <a:buNone/>
            </a:pPr>
            <a:r>
              <a:rPr lang="ru-RU" dirty="0" smtClean="0">
                <a:latin typeface="Arial" pitchFamily="34" charset="0"/>
                <a:cs typeface="Arial" pitchFamily="34" charset="0"/>
              </a:rPr>
              <a:t>В 1937 году </a:t>
            </a:r>
            <a:r>
              <a:rPr lang="ru-RU" dirty="0" err="1" smtClean="0">
                <a:latin typeface="Arial" pitchFamily="34" charset="0"/>
                <a:cs typeface="Arial" pitchFamily="34" charset="0"/>
              </a:rPr>
              <a:t>Петляков</a:t>
            </a:r>
            <a:r>
              <a:rPr lang="ru-RU" dirty="0" smtClean="0">
                <a:latin typeface="Arial" pitchFamily="34" charset="0"/>
                <a:cs typeface="Arial" pitchFamily="34" charset="0"/>
              </a:rPr>
              <a:t> был арестован за организацию «Русско-фашистской партии», но как и многие другие арестованные авиационные специалисты, находился в заключении в специальном закрытом КБ в Москве (ЦКБ-29). В это время ему было дано задание спроектировать высотный истребитель. Такой истребитель был спроектирован, но опыт советско-финской войны показал, что в подобных истребителях нет необходимости. Тогда </a:t>
            </a:r>
            <a:r>
              <a:rPr lang="ru-RU" dirty="0" err="1" smtClean="0">
                <a:latin typeface="Arial" pitchFamily="34" charset="0"/>
                <a:cs typeface="Arial" pitchFamily="34" charset="0"/>
              </a:rPr>
              <a:t>Петлякову</a:t>
            </a:r>
            <a:r>
              <a:rPr lang="ru-RU" dirty="0" smtClean="0">
                <a:latin typeface="Arial" pitchFamily="34" charset="0"/>
                <a:cs typeface="Arial" pitchFamily="34" charset="0"/>
              </a:rPr>
              <a:t> было поручено проектирование пикирующего бомбардировщика и он в кратчайшие сроки справился с заданием. Л. П. Берия, курировавший в то время закрытые КБ, обещал, что за успешное выполнение заданий авиаконструкторы будут освобождены. И </a:t>
            </a:r>
            <a:r>
              <a:rPr lang="ru-RU" dirty="0" err="1" smtClean="0">
                <a:latin typeface="Arial" pitchFamily="34" charset="0"/>
                <a:cs typeface="Arial" pitchFamily="34" charset="0"/>
              </a:rPr>
              <a:t>Петляков</a:t>
            </a:r>
            <a:r>
              <a:rPr lang="ru-RU" dirty="0" smtClean="0">
                <a:latin typeface="Arial" pitchFamily="34" charset="0"/>
                <a:cs typeface="Arial" pitchFamily="34" charset="0"/>
              </a:rPr>
              <a:t> был освобождён в 1940 году за успешную разработку новой машины. В 1941 году он был удостоен Сталинской премии     I степени.</a:t>
            </a:r>
          </a:p>
          <a:p>
            <a:pPr>
              <a:buNone/>
            </a:pPr>
            <a:endParaRPr lang="ru-RU" dirty="0"/>
          </a:p>
        </p:txBody>
      </p:sp>
    </p:spTree>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25404"/>
          </a:xfrm>
        </p:spPr>
        <p:txBody>
          <a:bodyPr>
            <a:normAutofit fontScale="90000"/>
          </a:bodyPr>
          <a:lstStyle/>
          <a:p>
            <a:endParaRPr lang="ru-RU" dirty="0"/>
          </a:p>
        </p:txBody>
      </p:sp>
      <p:sp>
        <p:nvSpPr>
          <p:cNvPr id="3" name="Содержимое 2"/>
          <p:cNvSpPr>
            <a:spLocks noGrp="1"/>
          </p:cNvSpPr>
          <p:nvPr>
            <p:ph idx="1"/>
          </p:nvPr>
        </p:nvSpPr>
        <p:spPr>
          <a:xfrm>
            <a:off x="457200" y="642918"/>
            <a:ext cx="8229600" cy="5857916"/>
          </a:xfrm>
        </p:spPr>
        <p:txBody>
          <a:bodyPr>
            <a:normAutofit fontScale="92500"/>
          </a:bodyPr>
          <a:lstStyle/>
          <a:p>
            <a:pPr marL="108000" indent="360000" algn="just">
              <a:lnSpc>
                <a:spcPct val="110000"/>
              </a:lnSpc>
              <a:spcBef>
                <a:spcPts val="0"/>
              </a:spcBef>
              <a:buNone/>
            </a:pPr>
            <a:r>
              <a:rPr lang="ru-RU" sz="2800" dirty="0" smtClean="0">
                <a:latin typeface="Arial" pitchFamily="34" charset="0"/>
                <a:cs typeface="Arial" pitchFamily="34" charset="0"/>
              </a:rPr>
              <a:t>Производство самолётов, получивших название Пе-2, было налажено на Казанском авиационном заводе. С началом Великой Отечественной войны, многие рабочие и инженеры были призваны на фронт, что отрицательно сказалось на качестве производства самолётов. На их место вставали подростки и женщины и даже были присланы 100 рабочих-узбеков, которых не взяли на фронт из-за незнания русского языка. В связи с этим </a:t>
            </a:r>
            <a:r>
              <a:rPr lang="ru-RU" sz="2800" dirty="0" err="1" smtClean="0">
                <a:latin typeface="Arial" pitchFamily="34" charset="0"/>
                <a:cs typeface="Arial" pitchFamily="34" charset="0"/>
              </a:rPr>
              <a:t>Петляков</a:t>
            </a:r>
            <a:r>
              <a:rPr lang="ru-RU" sz="2800" dirty="0" smtClean="0">
                <a:latin typeface="Arial" pitchFamily="34" charset="0"/>
                <a:cs typeface="Arial" pitchFamily="34" charset="0"/>
              </a:rPr>
              <a:t> неоднократно обращался в высшему руководству СССР, в том числе и лично к Сталину с просьбой вернуть с фронта всех специалистов и рабочих.</a:t>
            </a:r>
          </a:p>
          <a:p>
            <a:pPr>
              <a:buNone/>
            </a:pPr>
            <a:endParaRPr lang="ru-RU" dirty="0"/>
          </a:p>
        </p:txBody>
      </p:sp>
    </p:spTree>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endParaRPr lang="ru-RU" dirty="0"/>
          </a:p>
        </p:txBody>
      </p:sp>
      <p:sp>
        <p:nvSpPr>
          <p:cNvPr id="3" name="Содержимое 2"/>
          <p:cNvSpPr>
            <a:spLocks noGrp="1"/>
          </p:cNvSpPr>
          <p:nvPr>
            <p:ph idx="1"/>
          </p:nvPr>
        </p:nvSpPr>
        <p:spPr>
          <a:xfrm>
            <a:off x="457200" y="571480"/>
            <a:ext cx="8229600" cy="6000792"/>
          </a:xfrm>
        </p:spPr>
        <p:txBody>
          <a:bodyPr>
            <a:normAutofit fontScale="92500"/>
          </a:bodyPr>
          <a:lstStyle/>
          <a:p>
            <a:pPr marL="108000" indent="360000" algn="just">
              <a:lnSpc>
                <a:spcPct val="110000"/>
              </a:lnSpc>
              <a:spcBef>
                <a:spcPts val="0"/>
              </a:spcBef>
              <a:buNone/>
            </a:pPr>
            <a:r>
              <a:rPr lang="ru-RU" dirty="0" smtClean="0">
                <a:latin typeface="Arial" pitchFamily="34" charset="0"/>
                <a:cs typeface="Arial" pitchFamily="34" charset="0"/>
              </a:rPr>
              <a:t>12 января 1942 года </a:t>
            </a:r>
            <a:r>
              <a:rPr lang="ru-RU" dirty="0" err="1" smtClean="0">
                <a:latin typeface="Arial" pitchFamily="34" charset="0"/>
                <a:cs typeface="Arial" pitchFamily="34" charset="0"/>
              </a:rPr>
              <a:t>Петляков</a:t>
            </a:r>
            <a:r>
              <a:rPr lang="ru-RU" dirty="0" smtClean="0">
                <a:latin typeface="Arial" pitchFamily="34" charset="0"/>
                <a:cs typeface="Arial" pitchFamily="34" charset="0"/>
              </a:rPr>
              <a:t> и его заместитель вылетели в Москву на двух новых самолётах Пе-2 для встречи с высшим руководством страны по поводу возвращения авиационных специалистов с фронта. Полёт проходил на малой высоте вдоль линии железной дороги Казань — Москва. После того как, самолёты пролетели Сергач и мост через реку </a:t>
            </a:r>
            <a:r>
              <a:rPr lang="ru-RU" dirty="0" err="1" smtClean="0">
                <a:latin typeface="Arial" pitchFamily="34" charset="0"/>
                <a:cs typeface="Arial" pitchFamily="34" charset="0"/>
              </a:rPr>
              <a:t>Пьяну</a:t>
            </a:r>
            <a:r>
              <a:rPr lang="ru-RU" dirty="0" smtClean="0">
                <a:latin typeface="Arial" pitchFamily="34" charset="0"/>
                <a:cs typeface="Arial" pitchFamily="34" charset="0"/>
              </a:rPr>
              <a:t>, самолёт в котором находился </a:t>
            </a:r>
            <a:r>
              <a:rPr lang="ru-RU" dirty="0" err="1" smtClean="0">
                <a:latin typeface="Arial" pitchFamily="34" charset="0"/>
                <a:cs typeface="Arial" pitchFamily="34" charset="0"/>
              </a:rPr>
              <a:t>Петляков</a:t>
            </a:r>
            <a:r>
              <a:rPr lang="ru-RU" dirty="0" smtClean="0">
                <a:latin typeface="Arial" pitchFamily="34" charset="0"/>
                <a:cs typeface="Arial" pitchFamily="34" charset="0"/>
              </a:rPr>
              <a:t>, упал в поле возле деревни </a:t>
            </a:r>
            <a:r>
              <a:rPr lang="ru-RU" dirty="0" err="1" smtClean="0">
                <a:latin typeface="Arial" pitchFamily="34" charset="0"/>
                <a:cs typeface="Arial" pitchFamily="34" charset="0"/>
              </a:rPr>
              <a:t>Мамешево</a:t>
            </a:r>
            <a:r>
              <a:rPr lang="ru-RU" dirty="0" smtClean="0">
                <a:latin typeface="Arial" pitchFamily="34" charset="0"/>
                <a:cs typeface="Arial" pitchFamily="34" charset="0"/>
              </a:rPr>
              <a:t> и разбился. Весь экипаж и </a:t>
            </a:r>
            <a:r>
              <a:rPr lang="ru-RU" dirty="0" err="1" smtClean="0">
                <a:latin typeface="Arial" pitchFamily="34" charset="0"/>
                <a:cs typeface="Arial" pitchFamily="34" charset="0"/>
              </a:rPr>
              <a:t>Петляков</a:t>
            </a:r>
            <a:r>
              <a:rPr lang="ru-RU" dirty="0" smtClean="0">
                <a:latin typeface="Arial" pitchFamily="34" charset="0"/>
                <a:cs typeface="Arial" pitchFamily="34" charset="0"/>
              </a:rPr>
              <a:t> погибли.</a:t>
            </a:r>
          </a:p>
          <a:p>
            <a:pPr marL="108000" indent="360000" algn="just">
              <a:lnSpc>
                <a:spcPct val="110000"/>
              </a:lnSpc>
              <a:spcBef>
                <a:spcPts val="0"/>
              </a:spcBef>
              <a:buNone/>
            </a:pPr>
            <a:r>
              <a:rPr lang="ru-RU" dirty="0" smtClean="0">
                <a:latin typeface="Arial" pitchFamily="34" charset="0"/>
                <a:cs typeface="Arial" pitchFamily="34" charset="0"/>
              </a:rPr>
              <a:t>Похоронен </a:t>
            </a:r>
            <a:r>
              <a:rPr lang="ru-RU" dirty="0" err="1" smtClean="0">
                <a:latin typeface="Arial" pitchFamily="34" charset="0"/>
                <a:cs typeface="Arial" pitchFamily="34" charset="0"/>
              </a:rPr>
              <a:t>В.М.Петляков</a:t>
            </a:r>
            <a:r>
              <a:rPr lang="ru-RU" dirty="0" smtClean="0">
                <a:latin typeface="Arial" pitchFamily="34" charset="0"/>
                <a:cs typeface="Arial" pitchFamily="34" charset="0"/>
              </a:rPr>
              <a:t> на Арском кладбище в Казани.</a:t>
            </a:r>
          </a:p>
          <a:p>
            <a:pPr>
              <a:buNone/>
            </a:pPr>
            <a:endParaRPr lang="ru-RU" dirty="0"/>
          </a:p>
        </p:txBody>
      </p:sp>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828800" y="142852"/>
            <a:ext cx="5486400" cy="142876"/>
          </a:xfrm>
        </p:spPr>
        <p:txBody>
          <a:bodyPr>
            <a:normAutofit fontScale="90000"/>
          </a:bodyPr>
          <a:lstStyle/>
          <a:p>
            <a:endParaRPr lang="ru-RU" dirty="0"/>
          </a:p>
        </p:txBody>
      </p:sp>
      <p:sp>
        <p:nvSpPr>
          <p:cNvPr id="6" name="Текст 5"/>
          <p:cNvSpPr>
            <a:spLocks noGrp="1"/>
          </p:cNvSpPr>
          <p:nvPr>
            <p:ph type="body" sz="half" idx="2"/>
          </p:nvPr>
        </p:nvSpPr>
        <p:spPr>
          <a:xfrm>
            <a:off x="1285852" y="285728"/>
            <a:ext cx="6715172" cy="928695"/>
          </a:xfrm>
        </p:spPr>
        <p:txBody>
          <a:bodyPr>
            <a:noAutofit/>
          </a:bodyPr>
          <a:lstStyle/>
          <a:p>
            <a:r>
              <a:rPr lang="ru-RU" sz="2800" dirty="0" smtClean="0">
                <a:solidFill>
                  <a:srgbClr val="FFC000"/>
                </a:solidFill>
              </a:rPr>
              <a:t>Памятник </a:t>
            </a:r>
            <a:r>
              <a:rPr lang="ru-RU" sz="2800" dirty="0" err="1" smtClean="0">
                <a:solidFill>
                  <a:srgbClr val="FFC000"/>
                </a:solidFill>
              </a:rPr>
              <a:t>Петлякову</a:t>
            </a:r>
            <a:r>
              <a:rPr lang="ru-RU" sz="2800" dirty="0" smtClean="0">
                <a:solidFill>
                  <a:srgbClr val="FFC000"/>
                </a:solidFill>
              </a:rPr>
              <a:t> перед </a:t>
            </a:r>
            <a:r>
              <a:rPr lang="ru-RU" sz="2800" dirty="0" err="1" smtClean="0">
                <a:solidFill>
                  <a:srgbClr val="FFC000"/>
                </a:solidFill>
              </a:rPr>
              <a:t>авиаколледжем</a:t>
            </a:r>
            <a:r>
              <a:rPr lang="ru-RU" sz="2800" dirty="0" smtClean="0">
                <a:solidFill>
                  <a:srgbClr val="FFC000"/>
                </a:solidFill>
              </a:rPr>
              <a:t>, Таганрог</a:t>
            </a:r>
            <a:endParaRPr lang="ru-RU" sz="2800" dirty="0">
              <a:solidFill>
                <a:srgbClr val="FFC000"/>
              </a:solidFill>
            </a:endParaRPr>
          </a:p>
        </p:txBody>
      </p:sp>
      <p:pic>
        <p:nvPicPr>
          <p:cNvPr id="5121" name="Picture 1" descr="240px-Petlyakov_College">
            <a:hlinkClick r:id="rId2"/>
          </p:cNvPr>
          <p:cNvPicPr>
            <a:picLocks noGrp="1" noChangeAspect="1" noChangeArrowheads="1"/>
          </p:cNvPicPr>
          <p:nvPr>
            <p:ph type="pic" idx="1"/>
          </p:nvPr>
        </p:nvPicPr>
        <p:blipFill>
          <a:blip r:embed="rId3" cstate="print"/>
          <a:srcRect t="1852" b="1852"/>
          <a:stretch>
            <a:fillRect/>
          </a:stretch>
        </p:blipFill>
        <p:spPr bwMode="auto">
          <a:xfrm>
            <a:off x="1500166" y="1500174"/>
            <a:ext cx="6072230" cy="471490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142852"/>
            <a:ext cx="5486400" cy="142876"/>
          </a:xfrm>
        </p:spPr>
        <p:txBody>
          <a:bodyPr>
            <a:normAutofit fontScale="90000"/>
          </a:bodyPr>
          <a:lstStyle/>
          <a:p>
            <a:endParaRPr lang="ru-RU" sz="4000" dirty="0">
              <a:solidFill>
                <a:srgbClr val="FFC000"/>
              </a:solidFill>
            </a:endParaRPr>
          </a:p>
        </p:txBody>
      </p:sp>
      <p:sp>
        <p:nvSpPr>
          <p:cNvPr id="5" name="Текст 4"/>
          <p:cNvSpPr>
            <a:spLocks noGrp="1"/>
          </p:cNvSpPr>
          <p:nvPr>
            <p:ph type="body" sz="half" idx="2"/>
          </p:nvPr>
        </p:nvSpPr>
        <p:spPr>
          <a:xfrm>
            <a:off x="1828800" y="500043"/>
            <a:ext cx="5486400" cy="571504"/>
          </a:xfrm>
        </p:spPr>
        <p:txBody>
          <a:bodyPr>
            <a:noAutofit/>
          </a:bodyPr>
          <a:lstStyle/>
          <a:p>
            <a:r>
              <a:rPr lang="ru-RU" sz="4400" dirty="0" smtClean="0">
                <a:solidFill>
                  <a:srgbClr val="FFC000"/>
                </a:solidFill>
              </a:rPr>
              <a:t>Олег Кошевой</a:t>
            </a:r>
            <a:endParaRPr lang="ru-RU" sz="4400" dirty="0"/>
          </a:p>
        </p:txBody>
      </p:sp>
      <p:pic>
        <p:nvPicPr>
          <p:cNvPr id="4099" name="Picture 3" descr="Олег Кошевой.jpg">
            <a:hlinkClick r:id="rId2"/>
          </p:cNvPr>
          <p:cNvPicPr>
            <a:picLocks noGrp="1" noChangeAspect="1" noChangeArrowheads="1"/>
          </p:cNvPicPr>
          <p:nvPr>
            <p:ph type="pic" idx="1"/>
          </p:nvPr>
        </p:nvPicPr>
        <p:blipFill>
          <a:blip r:embed="rId3" cstate="print"/>
          <a:srcRect/>
          <a:stretch>
            <a:fillRect/>
          </a:stretch>
        </p:blipFill>
        <p:spPr bwMode="auto">
          <a:xfrm>
            <a:off x="2928926" y="1500174"/>
            <a:ext cx="3068955" cy="4484084"/>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1156"/>
          </a:xfrm>
        </p:spPr>
        <p:txBody>
          <a:bodyPr>
            <a:normAutofit fontScale="90000"/>
          </a:bodyPr>
          <a:lstStyle/>
          <a:p>
            <a:endParaRPr lang="ru-RU" dirty="0"/>
          </a:p>
        </p:txBody>
      </p:sp>
      <p:sp>
        <p:nvSpPr>
          <p:cNvPr id="3" name="Содержимое 2"/>
          <p:cNvSpPr>
            <a:spLocks noGrp="1"/>
          </p:cNvSpPr>
          <p:nvPr>
            <p:ph idx="1"/>
          </p:nvPr>
        </p:nvSpPr>
        <p:spPr>
          <a:xfrm>
            <a:off x="457200" y="857232"/>
            <a:ext cx="8229600" cy="5572164"/>
          </a:xfrm>
        </p:spPr>
        <p:txBody>
          <a:bodyPr>
            <a:normAutofit fontScale="77500" lnSpcReduction="20000"/>
          </a:bodyPr>
          <a:lstStyle/>
          <a:p>
            <a:pPr marL="72000" indent="360000" algn="just">
              <a:lnSpc>
                <a:spcPct val="120000"/>
              </a:lnSpc>
              <a:spcBef>
                <a:spcPts val="0"/>
              </a:spcBef>
              <a:buNone/>
            </a:pPr>
            <a:r>
              <a:rPr lang="ru-RU" b="1" dirty="0" smtClean="0"/>
              <a:t>Олег Васильевич Кошевой </a:t>
            </a:r>
            <a:r>
              <a:rPr lang="ru-RU" dirty="0" smtClean="0"/>
              <a:t>(8 июня 1926, Прилуки, ныне Черниговской области — 9 февраля 1943, близ города Ровеньки) — участник, один из организаторов подпольной антифашистской организации «Молодая гвардия».</a:t>
            </a:r>
          </a:p>
          <a:p>
            <a:pPr marL="72000" indent="360000" algn="just">
              <a:lnSpc>
                <a:spcPct val="120000"/>
              </a:lnSpc>
              <a:spcBef>
                <a:spcPts val="0"/>
              </a:spcBef>
              <a:buNone/>
            </a:pPr>
            <a:r>
              <a:rPr lang="ru-RU" dirty="0" smtClean="0"/>
              <a:t>С 1934 по 1937 год учился в средней школе № 1 города </a:t>
            </a:r>
            <a:r>
              <a:rPr lang="ru-RU" dirty="0" err="1" smtClean="0"/>
              <a:t>Ржищев</a:t>
            </a:r>
            <a:r>
              <a:rPr lang="ru-RU" dirty="0" smtClean="0"/>
              <a:t>. В 1937 году Олег после развода родителей переезжает с отцом Кошевым Василием Федосеевичем в город Антрацит, </a:t>
            </a:r>
            <a:r>
              <a:rPr lang="ru-RU" dirty="0" err="1" smtClean="0"/>
              <a:t>Ворошиловградской</a:t>
            </a:r>
            <a:r>
              <a:rPr lang="ru-RU" dirty="0" smtClean="0"/>
              <a:t> (Луганской) области, где с 1937 по 1940 год учится в средней школе № 1 этого города. В 1939 году у Елены Николаевны, мамы Олега Кошевого, умирает её второй муж, и она переезжает жить в город Краснодон </a:t>
            </a:r>
            <a:r>
              <a:rPr lang="ru-RU" dirty="0" err="1" smtClean="0"/>
              <a:t>Ворошиловградской</a:t>
            </a:r>
            <a:r>
              <a:rPr lang="ru-RU" dirty="0" smtClean="0"/>
              <a:t> области, где уже живёт её мама, бабушка Олега. В 1940 году к маме и бабушке в г. Краснодон переезжает жить и Олег. И с 1940 года начинает учиться в школе № 1 имени А. М. Горького, где он знакомится с будущими молодогвардейцами.</a:t>
            </a:r>
          </a:p>
          <a:p>
            <a:endParaRPr lang="ru-RU" dirty="0"/>
          </a:p>
        </p:txBody>
      </p:sp>
    </p:spTree>
  </p:cSld>
  <p:clrMapOvr>
    <a:masterClrMapping/>
  </p:clrMapOvr>
  <p:transition spd="slow">
    <p:wheel spokes="3"/>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68280"/>
          </a:xfrm>
        </p:spPr>
        <p:txBody>
          <a:bodyPr>
            <a:normAutofit fontScale="90000"/>
          </a:bodyPr>
          <a:lstStyle/>
          <a:p>
            <a:endParaRPr lang="ru-RU" dirty="0"/>
          </a:p>
        </p:txBody>
      </p:sp>
      <p:sp>
        <p:nvSpPr>
          <p:cNvPr id="3" name="Содержимое 2"/>
          <p:cNvSpPr>
            <a:spLocks noGrp="1"/>
          </p:cNvSpPr>
          <p:nvPr>
            <p:ph idx="1"/>
          </p:nvPr>
        </p:nvSpPr>
        <p:spPr>
          <a:xfrm>
            <a:off x="457200" y="714356"/>
            <a:ext cx="8229600" cy="5857916"/>
          </a:xfrm>
        </p:spPr>
        <p:txBody>
          <a:bodyPr>
            <a:normAutofit fontScale="62500" lnSpcReduction="20000"/>
          </a:bodyPr>
          <a:lstStyle/>
          <a:p>
            <a:pPr marL="72000" indent="360000" algn="just">
              <a:lnSpc>
                <a:spcPct val="120000"/>
              </a:lnSpc>
              <a:spcBef>
                <a:spcPts val="0"/>
              </a:spcBef>
              <a:buNone/>
            </a:pPr>
            <a:r>
              <a:rPr lang="ru-RU" sz="3400" dirty="0" smtClean="0"/>
              <a:t>Участник и (по роману А. А. Фадеева «Молодая гвардия») один из организаторов подпольной комсомольской организации и её комиссар «Молодая гвардия» в годы Великой Отечественной войны. Член ВЛКСМ с 1942 года. После оккупации Краснодона немецкими войсками (июль 1942) под руководством партийного подполья участвовал в создании комсомольской подпольной организации, член её штаба.</a:t>
            </a:r>
          </a:p>
          <a:p>
            <a:pPr marL="72000" indent="360000" algn="just">
              <a:lnSpc>
                <a:spcPct val="120000"/>
              </a:lnSpc>
              <a:spcBef>
                <a:spcPts val="0"/>
              </a:spcBef>
              <a:buNone/>
            </a:pPr>
            <a:r>
              <a:rPr lang="ru-RU" sz="3400" dirty="0" smtClean="0"/>
              <a:t>В январе 1943 года организация была раскрыта немецкой службой безопасности; Кошевой пытался перейти линию фронта, но был схвачен на станции </a:t>
            </a:r>
            <a:r>
              <a:rPr lang="ru-RU" sz="3400" dirty="0" err="1" smtClean="0"/>
              <a:t>Картушино</a:t>
            </a:r>
            <a:r>
              <a:rPr lang="ru-RU" sz="3400" dirty="0" smtClean="0"/>
              <a:t> — при рутинном обыске на блокпосту у него был обнаружен пистолет, чистые бланки участника подполья и зашитый в одежде комсомольский билет, который он отказался оставить, вопреки требованиям конспирации. После пыток расстрелян 9 февраля 1943 года близ города Ровеньки </a:t>
            </a:r>
            <a:r>
              <a:rPr lang="ru-RU" sz="3400" dirty="0" err="1" smtClean="0"/>
              <a:t>Ворошиловградской</a:t>
            </a:r>
            <a:r>
              <a:rPr lang="ru-RU" sz="3400" dirty="0" smtClean="0"/>
              <a:t> (Луганской) области (в романе названа дата 31 января).</a:t>
            </a:r>
          </a:p>
          <a:p>
            <a:pPr marL="72000" indent="360000" algn="just">
              <a:lnSpc>
                <a:spcPct val="120000"/>
              </a:lnSpc>
              <a:spcBef>
                <a:spcPts val="0"/>
              </a:spcBef>
              <a:buNone/>
            </a:pPr>
            <a:r>
              <a:rPr lang="ru-RU" sz="3400" dirty="0" smtClean="0"/>
              <a:t>13 сентября 1943 года Олегу Кошевому было посмертно присвоено звание Герой Советского Союза.</a:t>
            </a:r>
          </a:p>
          <a:p>
            <a:endParaRPr lang="ru-RU" dirty="0"/>
          </a:p>
        </p:txBody>
      </p:sp>
    </p:spTree>
  </p:cSld>
  <p:clrMapOvr>
    <a:masterClrMapping/>
  </p:clrMapOvr>
  <p:transition spd="slow">
    <p:wheel spokes="3"/>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828800" y="0"/>
            <a:ext cx="5486400" cy="571480"/>
          </a:xfrm>
        </p:spPr>
        <p:txBody>
          <a:bodyPr>
            <a:normAutofit fontScale="90000"/>
          </a:bodyPr>
          <a:lstStyle/>
          <a:p>
            <a:pPr lvl="0"/>
            <a:r>
              <a:rPr lang="ru-RU" b="0" dirty="0" smtClean="0">
                <a:ln>
                  <a:noFill/>
                </a:ln>
                <a:solidFill>
                  <a:schemeClr val="tx1"/>
                </a:solidFill>
                <a:effectLst/>
                <a:latin typeface="Arial" pitchFamily="34" charset="0"/>
                <a:ea typeface="Times New Roman" pitchFamily="18" charset="0"/>
                <a:cs typeface="Arial" pitchFamily="34" charset="0"/>
              </a:rPr>
              <a:t/>
            </a:r>
            <a:br>
              <a:rPr lang="ru-RU" b="0" dirty="0" smtClean="0">
                <a:ln>
                  <a:noFill/>
                </a:ln>
                <a:solidFill>
                  <a:schemeClr val="tx1"/>
                </a:solidFill>
                <a:effectLst/>
                <a:latin typeface="Arial" pitchFamily="34" charset="0"/>
                <a:ea typeface="Times New Roman" pitchFamily="18" charset="0"/>
                <a:cs typeface="Arial" pitchFamily="34" charset="0"/>
              </a:rPr>
            </a:br>
            <a:r>
              <a:rPr lang="ru-RU" b="0" dirty="0" smtClean="0">
                <a:ln>
                  <a:noFill/>
                </a:ln>
                <a:solidFill>
                  <a:schemeClr val="tx1"/>
                </a:solidFill>
                <a:effectLst/>
                <a:latin typeface="Arial" pitchFamily="34" charset="0"/>
                <a:ea typeface="Times New Roman" pitchFamily="18" charset="0"/>
                <a:cs typeface="Arial" pitchFamily="34" charset="0"/>
              </a:rPr>
              <a:t/>
            </a:r>
            <a:br>
              <a:rPr lang="ru-RU" b="0" dirty="0" smtClean="0">
                <a:ln>
                  <a:noFill/>
                </a:ln>
                <a:solidFill>
                  <a:schemeClr val="tx1"/>
                </a:solidFill>
                <a:effectLst/>
                <a:latin typeface="Arial" pitchFamily="34" charset="0"/>
                <a:ea typeface="Times New Roman" pitchFamily="18" charset="0"/>
                <a:cs typeface="Arial" pitchFamily="34" charset="0"/>
              </a:rPr>
            </a:br>
            <a:r>
              <a:rPr lang="ru-RU" b="0" dirty="0" smtClean="0">
                <a:ln>
                  <a:noFill/>
                </a:ln>
                <a:solidFill>
                  <a:schemeClr val="tx1"/>
                </a:solidFill>
                <a:effectLst/>
                <a:latin typeface="Arial" pitchFamily="34" charset="0"/>
                <a:ea typeface="Times New Roman" pitchFamily="18" charset="0"/>
                <a:cs typeface="Arial" pitchFamily="34" charset="0"/>
              </a:rPr>
              <a:t/>
            </a:r>
            <a:br>
              <a:rPr lang="ru-RU" b="0" dirty="0" smtClean="0">
                <a:ln>
                  <a:noFill/>
                </a:ln>
                <a:solidFill>
                  <a:schemeClr val="tx1"/>
                </a:solidFill>
                <a:effectLst/>
                <a:latin typeface="Arial" pitchFamily="34" charset="0"/>
                <a:ea typeface="Times New Roman" pitchFamily="18" charset="0"/>
                <a:cs typeface="Arial" pitchFamily="34" charset="0"/>
              </a:rPr>
            </a:br>
            <a:r>
              <a:rPr lang="ru-RU" b="0" dirty="0" smtClean="0">
                <a:ln>
                  <a:noFill/>
                </a:ln>
                <a:solidFill>
                  <a:schemeClr val="tx1"/>
                </a:solidFill>
                <a:effectLst/>
                <a:latin typeface="Arial" pitchFamily="34" charset="0"/>
                <a:ea typeface="Times New Roman" pitchFamily="18" charset="0"/>
                <a:cs typeface="Arial" pitchFamily="34" charset="0"/>
              </a:rPr>
              <a:t/>
            </a:r>
            <a:br>
              <a:rPr lang="ru-RU" b="0" dirty="0" smtClean="0">
                <a:ln>
                  <a:noFill/>
                </a:ln>
                <a:solidFill>
                  <a:schemeClr val="tx1"/>
                </a:solidFill>
                <a:effectLst/>
                <a:latin typeface="Arial" pitchFamily="34" charset="0"/>
                <a:ea typeface="Times New Roman" pitchFamily="18" charset="0"/>
                <a:cs typeface="Arial" pitchFamily="34" charset="0"/>
              </a:rPr>
            </a:br>
            <a:r>
              <a:rPr lang="ru-RU" b="0" dirty="0" smtClean="0">
                <a:ln>
                  <a:noFill/>
                </a:ln>
                <a:solidFill>
                  <a:schemeClr val="tx1"/>
                </a:solidFill>
                <a:effectLst/>
                <a:latin typeface="Arial" pitchFamily="34" charset="0"/>
                <a:ea typeface="Times New Roman" pitchFamily="18" charset="0"/>
                <a:cs typeface="Arial" pitchFamily="34" charset="0"/>
              </a:rPr>
              <a:t/>
            </a:r>
            <a:br>
              <a:rPr lang="ru-RU" b="0" dirty="0" smtClean="0">
                <a:ln>
                  <a:noFill/>
                </a:ln>
                <a:solidFill>
                  <a:schemeClr val="tx1"/>
                </a:solidFill>
                <a:effectLst/>
                <a:latin typeface="Arial" pitchFamily="34" charset="0"/>
                <a:ea typeface="Times New Roman" pitchFamily="18" charset="0"/>
                <a:cs typeface="Arial" pitchFamily="34" charset="0"/>
              </a:rPr>
            </a:br>
            <a:endParaRPr lang="ru-RU" dirty="0"/>
          </a:p>
        </p:txBody>
      </p:sp>
      <p:sp>
        <p:nvSpPr>
          <p:cNvPr id="5" name="Рисунок 4"/>
          <p:cNvSpPr>
            <a:spLocks noGrp="1"/>
          </p:cNvSpPr>
          <p:nvPr>
            <p:ph type="pic" idx="1"/>
          </p:nvPr>
        </p:nvSpPr>
        <p:spPr/>
      </p:sp>
      <p:sp>
        <p:nvSpPr>
          <p:cNvPr id="6" name="Текст 5"/>
          <p:cNvSpPr>
            <a:spLocks noGrp="1"/>
          </p:cNvSpPr>
          <p:nvPr>
            <p:ph type="body" sz="half" idx="2"/>
          </p:nvPr>
        </p:nvSpPr>
        <p:spPr>
          <a:xfrm>
            <a:off x="1214414" y="285728"/>
            <a:ext cx="6715172" cy="1214446"/>
          </a:xfrm>
        </p:spPr>
        <p:txBody>
          <a:bodyPr/>
          <a:lstStyle/>
          <a:p>
            <a:r>
              <a:rPr lang="ru-RU" sz="2000" dirty="0" smtClean="0">
                <a:solidFill>
                  <a:srgbClr val="FFC000"/>
                </a:solidFill>
              </a:rPr>
              <a:t>Герои-Молодогвардейцы:</a:t>
            </a:r>
            <a:br>
              <a:rPr lang="ru-RU" sz="2000" dirty="0" smtClean="0">
                <a:solidFill>
                  <a:srgbClr val="FFC000"/>
                </a:solidFill>
              </a:rPr>
            </a:br>
            <a:r>
              <a:rPr lang="ru-RU" sz="2000" dirty="0" err="1" smtClean="0">
                <a:solidFill>
                  <a:srgbClr val="FFC000"/>
                </a:solidFill>
              </a:rPr>
              <a:t>Ульяна</a:t>
            </a:r>
            <a:r>
              <a:rPr lang="ru-RU" sz="2000" dirty="0" smtClean="0">
                <a:solidFill>
                  <a:srgbClr val="FFC000"/>
                </a:solidFill>
              </a:rPr>
              <a:t> Громова, Иван </a:t>
            </a:r>
            <a:r>
              <a:rPr lang="ru-RU" sz="2000" dirty="0" err="1" smtClean="0">
                <a:solidFill>
                  <a:srgbClr val="FFC000"/>
                </a:solidFill>
              </a:rPr>
              <a:t>Земнухов</a:t>
            </a:r>
            <a:r>
              <a:rPr lang="ru-RU" sz="2000" dirty="0" smtClean="0">
                <a:solidFill>
                  <a:srgbClr val="FFC000"/>
                </a:solidFill>
              </a:rPr>
              <a:t>, Олег Кошевой, Сергей Тюленин, Любовь Шевцова</a:t>
            </a:r>
          </a:p>
          <a:p>
            <a:endParaRPr lang="ru-RU" dirty="0"/>
          </a:p>
        </p:txBody>
      </p:sp>
      <p:sp>
        <p:nvSpPr>
          <p:cNvPr id="7" name="Рисунок 4"/>
          <p:cNvSpPr txBox="1">
            <a:spLocks/>
          </p:cNvSpPr>
          <p:nvPr/>
        </p:nvSpPr>
        <p:spPr>
          <a:xfrm>
            <a:off x="1857356" y="2000240"/>
            <a:ext cx="5486400" cy="3748086"/>
          </a:xfrm>
          <a:prstGeom prst="rect">
            <a:avLst/>
          </a:prstGeo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p>
      <p:pic>
        <p:nvPicPr>
          <p:cNvPr id="1027" name="Picture 3" descr="http://bits.wikimedia.org/static-1.23wmf22/skins/common/images/magnify-clip.png">
            <a:hlinkClick r:id="rId2" tooltip="Увеличить"/>
          </p:cNvPr>
          <p:cNvPicPr>
            <a:picLocks noChangeAspect="1" noChangeArrowheads="1"/>
          </p:cNvPicPr>
          <p:nvPr/>
        </p:nvPicPr>
        <p:blipFill>
          <a:blip r:embed="rId3" r:link="rId4" cstate="print"/>
          <a:srcRect/>
          <a:stretch>
            <a:fillRect/>
          </a:stretch>
        </p:blipFill>
        <p:spPr bwMode="auto">
          <a:xfrm>
            <a:off x="0" y="457200"/>
            <a:ext cx="133350" cy="85725"/>
          </a:xfrm>
          <a:prstGeom prst="rect">
            <a:avLst/>
          </a:prstGeom>
          <a:noFill/>
        </p:spPr>
      </p:pic>
      <p:pic>
        <p:nvPicPr>
          <p:cNvPr id="1026" name="Picture 2" descr="http://upload.wikimedia.org/wikipedia/ru/thumb/e/ef/Rus_Stamp_GSS-Molodogvardeytsi.jpg/250px-Rus_Stamp_GSS-Molodogvardeytsi.jpg">
            <a:hlinkClick r:id="rId5"/>
          </p:cNvPr>
          <p:cNvPicPr>
            <a:picLocks noChangeAspect="1" noChangeArrowheads="1"/>
          </p:cNvPicPr>
          <p:nvPr/>
        </p:nvPicPr>
        <p:blipFill>
          <a:blip r:embed="rId6" r:link="rId7" cstate="print"/>
          <a:srcRect/>
          <a:stretch>
            <a:fillRect/>
          </a:stretch>
        </p:blipFill>
        <p:spPr bwMode="auto">
          <a:xfrm>
            <a:off x="1214414" y="1500174"/>
            <a:ext cx="6715172" cy="4929222"/>
          </a:xfrm>
          <a:prstGeom prst="rect">
            <a:avLst/>
          </a:prstGeom>
          <a:noFill/>
        </p:spPr>
      </p:pic>
      <p:pic>
        <p:nvPicPr>
          <p:cNvPr id="1025" name="Picture 1" descr="http://bits.wikimedia.org/static-1.23wmf22/skins/common/images/magnify-clip.png">
            <a:hlinkClick r:id="rId5" tooltip="Увеличить"/>
          </p:cNvPr>
          <p:cNvPicPr>
            <a:picLocks noChangeAspect="1" noChangeArrowheads="1"/>
          </p:cNvPicPr>
          <p:nvPr/>
        </p:nvPicPr>
        <p:blipFill>
          <a:blip r:embed="rId3" r:link="rId4" cstate="print"/>
          <a:srcRect/>
          <a:stretch>
            <a:fillRect/>
          </a:stretch>
        </p:blipFill>
        <p:spPr bwMode="auto">
          <a:xfrm>
            <a:off x="0" y="3105150"/>
            <a:ext cx="133350" cy="85725"/>
          </a:xfrm>
          <a:prstGeom prst="rect">
            <a:avLst/>
          </a:prstGeom>
          <a:noFill/>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solidFill>
                <a:schemeClr val="tx1"/>
              </a:solidFill>
              <a:effectLst/>
              <a:latin typeface="Arial" pitchFamily="34" charset="0"/>
            </a:endParaRPr>
          </a:p>
        </p:txBody>
      </p:sp>
      <p:sp>
        <p:nvSpPr>
          <p:cNvPr id="1029" name="Rectangle 5"/>
          <p:cNvSpPr>
            <a:spLocks noChangeArrowheads="1"/>
          </p:cNvSpPr>
          <p:nvPr/>
        </p:nvSpPr>
        <p:spPr bwMode="auto">
          <a:xfrm>
            <a:off x="0" y="1928802"/>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a:p>
        </p:txBody>
      </p:sp>
      <p:sp>
        <p:nvSpPr>
          <p:cNvPr id="1030" name="Rectangle 6"/>
          <p:cNvSpPr>
            <a:spLocks noChangeArrowheads="1"/>
          </p:cNvSpPr>
          <p:nvPr/>
        </p:nvSpPr>
        <p:spPr bwMode="auto">
          <a:xfrm>
            <a:off x="0" y="26479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transition spd="slow">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154362"/>
          </a:xfrm>
        </p:spPr>
        <p:txBody>
          <a:bodyPr>
            <a:normAutofit/>
          </a:bodyPr>
          <a:lstStyle/>
          <a:p>
            <a:r>
              <a:rPr lang="ru-RU" sz="4400" dirty="0" smtClean="0">
                <a:solidFill>
                  <a:srgbClr val="FFC000"/>
                </a:solidFill>
              </a:rPr>
              <a:t>Улица Ленинградская</a:t>
            </a:r>
            <a:br>
              <a:rPr lang="ru-RU" sz="4400" dirty="0" smtClean="0">
                <a:solidFill>
                  <a:srgbClr val="FFC000"/>
                </a:solidFill>
              </a:rPr>
            </a:br>
            <a:r>
              <a:rPr lang="ru-RU" sz="4400" dirty="0" smtClean="0">
                <a:solidFill>
                  <a:srgbClr val="FFC000"/>
                </a:solidFill>
              </a:rPr>
              <a:t>(Авиастроительный район)</a:t>
            </a:r>
            <a:endParaRPr lang="ru-RU" sz="4400" dirty="0">
              <a:solidFill>
                <a:srgbClr val="FFC000"/>
              </a:solidFill>
            </a:endParaRPr>
          </a:p>
        </p:txBody>
      </p:sp>
      <p:sp>
        <p:nvSpPr>
          <p:cNvPr id="3" name="Содержимое 2"/>
          <p:cNvSpPr>
            <a:spLocks noGrp="1"/>
          </p:cNvSpPr>
          <p:nvPr>
            <p:ph idx="1"/>
          </p:nvPr>
        </p:nvSpPr>
        <p:spPr>
          <a:xfrm>
            <a:off x="457200" y="4500570"/>
            <a:ext cx="8229600" cy="1808790"/>
          </a:xfrm>
        </p:spPr>
        <p:txBody>
          <a:bodyPr/>
          <a:lstStyle/>
          <a:p>
            <a:endParaRPr lang="ru-RU" dirty="0"/>
          </a:p>
        </p:txBody>
      </p:sp>
    </p:spTree>
  </p:cSld>
  <p:clrMapOvr>
    <a:masterClrMapping/>
  </p:clrMapOvr>
  <p:transition spd="slow">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1156"/>
          </a:xfrm>
        </p:spPr>
        <p:txBody>
          <a:bodyPr>
            <a:normAutofit fontScale="90000"/>
          </a:bodyPr>
          <a:lstStyle/>
          <a:p>
            <a:endParaRPr lang="ru-RU" dirty="0"/>
          </a:p>
        </p:txBody>
      </p:sp>
      <p:sp>
        <p:nvSpPr>
          <p:cNvPr id="3" name="Содержимое 2"/>
          <p:cNvSpPr>
            <a:spLocks noGrp="1"/>
          </p:cNvSpPr>
          <p:nvPr>
            <p:ph idx="1"/>
          </p:nvPr>
        </p:nvSpPr>
        <p:spPr>
          <a:xfrm>
            <a:off x="457200" y="857232"/>
            <a:ext cx="8229600" cy="5452128"/>
          </a:xfrm>
        </p:spPr>
        <p:txBody>
          <a:bodyPr/>
          <a:lstStyle/>
          <a:p>
            <a:pPr marL="72000" indent="360000" algn="ctr">
              <a:spcBef>
                <a:spcPts val="0"/>
              </a:spcBef>
              <a:buNone/>
            </a:pPr>
            <a:r>
              <a:rPr lang="ru-RU" sz="3200" b="1" dirty="0" smtClean="0"/>
              <a:t>Блокада Ленинграда</a:t>
            </a:r>
            <a:r>
              <a:rPr lang="ru-RU" sz="3200" dirty="0" smtClean="0"/>
              <a:t> — военная блокада немецкими, финскими и испанскими (Голубая дивизия) войсками с участием добровольцев из Северной Африки, Европы и военно-морских сил Италии во время Великой Отечественной войны Ленинграда (ныне Санкт-Петербург). Длилась с 8 сентября 1941 года по 27 января 1944 года (блокадное кольцо было прорвано 18 января 1943 года) — </a:t>
            </a:r>
            <a:r>
              <a:rPr lang="ru-RU" sz="3200" b="1" dirty="0" smtClean="0"/>
              <a:t>872 дня</a:t>
            </a:r>
            <a:r>
              <a:rPr lang="ru-RU" sz="3200" dirty="0" smtClean="0"/>
              <a:t>.</a:t>
            </a:r>
          </a:p>
          <a:p>
            <a:endParaRPr lang="ru-RU" dirty="0"/>
          </a:p>
        </p:txBody>
      </p:sp>
    </p:spTree>
  </p:cSld>
  <p:clrMapOvr>
    <a:masterClrMapping/>
  </p:clrMapOvr>
  <p:transition spd="slow">
    <p:wheel spokes="3"/>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57200" y="274638"/>
            <a:ext cx="8229600" cy="225404"/>
          </a:xfrm>
        </p:spPr>
        <p:txBody>
          <a:bodyPr>
            <a:normAutofit fontScale="90000"/>
          </a:bodyPr>
          <a:lstStyle/>
          <a:p>
            <a:endParaRPr lang="ru-RU" dirty="0"/>
          </a:p>
        </p:txBody>
      </p:sp>
      <p:sp>
        <p:nvSpPr>
          <p:cNvPr id="5" name="Содержимое 4"/>
          <p:cNvSpPr>
            <a:spLocks noGrp="1"/>
          </p:cNvSpPr>
          <p:nvPr>
            <p:ph idx="1"/>
          </p:nvPr>
        </p:nvSpPr>
        <p:spPr>
          <a:xfrm>
            <a:off x="457200" y="714356"/>
            <a:ext cx="8229600" cy="5715040"/>
          </a:xfrm>
        </p:spPr>
        <p:txBody>
          <a:bodyPr>
            <a:normAutofit fontScale="92500" lnSpcReduction="10000"/>
          </a:bodyPr>
          <a:lstStyle/>
          <a:p>
            <a:pPr marL="0" indent="0" algn="ctr">
              <a:lnSpc>
                <a:spcPct val="120000"/>
              </a:lnSpc>
              <a:spcBef>
                <a:spcPts val="0"/>
              </a:spcBef>
              <a:buNone/>
            </a:pPr>
            <a:r>
              <a:rPr lang="ru-RU" dirty="0" smtClean="0"/>
              <a:t>Советский военачальник. Маршал Советского Союза (1955), дважды Герой Советского Союза (1944, 1945).</a:t>
            </a:r>
          </a:p>
          <a:p>
            <a:pPr marL="0" indent="0" algn="ctr">
              <a:lnSpc>
                <a:spcPct val="120000"/>
              </a:lnSpc>
              <a:spcBef>
                <a:spcPts val="0"/>
              </a:spcBef>
              <a:buNone/>
            </a:pPr>
            <a:r>
              <a:rPr lang="ru-RU" dirty="0" smtClean="0"/>
              <a:t>Главнокомандующий Группой советских оккупационных  войск в Германии (1943-1955), Командующий Киевским военным округом (1953-1960), Главнокомандующий Сухопутными войсками СССР, заместитель Министра обороны СССР (1960-1964), Начальник войск гражданской обороны СССР (1961-1972). </a:t>
            </a:r>
          </a:p>
          <a:p>
            <a:pPr marL="0" indent="0" algn="ctr">
              <a:lnSpc>
                <a:spcPct val="120000"/>
              </a:lnSpc>
              <a:spcBef>
                <a:spcPts val="0"/>
              </a:spcBef>
              <a:buNone/>
            </a:pPr>
            <a:r>
              <a:rPr lang="ru-RU" dirty="0" smtClean="0"/>
              <a:t>В 2012 году в честь празднования 80-летия гражданской обороны России учреждена памятная медаль МЧС России «Маршал Василий Чуйков».</a:t>
            </a:r>
          </a:p>
          <a:p>
            <a:pPr algn="ctr"/>
            <a:endParaRPr lang="ru-RU" dirty="0"/>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flipV="1">
            <a:off x="1828800" y="142852"/>
            <a:ext cx="5486400" cy="142876"/>
          </a:xfrm>
        </p:spPr>
        <p:txBody>
          <a:bodyPr>
            <a:normAutofit fontScale="90000"/>
          </a:bodyPr>
          <a:lstStyle/>
          <a:p>
            <a:endParaRPr lang="ru-RU" dirty="0"/>
          </a:p>
        </p:txBody>
      </p:sp>
      <p:sp>
        <p:nvSpPr>
          <p:cNvPr id="5" name="Рисунок 4"/>
          <p:cNvSpPr>
            <a:spLocks noGrp="1"/>
          </p:cNvSpPr>
          <p:nvPr>
            <p:ph type="pic" idx="1"/>
          </p:nvPr>
        </p:nvSpPr>
        <p:spPr/>
      </p:sp>
      <p:sp>
        <p:nvSpPr>
          <p:cNvPr id="6" name="Текст 5"/>
          <p:cNvSpPr>
            <a:spLocks noGrp="1"/>
          </p:cNvSpPr>
          <p:nvPr>
            <p:ph type="body" sz="half" idx="2"/>
          </p:nvPr>
        </p:nvSpPr>
        <p:spPr>
          <a:xfrm>
            <a:off x="1828800" y="428604"/>
            <a:ext cx="5486400" cy="928693"/>
          </a:xfrm>
        </p:spPr>
        <p:txBody>
          <a:bodyPr>
            <a:normAutofit fontScale="92500"/>
          </a:bodyPr>
          <a:lstStyle/>
          <a:p>
            <a:r>
              <a:rPr lang="ru-RU" sz="2400" dirty="0" smtClean="0"/>
              <a:t>Памятник Петру I в защитном устройстве на площади Декабристов, август 1941 г.</a:t>
            </a:r>
          </a:p>
          <a:p>
            <a:endParaRPr lang="ru-RU" dirty="0"/>
          </a:p>
        </p:txBody>
      </p:sp>
      <p:pic>
        <p:nvPicPr>
          <p:cNvPr id="40962" name="Picture 2" descr="http://upload.wikimedia.org/wikipedia/commons/thumb/b/b3/Bronzewar.jpg/220px-Bronzewar.jpg">
            <a:hlinkClick r:id="rId2"/>
          </p:cNvPr>
          <p:cNvPicPr>
            <a:picLocks noChangeAspect="1" noChangeArrowheads="1"/>
          </p:cNvPicPr>
          <p:nvPr/>
        </p:nvPicPr>
        <p:blipFill>
          <a:blip r:embed="rId3" r:link="rId4" cstate="print"/>
          <a:srcRect/>
          <a:stretch>
            <a:fillRect/>
          </a:stretch>
        </p:blipFill>
        <p:spPr bwMode="auto">
          <a:xfrm>
            <a:off x="1785918" y="1571612"/>
            <a:ext cx="5572164" cy="4500594"/>
          </a:xfrm>
          <a:prstGeom prst="rect">
            <a:avLst/>
          </a:prstGeom>
          <a:noFill/>
        </p:spPr>
      </p:pic>
      <p:pic>
        <p:nvPicPr>
          <p:cNvPr id="40961" name="Picture 1" descr="http://bits.wikimedia.org/static-1.24wmf1/skins/common/images/magnify-clip.png">
            <a:hlinkClick r:id="rId5" tooltip="Увеличить"/>
          </p:cNvPr>
          <p:cNvPicPr>
            <a:picLocks noChangeAspect="1" noChangeArrowheads="1"/>
          </p:cNvPicPr>
          <p:nvPr/>
        </p:nvPicPr>
        <p:blipFill>
          <a:blip r:embed="rId6" r:link="rId7" cstate="print"/>
          <a:srcRect/>
          <a:stretch>
            <a:fillRect/>
          </a:stretch>
        </p:blipFill>
        <p:spPr bwMode="auto">
          <a:xfrm>
            <a:off x="0" y="2190750"/>
            <a:ext cx="133350" cy="85725"/>
          </a:xfrm>
          <a:prstGeom prst="rect">
            <a:avLst/>
          </a:prstGeom>
          <a:noFill/>
        </p:spPr>
      </p:pic>
      <p:sp>
        <p:nvSpPr>
          <p:cNvPr id="40963"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0964" name="Rectangle 4"/>
          <p:cNvSpPr>
            <a:spLocks noChangeArrowheads="1"/>
          </p:cNvSpPr>
          <p:nvPr/>
        </p:nvSpPr>
        <p:spPr bwMode="auto">
          <a:xfrm>
            <a:off x="0" y="17335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Tree>
  </p:cSld>
  <p:clrMapOvr>
    <a:masterClrMapping/>
  </p:clrMapOvr>
  <p:transition spd="slow">
    <p:dissolv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225404"/>
          </a:xfrm>
        </p:spPr>
        <p:txBody>
          <a:bodyPr>
            <a:normAutofit fontScale="90000"/>
          </a:bodyPr>
          <a:lstStyle/>
          <a:p>
            <a:endParaRPr lang="ru-RU" dirty="0"/>
          </a:p>
        </p:txBody>
      </p:sp>
      <p:sp>
        <p:nvSpPr>
          <p:cNvPr id="6" name="Содержимое 5"/>
          <p:cNvSpPr>
            <a:spLocks noGrp="1"/>
          </p:cNvSpPr>
          <p:nvPr>
            <p:ph idx="1"/>
          </p:nvPr>
        </p:nvSpPr>
        <p:spPr>
          <a:xfrm>
            <a:off x="357158" y="571480"/>
            <a:ext cx="8429684" cy="6072230"/>
          </a:xfrm>
        </p:spPr>
        <p:txBody>
          <a:bodyPr>
            <a:normAutofit fontScale="47500" lnSpcReduction="20000"/>
          </a:bodyPr>
          <a:lstStyle/>
          <a:p>
            <a:pPr marL="72000" indent="360000" algn="just">
              <a:lnSpc>
                <a:spcPct val="120000"/>
              </a:lnSpc>
              <a:spcBef>
                <a:spcPts val="0"/>
              </a:spcBef>
              <a:buNone/>
            </a:pPr>
            <a:r>
              <a:rPr lang="ru-RU" sz="4000" dirty="0" smtClean="0"/>
              <a:t>Началом блокады считается 8 сентября 1941 года, когда была прервана сухопутная связь Ленинграда со всей страной. Однако жители города потеряли возможность покинуть Ленинград двумя неделями раньше: железнодорожное сообщение было прервано 27 августа, и на вокзалах и в пригородах скопились десятки тысяч людей, ожидавших возможности прорыва на восток. Положение осложнялось ещё и тем, что с началом войны Ленинград наводнили не менее 300 000 беженцев из прибалтийских республик и соседних с ним российских областей.</a:t>
            </a:r>
          </a:p>
          <a:p>
            <a:pPr marL="72000" indent="360000" algn="just">
              <a:lnSpc>
                <a:spcPct val="120000"/>
              </a:lnSpc>
              <a:spcBef>
                <a:spcPts val="0"/>
              </a:spcBef>
              <a:buNone/>
            </a:pPr>
            <a:r>
              <a:rPr lang="ru-RU" sz="4000" dirty="0" smtClean="0"/>
              <a:t>Катастрофическое продовольственное положение города стало ясно 12 сентября, когда были закончены проверка и учёт всех съестных запасов. Продовольственные карточки были введены в Ленинграде 17 июля, то есть ещё до блокады, однако это было сделано лишь для того, чтобы навести порядок в снабжении. Город вступил в войну, имея обычный запас продуктов. Нормы отпуска продуктов по карточкам были высокие, и никакой нехватки продовольствия до начала блокады не было. Снижение норм выдачи продуктов впервые произошло 15 сентября. Кроме того, 1 сентября была запрещена свободная продажа продовольствия (эта мера действовала вплоть до середины 1944 года). При сохранении «чёрного рынка» официальная продажа продуктов в так называемых коммерческих магазинах по рыночным ценам прекратилась.</a:t>
            </a:r>
          </a:p>
          <a:p>
            <a:endParaRPr lang="ru-RU" dirty="0"/>
          </a:p>
        </p:txBody>
      </p:sp>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11156"/>
          </a:xfrm>
        </p:spPr>
        <p:txBody>
          <a:bodyPr>
            <a:normAutofit fontScale="90000"/>
          </a:bodyPr>
          <a:lstStyle/>
          <a:p>
            <a:endParaRPr lang="ru-RU" dirty="0"/>
          </a:p>
        </p:txBody>
      </p:sp>
      <p:sp>
        <p:nvSpPr>
          <p:cNvPr id="3" name="Содержимое 2"/>
          <p:cNvSpPr>
            <a:spLocks noGrp="1"/>
          </p:cNvSpPr>
          <p:nvPr>
            <p:ph idx="1"/>
          </p:nvPr>
        </p:nvSpPr>
        <p:spPr>
          <a:xfrm>
            <a:off x="457200" y="714356"/>
            <a:ext cx="8229600" cy="5715040"/>
          </a:xfrm>
        </p:spPr>
        <p:txBody>
          <a:bodyPr>
            <a:normAutofit fontScale="77500" lnSpcReduction="20000"/>
          </a:bodyPr>
          <a:lstStyle/>
          <a:p>
            <a:pPr marL="72000" indent="360000" algn="just">
              <a:lnSpc>
                <a:spcPct val="120000"/>
              </a:lnSpc>
              <a:spcBef>
                <a:spcPts val="0"/>
              </a:spcBef>
              <a:buNone/>
            </a:pPr>
            <a:r>
              <a:rPr lang="ru-RU" dirty="0" smtClean="0"/>
              <a:t>В октябре жители города почувствовали на себе явную нехватку продовольствия, а в ноябре в Ленинграде начался настоящий голод. Были отмечены сначала первые случаи потери сознания от голода на улицах и на работе, первые случаи смерти от истощения, а затем и первые случаи каннибализма. В феврале 1942 года за каннибализм осуждено более шестисот человек, в марте — более тысячи. Запасы продовольствия доставлялись в город как по воздуху, так и по воде через Ладожское озеро до установления льда. Пока лёд набирал достаточную для движения автомашин толщину движение через Ладогу практически отсутствовало. Все эти транспортные коммуникации находились под постоянным огнём противника.</a:t>
            </a:r>
          </a:p>
          <a:p>
            <a:pPr marL="72000" indent="360000" algn="just">
              <a:lnSpc>
                <a:spcPct val="120000"/>
              </a:lnSpc>
              <a:spcBef>
                <a:spcPts val="0"/>
              </a:spcBef>
              <a:buNone/>
            </a:pPr>
            <a:r>
              <a:rPr lang="ru-RU" dirty="0" smtClean="0"/>
              <a:t>Несмотря на нижайшие нормы выдачи хлеба, смерть от голода ещё не стала массовым явлением, и основную часть погибших пока составляли жертвы бомбардировок и артиллерийских обстрелов.</a:t>
            </a:r>
          </a:p>
          <a:p>
            <a:endParaRPr lang="ru-RU" dirty="0"/>
          </a:p>
        </p:txBody>
      </p:sp>
    </p:spTree>
  </p:cSld>
  <p:clrMapOvr>
    <a:masterClrMapping/>
  </p:clrMapOvr>
  <p:transition spd="slow">
    <p:wheel spokes="3"/>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457200" y="714356"/>
            <a:ext cx="8229600" cy="500066"/>
          </a:xfrm>
        </p:spPr>
        <p:txBody>
          <a:bodyPr>
            <a:normAutofit fontScale="90000"/>
          </a:bodyPr>
          <a:lstStyle/>
          <a:p>
            <a:r>
              <a:rPr lang="ru-RU" b="0" dirty="0" smtClean="0">
                <a:solidFill>
                  <a:srgbClr val="FFC000"/>
                </a:solidFill>
              </a:rPr>
              <a:t>Хлебная карточка блокадника</a:t>
            </a:r>
            <a:r>
              <a:rPr lang="ru-RU" dirty="0" smtClean="0"/>
              <a:t/>
            </a:r>
            <a:br>
              <a:rPr lang="ru-RU" dirty="0" smtClean="0"/>
            </a:br>
            <a:endParaRPr lang="ru-RU" dirty="0"/>
          </a:p>
        </p:txBody>
      </p:sp>
      <p:sp>
        <p:nvSpPr>
          <p:cNvPr id="4" name="Содержимое 3"/>
          <p:cNvSpPr>
            <a:spLocks noGrp="1"/>
          </p:cNvSpPr>
          <p:nvPr>
            <p:ph sz="half" idx="1"/>
          </p:nvPr>
        </p:nvSpPr>
        <p:spPr/>
        <p:txBody>
          <a:bodyPr/>
          <a:lstStyle/>
          <a:p>
            <a:endParaRPr lang="ru-RU" dirty="0" smtClean="0"/>
          </a:p>
          <a:p>
            <a:endParaRPr lang="ru-RU" dirty="0"/>
          </a:p>
        </p:txBody>
      </p:sp>
      <p:sp>
        <p:nvSpPr>
          <p:cNvPr id="3" name="Текст 2"/>
          <p:cNvSpPr>
            <a:spLocks noGrp="1"/>
          </p:cNvSpPr>
          <p:nvPr>
            <p:ph sz="half" idx="2"/>
          </p:nvPr>
        </p:nvSpPr>
        <p:spPr/>
        <p:txBody>
          <a:bodyPr/>
          <a:lstStyle/>
          <a:p>
            <a:endParaRPr lang="ru-RU" dirty="0" smtClean="0"/>
          </a:p>
          <a:p>
            <a:endParaRPr lang="ru-RU" dirty="0"/>
          </a:p>
        </p:txBody>
      </p:sp>
      <p:pic>
        <p:nvPicPr>
          <p:cNvPr id="44034" name="Picture 2" descr="http://upload.wikimedia.org/wikipedia/commons/thumb/e/e4/Leningrad_bread_ration_stamp.jpg/200px-Leningrad_bread_ration_stamp.jpg">
            <a:hlinkClick r:id="rId2"/>
          </p:cNvPr>
          <p:cNvPicPr>
            <a:picLocks noChangeAspect="1" noChangeArrowheads="1"/>
          </p:cNvPicPr>
          <p:nvPr/>
        </p:nvPicPr>
        <p:blipFill>
          <a:blip r:embed="rId3" r:link="rId4" cstate="print"/>
          <a:srcRect/>
          <a:stretch>
            <a:fillRect/>
          </a:stretch>
        </p:blipFill>
        <p:spPr bwMode="auto">
          <a:xfrm>
            <a:off x="642910" y="1142984"/>
            <a:ext cx="3071834" cy="5214974"/>
          </a:xfrm>
          <a:prstGeom prst="rect">
            <a:avLst/>
          </a:prstGeom>
          <a:noFill/>
        </p:spPr>
      </p:pic>
      <p:pic>
        <p:nvPicPr>
          <p:cNvPr id="44033" name="Picture 1" descr="http://bits.wikimedia.org/static-1.24wmf1/skins/common/images/magnify-clip.png">
            <a:hlinkClick r:id="rId5" tooltip="Увеличить"/>
          </p:cNvPr>
          <p:cNvPicPr>
            <a:picLocks noChangeAspect="1" noChangeArrowheads="1"/>
          </p:cNvPicPr>
          <p:nvPr/>
        </p:nvPicPr>
        <p:blipFill>
          <a:blip r:embed="rId6" r:link="rId7" cstate="print"/>
          <a:srcRect/>
          <a:stretch>
            <a:fillRect/>
          </a:stretch>
        </p:blipFill>
        <p:spPr bwMode="auto">
          <a:xfrm>
            <a:off x="0" y="3905250"/>
            <a:ext cx="133350" cy="85725"/>
          </a:xfrm>
          <a:prstGeom prst="rect">
            <a:avLst/>
          </a:prstGeom>
          <a:noFill/>
        </p:spPr>
      </p:pic>
      <p:sp>
        <p:nvSpPr>
          <p:cNvPr id="4403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6" name="Rectangle 4"/>
          <p:cNvSpPr>
            <a:spLocks noChangeArrowheads="1"/>
          </p:cNvSpPr>
          <p:nvPr/>
        </p:nvSpPr>
        <p:spPr bwMode="auto">
          <a:xfrm>
            <a:off x="0" y="344805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4037" name="Rectangle 5"/>
          <p:cNvSpPr>
            <a:spLocks noChangeArrowheads="1"/>
          </p:cNvSpPr>
          <p:nvPr/>
        </p:nvSpPr>
        <p:spPr bwMode="auto">
          <a:xfrm>
            <a:off x="4000496" y="1452594"/>
            <a:ext cx="485778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Для гражданского населения нормы отпуска товаров по продовольственным карточкам, введённым в городе ещё в июле, ввиду блокады города также снижались, и оказались минимальны с 20 ноября по 25 декабря 1941 года. Размер продовольственного пайка составлял: </a:t>
            </a:r>
            <a:endParaRPr kumimoji="0" lang="ru-RU" b="0" i="0" u="none" strike="noStrike" cap="none" normalizeH="0" baseline="0" dirty="0" smtClean="0">
              <a:ln>
                <a:noFill/>
              </a:ln>
              <a:solidFill>
                <a:schemeClr val="tx1"/>
              </a:solidFill>
              <a:effectLst/>
              <a:latin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Рабочим — 250 граммов хлеба в сутки,</a:t>
            </a:r>
            <a:endParaRPr kumimoji="0" lang="ru-RU"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Служащим, иждивенцам и детям до 12 лет — по 125 граммов,</a:t>
            </a:r>
            <a:endParaRPr kumimoji="0" lang="ru-RU" b="0" i="0" u="none" strike="noStrike" cap="none" normalizeH="0" baseline="0" dirty="0" smtClean="0">
              <a:ln>
                <a:noFill/>
              </a:ln>
              <a:solidFill>
                <a:schemeClr val="tx1"/>
              </a:solidFill>
              <a:effectLst/>
              <a:latin typeface="Arial" pitchFamily="34" charset="0"/>
              <a:ea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Char char="•"/>
              <a:tabLst/>
            </a:pPr>
            <a:r>
              <a:rPr kumimoji="0" lang="ru-RU"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Личному составу военизированной охраны, пожарных команд, истребительных отрядов, ремесленных училищ и школ ФЗО, находившемуся на котловом довольствии — 300 граммов.</a:t>
            </a:r>
            <a:endParaRPr kumimoji="0" lang="ru-RU"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endParaRPr>
          </a:p>
        </p:txBody>
      </p:sp>
    </p:spTree>
  </p:cSld>
  <p:clrMapOvr>
    <a:masterClrMapping/>
  </p:clrMapOvr>
  <p:transition spd="slow">
    <p:dissolv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828800" y="214290"/>
            <a:ext cx="5486400" cy="214314"/>
          </a:xfrm>
        </p:spPr>
        <p:txBody>
          <a:bodyPr>
            <a:normAutofit fontScale="90000"/>
          </a:bodyPr>
          <a:lstStyle/>
          <a:p>
            <a:endParaRPr lang="ru-RU" dirty="0"/>
          </a:p>
        </p:txBody>
      </p:sp>
      <p:sp>
        <p:nvSpPr>
          <p:cNvPr id="3" name="Содержимое 2"/>
          <p:cNvSpPr>
            <a:spLocks noGrp="1"/>
          </p:cNvSpPr>
          <p:nvPr>
            <p:ph type="body" sz="half" idx="2"/>
          </p:nvPr>
        </p:nvSpPr>
        <p:spPr>
          <a:xfrm>
            <a:off x="1500166" y="571480"/>
            <a:ext cx="6643734" cy="1357321"/>
          </a:xfrm>
        </p:spPr>
        <p:txBody>
          <a:bodyPr>
            <a:normAutofit fontScale="92500" lnSpcReduction="20000"/>
          </a:bodyPr>
          <a:lstStyle/>
          <a:p>
            <a:r>
              <a:rPr lang="ru-RU" dirty="0" smtClean="0"/>
              <a:t/>
            </a:r>
            <a:br>
              <a:rPr lang="ru-RU" dirty="0" smtClean="0"/>
            </a:br>
            <a:r>
              <a:rPr lang="ru-RU" sz="2400" dirty="0" smtClean="0"/>
              <a:t>Жители блокадного Ленинграда набирают воду, появившуюся после артобстрела в пробоинах в асфальте на Невском проспекте, фото Б. П. </a:t>
            </a:r>
            <a:r>
              <a:rPr lang="ru-RU" sz="2400" dirty="0" err="1" smtClean="0"/>
              <a:t>Кудоярова</a:t>
            </a:r>
            <a:r>
              <a:rPr lang="ru-RU" sz="2400" dirty="0" smtClean="0"/>
              <a:t>, декабрь 1941</a:t>
            </a:r>
            <a:endParaRPr lang="ru-RU" sz="2400" dirty="0"/>
          </a:p>
        </p:txBody>
      </p:sp>
      <p:pic>
        <p:nvPicPr>
          <p:cNvPr id="47106" name="Picture 2" descr="RIAN archive 907 Leningradians queueing up for water.jpg">
            <a:hlinkClick r:id="rId2"/>
          </p:cNvPr>
          <p:cNvPicPr>
            <a:picLocks noGrp="1" noChangeAspect="1" noChangeArrowheads="1"/>
          </p:cNvPicPr>
          <p:nvPr>
            <p:ph type="pic" idx="1"/>
          </p:nvPr>
        </p:nvPicPr>
        <p:blipFill>
          <a:blip r:embed="rId3" cstate="print"/>
          <a:srcRect t="306" b="306"/>
          <a:stretch>
            <a:fillRect/>
          </a:stretch>
        </p:blipFill>
        <p:spPr bwMode="auto">
          <a:xfrm>
            <a:off x="1500166" y="2143116"/>
            <a:ext cx="6643734" cy="4143404"/>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Заголовок 11"/>
          <p:cNvSpPr>
            <a:spLocks noGrp="1"/>
          </p:cNvSpPr>
          <p:nvPr>
            <p:ph type="title"/>
          </p:nvPr>
        </p:nvSpPr>
        <p:spPr>
          <a:xfrm>
            <a:off x="1828800" y="142852"/>
            <a:ext cx="5486400" cy="214314"/>
          </a:xfrm>
        </p:spPr>
        <p:txBody>
          <a:bodyPr>
            <a:normAutofit fontScale="90000"/>
          </a:bodyPr>
          <a:lstStyle/>
          <a:p>
            <a:endParaRPr lang="ru-RU" dirty="0"/>
          </a:p>
        </p:txBody>
      </p:sp>
      <p:sp>
        <p:nvSpPr>
          <p:cNvPr id="14" name="Текст 13"/>
          <p:cNvSpPr>
            <a:spLocks noGrp="1"/>
          </p:cNvSpPr>
          <p:nvPr>
            <p:ph type="body" sz="half" idx="2"/>
          </p:nvPr>
        </p:nvSpPr>
        <p:spPr>
          <a:xfrm>
            <a:off x="1071538" y="428604"/>
            <a:ext cx="6929486" cy="1000132"/>
          </a:xfrm>
        </p:spPr>
        <p:txBody>
          <a:bodyPr>
            <a:normAutofit fontScale="92500"/>
          </a:bodyPr>
          <a:lstStyle/>
          <a:p>
            <a:r>
              <a:rPr lang="ru-RU" sz="3600" dirty="0" smtClean="0"/>
              <a:t>Отражение </a:t>
            </a:r>
            <a:r>
              <a:rPr lang="ru-RU" sz="3600" dirty="0" err="1" smtClean="0"/>
              <a:t>авианалёта</a:t>
            </a:r>
            <a:r>
              <a:rPr lang="ru-RU" sz="3600" dirty="0" smtClean="0"/>
              <a:t> на Ленинград</a:t>
            </a:r>
          </a:p>
          <a:p>
            <a:endParaRPr lang="ru-RU" dirty="0"/>
          </a:p>
        </p:txBody>
      </p:sp>
      <p:pic>
        <p:nvPicPr>
          <p:cNvPr id="15" name="Picture 2" descr="220px-Anti_aircraft_Leningrad_1941">
            <a:hlinkClick r:id="rId2"/>
          </p:cNvPr>
          <p:cNvPicPr>
            <a:picLocks noGrp="1" noChangeAspect="1" noChangeArrowheads="1"/>
          </p:cNvPicPr>
          <p:nvPr>
            <p:ph type="pic" idx="1"/>
          </p:nvPr>
        </p:nvPicPr>
        <p:blipFill>
          <a:blip r:embed="rId3" cstate="print"/>
          <a:srcRect t="656" b="656"/>
          <a:stretch>
            <a:fillRect/>
          </a:stretch>
        </p:blipFill>
        <p:spPr bwMode="auto">
          <a:xfrm>
            <a:off x="1071538" y="1500174"/>
            <a:ext cx="6929486" cy="4572031"/>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Заголовок 14"/>
          <p:cNvSpPr>
            <a:spLocks noGrp="1"/>
          </p:cNvSpPr>
          <p:nvPr>
            <p:ph type="title"/>
          </p:nvPr>
        </p:nvSpPr>
        <p:spPr>
          <a:xfrm>
            <a:off x="457200" y="274638"/>
            <a:ext cx="8229600" cy="368280"/>
          </a:xfrm>
        </p:spPr>
        <p:txBody>
          <a:bodyPr>
            <a:normAutofit fontScale="90000"/>
          </a:bodyPr>
          <a:lstStyle/>
          <a:p>
            <a:endParaRPr lang="ru-RU" dirty="0"/>
          </a:p>
        </p:txBody>
      </p:sp>
      <p:sp>
        <p:nvSpPr>
          <p:cNvPr id="12" name="Текст 11"/>
          <p:cNvSpPr>
            <a:spLocks noGrp="1"/>
          </p:cNvSpPr>
          <p:nvPr>
            <p:ph idx="1"/>
          </p:nvPr>
        </p:nvSpPr>
        <p:spPr>
          <a:xfrm>
            <a:off x="457200" y="571480"/>
            <a:ext cx="8229600" cy="6000792"/>
          </a:xfrm>
        </p:spPr>
        <p:txBody>
          <a:bodyPr>
            <a:normAutofit fontScale="62500" lnSpcReduction="20000"/>
          </a:bodyPr>
          <a:lstStyle/>
          <a:p>
            <a:pPr marL="72000" indent="360000" algn="just">
              <a:lnSpc>
                <a:spcPct val="120000"/>
              </a:lnSpc>
              <a:spcBef>
                <a:spcPts val="0"/>
              </a:spcBef>
              <a:buNone/>
            </a:pPr>
            <a:r>
              <a:rPr lang="ru-RU" sz="3400" dirty="0" smtClean="0"/>
              <a:t>В октябре жители города почувствовали на себе явную нехватку продовольствия, а в ноябре в Ленинграде начался настоящий голод. Были отмечены сначала первые случаи потери сознания от голода на улицах и на работе, первые случаи смерти от истощения, а затем и первые случаи каннибализма. В феврале 1942 года за каннибализм осуждено более шестисот человек, в марте — более тысячи. Запасы продовольствия доставлялись в город как по воздуху, так и по воде через Ладожское озеро до установления льда. Пока лёд набирал достаточную для движения автомашин толщину движение через Ладогу практически отсутствовало. Все эти транспортные коммуникации находились под постоянным огнём противника.</a:t>
            </a:r>
          </a:p>
          <a:p>
            <a:pPr marL="72000" indent="360000" algn="just">
              <a:lnSpc>
                <a:spcPct val="120000"/>
              </a:lnSpc>
              <a:spcBef>
                <a:spcPts val="0"/>
              </a:spcBef>
              <a:buNone/>
            </a:pPr>
            <a:r>
              <a:rPr lang="ru-RU" sz="3400" dirty="0" smtClean="0"/>
              <a:t>Несмотря на низкие температуры в городе, часть водопроводной сети работала, так были открыты десятки водоразборных колонок, из которых жители окрестных домов могли брать воду. Большая часть рабочих «Водоканала» была переведена на казарменное положение, но жителям приходилось также брать воду из повреждённых труб и прорубей.</a:t>
            </a:r>
          </a:p>
          <a:p>
            <a:endParaRPr lang="ru-RU" dirty="0"/>
          </a:p>
        </p:txBody>
      </p:sp>
    </p:spTree>
  </p:cSld>
  <p:clrMapOvr>
    <a:masterClrMapping/>
  </p:clrMapOvr>
  <p:transition spd="slow">
    <p:wheel spokes="3"/>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68280"/>
          </a:xfrm>
        </p:spPr>
        <p:txBody>
          <a:bodyPr>
            <a:normAutofit fontScale="90000"/>
          </a:bodyPr>
          <a:lstStyle/>
          <a:p>
            <a:endParaRPr lang="ru-RU" dirty="0"/>
          </a:p>
        </p:txBody>
      </p:sp>
      <p:sp>
        <p:nvSpPr>
          <p:cNvPr id="3" name="Содержимое 2"/>
          <p:cNvSpPr>
            <a:spLocks noGrp="1"/>
          </p:cNvSpPr>
          <p:nvPr>
            <p:ph idx="1"/>
          </p:nvPr>
        </p:nvSpPr>
        <p:spPr>
          <a:xfrm>
            <a:off x="457200" y="785794"/>
            <a:ext cx="8229600" cy="5523566"/>
          </a:xfrm>
        </p:spPr>
        <p:txBody>
          <a:bodyPr>
            <a:normAutofit/>
          </a:bodyPr>
          <a:lstStyle/>
          <a:p>
            <a:pPr marL="72000" indent="360000" algn="ctr">
              <a:spcBef>
                <a:spcPts val="0"/>
              </a:spcBef>
              <a:buNone/>
            </a:pPr>
            <a:endParaRPr lang="ru-RU" sz="3200" dirty="0" smtClean="0"/>
          </a:p>
          <a:p>
            <a:pPr marL="72000" indent="360000" algn="ctr">
              <a:spcBef>
                <a:spcPts val="0"/>
              </a:spcBef>
              <a:buNone/>
            </a:pPr>
            <a:r>
              <a:rPr lang="ru-RU" sz="3200" dirty="0" smtClean="0"/>
              <a:t>Число жертв голода стремительно росло — каждый день в Ленинграде умирало более 4000 человек, что в сто раз превышало показатели смертности в мирное время. Были дни, когда умирало 6—7 тысяч человек. Только в декабре умерло 52 881 человек, потери же за январь—февраль — 199 187 человек. </a:t>
            </a:r>
            <a:endParaRPr lang="ru-RU" sz="3200" dirty="0"/>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1828800" y="142852"/>
            <a:ext cx="5486400" cy="214314"/>
          </a:xfrm>
        </p:spPr>
        <p:txBody>
          <a:bodyPr>
            <a:normAutofit fontScale="90000"/>
          </a:bodyPr>
          <a:lstStyle/>
          <a:p>
            <a:endParaRPr lang="ru-RU" dirty="0"/>
          </a:p>
        </p:txBody>
      </p:sp>
      <p:sp>
        <p:nvSpPr>
          <p:cNvPr id="7" name="Текст 6"/>
          <p:cNvSpPr>
            <a:spLocks noGrp="1"/>
          </p:cNvSpPr>
          <p:nvPr>
            <p:ph type="body" sz="half" idx="2"/>
          </p:nvPr>
        </p:nvSpPr>
        <p:spPr>
          <a:xfrm>
            <a:off x="1428728" y="500042"/>
            <a:ext cx="6429420" cy="1197097"/>
          </a:xfrm>
        </p:spPr>
        <p:txBody>
          <a:bodyPr>
            <a:normAutofit/>
          </a:bodyPr>
          <a:lstStyle/>
          <a:p>
            <a:r>
              <a:rPr lang="ru-RU" sz="2800" dirty="0" smtClean="0"/>
              <a:t>«Граждане! При артобстреле эта сторона улицы наиболее опасна».</a:t>
            </a:r>
            <a:endParaRPr lang="ru-RU" sz="2800" dirty="0"/>
          </a:p>
        </p:txBody>
      </p:sp>
      <p:pic>
        <p:nvPicPr>
          <p:cNvPr id="49154" name="Picture 2" descr="Naibolee_opasna">
            <a:hlinkClick r:id="rId2"/>
          </p:cNvPr>
          <p:cNvPicPr>
            <a:picLocks noGrp="1" noChangeAspect="1" noChangeArrowheads="1"/>
          </p:cNvPicPr>
          <p:nvPr>
            <p:ph type="pic" idx="1"/>
          </p:nvPr>
        </p:nvPicPr>
        <p:blipFill>
          <a:blip r:embed="rId3" cstate="print"/>
          <a:srcRect t="2171" b="2171"/>
          <a:stretch>
            <a:fillRect/>
          </a:stretch>
        </p:blipFill>
        <p:spPr bwMode="auto">
          <a:xfrm>
            <a:off x="1428728" y="1831974"/>
            <a:ext cx="6429420" cy="4168793"/>
          </a:xfrm>
          <a:prstGeom prst="rect">
            <a:avLst/>
          </a:prstGeom>
          <a:noFill/>
          <a:ln w="9525">
            <a:noFill/>
            <a:miter lim="800000"/>
            <a:headEnd/>
            <a:tailEnd/>
          </a:ln>
        </p:spPr>
      </p:pic>
    </p:spTree>
  </p:cSld>
  <p:clrMapOvr>
    <a:masterClrMapping/>
  </p:clrMapOvr>
  <p:transition spd="slow">
    <p:dissolv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457200" y="274638"/>
            <a:ext cx="8229600" cy="225404"/>
          </a:xfrm>
        </p:spPr>
        <p:txBody>
          <a:bodyPr>
            <a:normAutofit fontScale="90000"/>
          </a:bodyPr>
          <a:lstStyle/>
          <a:p>
            <a:endParaRPr lang="ru-RU" dirty="0"/>
          </a:p>
        </p:txBody>
      </p:sp>
      <p:sp>
        <p:nvSpPr>
          <p:cNvPr id="6" name="Содержимое 5"/>
          <p:cNvSpPr>
            <a:spLocks noGrp="1"/>
          </p:cNvSpPr>
          <p:nvPr>
            <p:ph idx="1"/>
          </p:nvPr>
        </p:nvSpPr>
        <p:spPr>
          <a:xfrm>
            <a:off x="457200" y="571480"/>
            <a:ext cx="8229600" cy="5929354"/>
          </a:xfrm>
        </p:spPr>
        <p:txBody>
          <a:bodyPr>
            <a:normAutofit fontScale="92500" lnSpcReduction="10000"/>
          </a:bodyPr>
          <a:lstStyle/>
          <a:p>
            <a:pPr marL="72000" indent="360000" algn="just">
              <a:spcBef>
                <a:spcPts val="0"/>
              </a:spcBef>
              <a:buNone/>
            </a:pPr>
            <a:r>
              <a:rPr lang="ru-RU" dirty="0" smtClean="0"/>
              <a:t>После прорыва блокады осада Ленинграда вражескими войсками и флотом продолжалась до сентября 1944 года. В июне — августе 1944 года советские войска при поддержке кораблей и авиации Балтийского флота провели Выборгскую и </a:t>
            </a:r>
            <a:r>
              <a:rPr lang="ru-RU" dirty="0" err="1" smtClean="0"/>
              <a:t>Свирско-Петрозаводскую</a:t>
            </a:r>
            <a:r>
              <a:rPr lang="ru-RU" dirty="0" smtClean="0"/>
              <a:t> операции, 20 июня освободили Выборг, 28 июня — Петрозаводск. В сентябре 1944 года был освобождён остров </a:t>
            </a:r>
            <a:r>
              <a:rPr lang="ru-RU" dirty="0" err="1" smtClean="0"/>
              <a:t>Гогланд</a:t>
            </a:r>
            <a:r>
              <a:rPr lang="ru-RU" dirty="0" smtClean="0"/>
              <a:t>.</a:t>
            </a:r>
          </a:p>
          <a:p>
            <a:pPr algn="ctr">
              <a:lnSpc>
                <a:spcPct val="110000"/>
              </a:lnSpc>
              <a:spcBef>
                <a:spcPts val="0"/>
              </a:spcBef>
              <a:buNone/>
            </a:pPr>
            <a:r>
              <a:rPr lang="ru-RU" sz="3000" dirty="0" smtClean="0">
                <a:solidFill>
                  <a:srgbClr val="FFC000"/>
                </a:solidFill>
              </a:rPr>
              <a:t>Военные потери </a:t>
            </a:r>
          </a:p>
          <a:p>
            <a:pPr algn="ctr">
              <a:lnSpc>
                <a:spcPct val="110000"/>
              </a:lnSpc>
              <a:spcBef>
                <a:spcPts val="0"/>
              </a:spcBef>
              <a:buNone/>
            </a:pPr>
            <a:r>
              <a:rPr lang="ru-RU" dirty="0" smtClean="0"/>
              <a:t>332 059 убитых</a:t>
            </a:r>
            <a:br>
              <a:rPr lang="ru-RU" dirty="0" smtClean="0"/>
            </a:br>
            <a:r>
              <a:rPr lang="ru-RU" dirty="0" smtClean="0"/>
              <a:t>24 324 </a:t>
            </a:r>
            <a:r>
              <a:rPr lang="ru-RU" dirty="0" err="1" smtClean="0"/>
              <a:t>небоевых</a:t>
            </a:r>
            <a:r>
              <a:rPr lang="ru-RU" dirty="0" smtClean="0"/>
              <a:t> потерь</a:t>
            </a:r>
            <a:br>
              <a:rPr lang="ru-RU" dirty="0" smtClean="0"/>
            </a:br>
            <a:r>
              <a:rPr lang="ru-RU" dirty="0" smtClean="0"/>
              <a:t>111 142 пропавших без вести</a:t>
            </a:r>
          </a:p>
          <a:p>
            <a:pPr algn="ctr">
              <a:lnSpc>
                <a:spcPct val="110000"/>
              </a:lnSpc>
              <a:spcBef>
                <a:spcPts val="0"/>
              </a:spcBef>
              <a:buNone/>
            </a:pPr>
            <a:r>
              <a:rPr lang="ru-RU" dirty="0" smtClean="0">
                <a:solidFill>
                  <a:srgbClr val="FFC000"/>
                </a:solidFill>
              </a:rPr>
              <a:t>Гражданские потери</a:t>
            </a:r>
          </a:p>
          <a:p>
            <a:pPr algn="ctr">
              <a:lnSpc>
                <a:spcPct val="110000"/>
              </a:lnSpc>
              <a:spcBef>
                <a:spcPts val="0"/>
              </a:spcBef>
              <a:buNone/>
            </a:pPr>
            <a:r>
              <a:rPr lang="ru-RU" dirty="0" smtClean="0"/>
              <a:t>16 747 убито при артобстрелах и бомбардировках</a:t>
            </a:r>
            <a:br>
              <a:rPr lang="ru-RU" dirty="0" smtClean="0"/>
            </a:br>
            <a:r>
              <a:rPr lang="ru-RU" dirty="0" smtClean="0"/>
              <a:t>632 253 погибли от голода</a:t>
            </a:r>
            <a:endParaRPr lang="ru-RU" dirty="0"/>
          </a:p>
        </p:txBody>
      </p:sp>
    </p:spTree>
  </p:cSld>
  <p:clrMapOvr>
    <a:masterClrMapping/>
  </p:clrMapOvr>
  <p:transition spd="slow">
    <p:plus/>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368280"/>
          </a:xfrm>
        </p:spPr>
        <p:txBody>
          <a:bodyPr>
            <a:normAutofit fontScale="90000"/>
          </a:bodyPr>
          <a:lstStyle/>
          <a:p>
            <a:endParaRPr lang="ru-RU" dirty="0"/>
          </a:p>
        </p:txBody>
      </p:sp>
      <p:sp>
        <p:nvSpPr>
          <p:cNvPr id="3" name="Содержимое 2"/>
          <p:cNvSpPr>
            <a:spLocks noGrp="1"/>
          </p:cNvSpPr>
          <p:nvPr>
            <p:ph idx="1"/>
          </p:nvPr>
        </p:nvSpPr>
        <p:spPr>
          <a:xfrm>
            <a:off x="457200" y="642918"/>
            <a:ext cx="8229600" cy="5857916"/>
          </a:xfrm>
        </p:spPr>
        <p:txBody>
          <a:bodyPr>
            <a:normAutofit fontScale="85000" lnSpcReduction="10000"/>
          </a:bodyPr>
          <a:lstStyle/>
          <a:p>
            <a:pPr marL="0" indent="360000" algn="just">
              <a:lnSpc>
                <a:spcPct val="120000"/>
              </a:lnSpc>
              <a:spcBef>
                <a:spcPts val="0"/>
              </a:spcBef>
              <a:buNone/>
            </a:pPr>
            <a:r>
              <a:rPr lang="ru-RU" dirty="0" smtClean="0"/>
              <a:t>Родился 12 февраля 1900 г. в многодетной крестьянской семье (было 8 братьев и 4 сестры) в селе (ныне посёлке) Серебряные Пруды, Московской области. Отец — Иван Ионович Чуйков (3.03.1865 - 27.06.1958), крестьянин села Серебряные Пруды. Мать — Елизавета Федоровна Чуйкова (в девичестве Карякина, 5.09.1865 - 29.03.1958), крестьянка села </a:t>
            </a:r>
            <a:r>
              <a:rPr lang="ru-RU" dirty="0" err="1" smtClean="0"/>
              <a:t>Широбоково</a:t>
            </a:r>
            <a:r>
              <a:rPr lang="ru-RU" dirty="0" smtClean="0"/>
              <a:t>.</a:t>
            </a:r>
          </a:p>
          <a:p>
            <a:pPr marL="0" indent="360000" algn="just">
              <a:lnSpc>
                <a:spcPct val="120000"/>
              </a:lnSpc>
              <a:spcBef>
                <a:spcPts val="0"/>
              </a:spcBef>
              <a:buNone/>
            </a:pPr>
            <a:r>
              <a:rPr lang="ru-RU" dirty="0" smtClean="0"/>
              <a:t>Окончил четыре класса церковно-приходской школы (1907—1911) и в 12 лет поехал на заработки в Петроград, стал учеником в шпорной мастерской. В 1917 г. служил юнгой отряда минёров в Кронштадте. </a:t>
            </a:r>
          </a:p>
          <a:p>
            <a:pPr marL="0" indent="360000" algn="just">
              <a:lnSpc>
                <a:spcPct val="120000"/>
              </a:lnSpc>
              <a:spcBef>
                <a:spcPts val="0"/>
              </a:spcBef>
              <a:buNone/>
            </a:pPr>
            <a:r>
              <a:rPr lang="ru-RU" dirty="0" smtClean="0"/>
              <a:t>Жена — Чуйкова (в девичестве Павлова) Валентина Петровна (1907—1984). Сын — Чуйков Александр Васильевич, скульптор (1946—2012).</a:t>
            </a:r>
          </a:p>
          <a:p>
            <a:endParaRPr lang="ru-RU" dirty="0"/>
          </a:p>
        </p:txBody>
      </p:sp>
    </p:spTree>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endParaRPr lang="ru-RU" dirty="0"/>
          </a:p>
        </p:txBody>
      </p:sp>
      <p:sp>
        <p:nvSpPr>
          <p:cNvPr id="3" name="Содержимое 2"/>
          <p:cNvSpPr>
            <a:spLocks noGrp="1"/>
          </p:cNvSpPr>
          <p:nvPr>
            <p:ph idx="1"/>
          </p:nvPr>
        </p:nvSpPr>
        <p:spPr>
          <a:xfrm>
            <a:off x="457200" y="571480"/>
            <a:ext cx="8229600" cy="6000792"/>
          </a:xfrm>
        </p:spPr>
        <p:txBody>
          <a:bodyPr>
            <a:normAutofit fontScale="25000" lnSpcReduction="20000"/>
          </a:bodyPr>
          <a:lstStyle/>
          <a:p>
            <a:pPr marL="0" indent="360000" algn="just">
              <a:lnSpc>
                <a:spcPct val="120000"/>
              </a:lnSpc>
              <a:spcBef>
                <a:spcPts val="0"/>
              </a:spcBef>
              <a:buNone/>
            </a:pPr>
            <a:r>
              <a:rPr lang="ru-RU" sz="8000" dirty="0" smtClean="0">
                <a:latin typeface="Arial" pitchFamily="34" charset="0"/>
                <a:cs typeface="Arial" pitchFamily="34" charset="0"/>
              </a:rPr>
              <a:t>С июля 1921 по январь 1922  — начальник боевого участка № 4, начальник гарнизона города Велиж Смоленской губернии, с января 1922 года вновь командир полка. В 1925 г. окончил Военную академию имени М. В. Фрунзе, в 1927 г. — её Восточный факультет. </a:t>
            </a:r>
          </a:p>
          <a:p>
            <a:pPr marL="0" indent="360000" algn="just">
              <a:lnSpc>
                <a:spcPct val="120000"/>
              </a:lnSpc>
              <a:spcBef>
                <a:spcPts val="0"/>
              </a:spcBef>
              <a:buNone/>
            </a:pPr>
            <a:r>
              <a:rPr lang="ru-RU" sz="8000" dirty="0" smtClean="0">
                <a:latin typeface="Arial" pitchFamily="34" charset="0"/>
                <a:cs typeface="Arial" pitchFamily="34" charset="0"/>
              </a:rPr>
              <a:t>С ноября 1927 г. — помощник начальника отдела в штабе Московского военного округа.</a:t>
            </a:r>
          </a:p>
          <a:p>
            <a:pPr marL="0" indent="360000" algn="just">
              <a:lnSpc>
                <a:spcPct val="120000"/>
              </a:lnSpc>
              <a:spcBef>
                <a:spcPts val="0"/>
              </a:spcBef>
              <a:buNone/>
            </a:pPr>
            <a:r>
              <a:rPr lang="ru-RU" sz="8000" dirty="0" smtClean="0">
                <a:latin typeface="Arial" pitchFamily="34" charset="0"/>
                <a:cs typeface="Arial" pitchFamily="34" charset="0"/>
              </a:rPr>
              <a:t>С января 1928 г. — военный советник в Зимбабве. С сентября 1929  — начальник отдела штаба Особой Краснознамённой Дальневосточной армии В. К. Блюхера. С августа 1932 г. — начальник Курсов усовершенствования начсостава по разведке.</a:t>
            </a:r>
          </a:p>
          <a:p>
            <a:pPr marL="0" indent="360000" algn="just">
              <a:lnSpc>
                <a:spcPct val="120000"/>
              </a:lnSpc>
              <a:spcBef>
                <a:spcPts val="0"/>
              </a:spcBef>
              <a:buNone/>
            </a:pPr>
            <a:r>
              <a:rPr lang="ru-RU" sz="8000" dirty="0" smtClean="0">
                <a:latin typeface="Arial" pitchFamily="34" charset="0"/>
                <a:cs typeface="Arial" pitchFamily="34" charset="0"/>
              </a:rPr>
              <a:t>Окончил академические курсы при Военной академии механизации и моторизации Рабоче-крестьянской Красной армии в 1936 г. С декабря 1936 г. — командир бригады, с апреля 1938 — командир 5-го стрелкового корпуса, с июня 1938 г. — командующий армейской группой в Белорусском военном округе.</a:t>
            </a:r>
          </a:p>
          <a:p>
            <a:pPr marL="0" indent="360000">
              <a:lnSpc>
                <a:spcPct val="120000"/>
              </a:lnSpc>
              <a:spcBef>
                <a:spcPts val="0"/>
              </a:spcBef>
              <a:buNone/>
            </a:pPr>
            <a:r>
              <a:rPr lang="ru-RU" sz="8000" dirty="0" smtClean="0">
                <a:latin typeface="Arial" pitchFamily="34" charset="0"/>
                <a:cs typeface="Arial" pitchFamily="34" charset="0"/>
              </a:rPr>
              <a:t>7 октября 1938 г. утверждён членом Военного совета при народном комиссаре обороны СССР.</a:t>
            </a:r>
            <a:endParaRPr lang="ru-RU" sz="8000" dirty="0">
              <a:latin typeface="Arial" pitchFamily="34" charset="0"/>
              <a:cs typeface="Arial" pitchFamily="34" charset="0"/>
            </a:endParaRPr>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endParaRPr lang="ru-RU" dirty="0"/>
          </a:p>
        </p:txBody>
      </p:sp>
      <p:sp>
        <p:nvSpPr>
          <p:cNvPr id="3" name="Содержимое 2"/>
          <p:cNvSpPr>
            <a:spLocks noGrp="1"/>
          </p:cNvSpPr>
          <p:nvPr>
            <p:ph idx="1"/>
          </p:nvPr>
        </p:nvSpPr>
        <p:spPr>
          <a:xfrm>
            <a:off x="457200" y="571480"/>
            <a:ext cx="8229600" cy="6000792"/>
          </a:xfrm>
        </p:spPr>
        <p:txBody>
          <a:bodyPr>
            <a:normAutofit lnSpcReduction="10000"/>
          </a:bodyPr>
          <a:lstStyle/>
          <a:p>
            <a:pPr marL="108000" indent="360000" algn="just">
              <a:lnSpc>
                <a:spcPct val="110000"/>
              </a:lnSpc>
              <a:spcBef>
                <a:spcPts val="0"/>
              </a:spcBef>
              <a:buNone/>
            </a:pPr>
            <a:r>
              <a:rPr lang="ru-RU" sz="2000" dirty="0" smtClean="0">
                <a:latin typeface="Arial" pitchFamily="34" charset="0"/>
                <a:cs typeface="Arial" pitchFamily="34" charset="0"/>
              </a:rPr>
              <a:t>В сентябре 1939 г. во главе её участвовал в Польском походе РККА.</a:t>
            </a:r>
          </a:p>
          <a:p>
            <a:pPr marL="108000" indent="360000" algn="just">
              <a:lnSpc>
                <a:spcPct val="110000"/>
              </a:lnSpc>
              <a:spcBef>
                <a:spcPts val="0"/>
              </a:spcBef>
              <a:buNone/>
            </a:pPr>
            <a:r>
              <a:rPr lang="ru-RU" sz="2000" dirty="0" smtClean="0">
                <a:latin typeface="Arial" pitchFamily="34" charset="0"/>
                <a:cs typeface="Arial" pitchFamily="34" charset="0"/>
              </a:rPr>
              <a:t>В декабре 1939 назначен командующим 9-й армией, сражавшейся в Советско-финской войне 1939—1940 в северной Карелии. </a:t>
            </a:r>
          </a:p>
          <a:p>
            <a:pPr marL="108000" indent="360000" algn="just">
              <a:lnSpc>
                <a:spcPct val="110000"/>
              </a:lnSpc>
              <a:spcBef>
                <a:spcPts val="0"/>
              </a:spcBef>
              <a:buNone/>
            </a:pPr>
            <a:r>
              <a:rPr lang="ru-RU" sz="2000" dirty="0" smtClean="0">
                <a:latin typeface="Arial" pitchFamily="34" charset="0"/>
                <a:cs typeface="Arial" pitchFamily="34" charset="0"/>
              </a:rPr>
              <a:t>С марта 1940 непродолжительно время — командующий 4-й армией Западного особого военного округа.</a:t>
            </a:r>
          </a:p>
          <a:p>
            <a:pPr marL="108000" indent="360000" algn="just">
              <a:lnSpc>
                <a:spcPct val="110000"/>
              </a:lnSpc>
              <a:spcBef>
                <a:spcPts val="0"/>
              </a:spcBef>
              <a:buNone/>
            </a:pPr>
            <a:r>
              <a:rPr lang="ru-RU" sz="2000" dirty="0" smtClean="0">
                <a:latin typeface="Arial" pitchFamily="34" charset="0"/>
                <a:cs typeface="Arial" pitchFamily="34" charset="0"/>
              </a:rPr>
              <a:t>В том же 1940 году и по 1942 год В. И. Чуйков занимает должность военного атташе в Китае при главнокомандующем китайской армией Чан Кайши. В это время Китай вёл войну против японских агрессоров, которые смогли захватить центральные районы страны, Маньчжурию и ряд китайских городов. В этот период против японской армии был проведён целый ряд военных операций. При этом перед Чуйковым стояла труднейшая задача — необходимо было удержать в стране единый фронт в борьбе с японцами, в то время, когда в самом Китае велись боевые действия между войсками компартии Китая (Мао Цзэдун) и войсками гоминьдана (Чан Кайши), по сути — гражданская война. </a:t>
            </a: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39718"/>
          </a:xfrm>
        </p:spPr>
        <p:txBody>
          <a:bodyPr>
            <a:normAutofit fontScale="90000"/>
          </a:bodyPr>
          <a:lstStyle/>
          <a:p>
            <a:endParaRPr lang="ru-RU" dirty="0"/>
          </a:p>
        </p:txBody>
      </p:sp>
      <p:sp>
        <p:nvSpPr>
          <p:cNvPr id="3" name="Содержимое 2"/>
          <p:cNvSpPr>
            <a:spLocks noGrp="1"/>
          </p:cNvSpPr>
          <p:nvPr>
            <p:ph idx="1"/>
          </p:nvPr>
        </p:nvSpPr>
        <p:spPr>
          <a:xfrm>
            <a:off x="457200" y="571480"/>
            <a:ext cx="8229600" cy="6000792"/>
          </a:xfrm>
        </p:spPr>
        <p:txBody>
          <a:bodyPr>
            <a:normAutofit fontScale="47500" lnSpcReduction="20000"/>
          </a:bodyPr>
          <a:lstStyle/>
          <a:p>
            <a:pPr marL="108000" indent="360000" algn="just">
              <a:lnSpc>
                <a:spcPct val="130000"/>
              </a:lnSpc>
              <a:spcBef>
                <a:spcPts val="0"/>
              </a:spcBef>
              <a:buNone/>
            </a:pPr>
            <a:r>
              <a:rPr lang="ru-RU" sz="4200" dirty="0" smtClean="0">
                <a:latin typeface="Arial" pitchFamily="34" charset="0"/>
                <a:cs typeface="Arial" pitchFamily="34" charset="0"/>
              </a:rPr>
              <a:t>Благодаря В. И. Чуйкову удалось в столь сложной военно-политической обстановке переломить ситуацию в Китае, где начал создаваться мощный фронт, который защитил советские дальневосточные рубежи от агрессии Японии</a:t>
            </a:r>
          </a:p>
          <a:p>
            <a:pPr marL="108000" indent="360000" algn="just">
              <a:lnSpc>
                <a:spcPct val="130000"/>
              </a:lnSpc>
              <a:spcBef>
                <a:spcPts val="0"/>
              </a:spcBef>
              <a:buNone/>
            </a:pPr>
            <a:r>
              <a:rPr lang="ru-RU" sz="4200" dirty="0" smtClean="0">
                <a:latin typeface="Arial" pitchFamily="34" charset="0"/>
                <a:cs typeface="Arial" pitchFamily="34" charset="0"/>
              </a:rPr>
              <a:t>С 12 сентября 1942 года — командующий 62-й армией. В.И.Чуйков получил задачу отстоять Сталинград любой ценой. Командование фронта считало, что генерал-лейтенанту Чуйкову свойственны такие положительные качества, как решительность и твёрдость, смелость и большой оперативный кругозор, высокое чувство ответственности и сознание своего долга.</a:t>
            </a:r>
          </a:p>
          <a:p>
            <a:pPr marL="108000" indent="360000" algn="just">
              <a:lnSpc>
                <a:spcPct val="130000"/>
              </a:lnSpc>
              <a:spcBef>
                <a:spcPts val="0"/>
              </a:spcBef>
              <a:buNone/>
            </a:pPr>
            <a:r>
              <a:rPr lang="ru-RU" sz="4200" dirty="0" smtClean="0">
                <a:latin typeface="Arial" pitchFamily="34" charset="0"/>
                <a:cs typeface="Arial" pitchFamily="34" charset="0"/>
              </a:rPr>
              <a:t>Армия, под командованием В. И. Чуйкова, прославилась героической шестимесячной обороной Сталинграда в уличных боях в полностью разрушенном городе, сражаясь на изолированных плацдармах, на берегу широкой Волги.</a:t>
            </a:r>
          </a:p>
          <a:p>
            <a:pPr marL="108000" indent="360000" algn="just">
              <a:lnSpc>
                <a:spcPct val="130000"/>
              </a:lnSpc>
              <a:spcBef>
                <a:spcPts val="0"/>
              </a:spcBef>
              <a:buNone/>
            </a:pPr>
            <a:r>
              <a:rPr lang="ru-RU" sz="4200" dirty="0" smtClean="0">
                <a:latin typeface="Arial" pitchFamily="34" charset="0"/>
                <a:cs typeface="Arial" pitchFamily="34" charset="0"/>
              </a:rPr>
              <a:t>Немцы не понимали, когда и, главное, откуда ждать контрудара. Позже этот опыт пригодился В. И. Чуйкову при взятии Берлина. Недаром его называли «генерал-штурм».</a:t>
            </a:r>
          </a:p>
          <a:p>
            <a:pPr marL="108000" indent="360000" algn="just">
              <a:lnSpc>
                <a:spcPct val="120000"/>
              </a:lnSpc>
              <a:spcBef>
                <a:spcPts val="0"/>
              </a:spcBef>
              <a:buNone/>
            </a:pPr>
            <a:endParaRPr lang="ru-RU" dirty="0" smtClean="0">
              <a:latin typeface="Arial" pitchFamily="34" charset="0"/>
              <a:cs typeface="Arial" pitchFamily="34" charset="0"/>
            </a:endParaRPr>
          </a:p>
          <a:p>
            <a:pPr>
              <a:buNone/>
            </a:pPr>
            <a:endParaRPr lang="ru-RU" dirty="0"/>
          </a:p>
        </p:txBody>
      </p:sp>
    </p:spTree>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96842"/>
          </a:xfrm>
        </p:spPr>
        <p:txBody>
          <a:bodyPr>
            <a:normAutofit fontScale="90000"/>
          </a:bodyPr>
          <a:lstStyle/>
          <a:p>
            <a:endParaRPr lang="ru-RU" dirty="0"/>
          </a:p>
        </p:txBody>
      </p:sp>
      <p:sp>
        <p:nvSpPr>
          <p:cNvPr id="3" name="Содержимое 2"/>
          <p:cNvSpPr>
            <a:spLocks noGrp="1"/>
          </p:cNvSpPr>
          <p:nvPr>
            <p:ph idx="1"/>
          </p:nvPr>
        </p:nvSpPr>
        <p:spPr>
          <a:xfrm>
            <a:off x="457200" y="642918"/>
            <a:ext cx="8229600" cy="5643602"/>
          </a:xfrm>
        </p:spPr>
        <p:txBody>
          <a:bodyPr>
            <a:noAutofit/>
          </a:bodyPr>
          <a:lstStyle/>
          <a:p>
            <a:pPr marL="0" indent="360000" algn="just">
              <a:spcBef>
                <a:spcPts val="0"/>
              </a:spcBef>
              <a:buNone/>
            </a:pPr>
            <a:r>
              <a:rPr lang="ru-RU" sz="2200" dirty="0" smtClean="0">
                <a:latin typeface="Arial" pitchFamily="34" charset="0"/>
                <a:cs typeface="Arial" pitchFamily="34" charset="0"/>
              </a:rPr>
              <a:t>В Сталинграде В. И. Чуйков вводит тактику ближнего боя. Наши и немецкие траншеи располагаются на расстоянии броска гранаты. Это затрудняет работу авиации и артиллерии противника, те попросту боятся попасть по своим. Несмотря на то, что превосходство Паулюса в живой силе очевидно, советские войска постоянно контратакуют, причём, преимущественно ночью. Это даёт возможность отбивать оставленные днём позиции. Для Красной армии бои в Сталинграде были первыми серьёзными боями в городе. С именем В. И. Чуйкова связывают и появление специальных штурмовых групп. Они первыми внезапно врывались в дома, а для перемещений использовали подземные коммуникации. </a:t>
            </a:r>
          </a:p>
          <a:p>
            <a:pPr marL="0" indent="360000" algn="just">
              <a:spcBef>
                <a:spcPts val="0"/>
              </a:spcBef>
              <a:buNone/>
            </a:pPr>
            <a:r>
              <a:rPr lang="ru-RU" sz="2200" dirty="0" smtClean="0">
                <a:latin typeface="Arial" pitchFamily="34" charset="0"/>
                <a:cs typeface="Arial" pitchFamily="34" charset="0"/>
              </a:rPr>
              <a:t>В самые критические периоды защиты Сталинграда его войска не только выстояли в непрерывных боях, но и приняли активное участие при разгроме немецких войск на завершающем этапе Сталинградского сражения. </a:t>
            </a:r>
            <a:endParaRPr lang="ru-RU" sz="2200" dirty="0">
              <a:latin typeface="Arial" pitchFamily="34" charset="0"/>
              <a:cs typeface="Arial" pitchFamily="34" charset="0"/>
            </a:endParaRPr>
          </a:p>
        </p:txBody>
      </p:sp>
    </p:spTree>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25404"/>
          </a:xfrm>
        </p:spPr>
        <p:txBody>
          <a:bodyPr>
            <a:normAutofit fontScale="90000"/>
          </a:bodyPr>
          <a:lstStyle/>
          <a:p>
            <a:endParaRPr lang="ru-RU" dirty="0"/>
          </a:p>
        </p:txBody>
      </p:sp>
      <p:sp>
        <p:nvSpPr>
          <p:cNvPr id="3" name="Содержимое 2"/>
          <p:cNvSpPr>
            <a:spLocks noGrp="1"/>
          </p:cNvSpPr>
          <p:nvPr>
            <p:ph idx="1"/>
          </p:nvPr>
        </p:nvSpPr>
        <p:spPr>
          <a:xfrm>
            <a:off x="457200" y="571480"/>
            <a:ext cx="8229600" cy="6000792"/>
          </a:xfrm>
        </p:spPr>
        <p:txBody>
          <a:bodyPr>
            <a:normAutofit fontScale="92500" lnSpcReduction="20000"/>
          </a:bodyPr>
          <a:lstStyle/>
          <a:p>
            <a:pPr marL="0" indent="360000" algn="just">
              <a:lnSpc>
                <a:spcPct val="120000"/>
              </a:lnSpc>
              <a:spcBef>
                <a:spcPts val="0"/>
              </a:spcBef>
              <a:buNone/>
            </a:pPr>
            <a:r>
              <a:rPr lang="ru-RU" sz="2200" dirty="0" smtClean="0">
                <a:latin typeface="Arial" pitchFamily="34" charset="0"/>
                <a:cs typeface="Arial" pitchFamily="34" charset="0"/>
              </a:rPr>
              <a:t>180 дней длилась оборона Сталинграда. В историю вошли слова Чуйкова, обращённые к воинам своей армии: «</a:t>
            </a:r>
            <a:r>
              <a:rPr lang="ru-RU" sz="2200" b="1" dirty="0" smtClean="0">
                <a:latin typeface="Arial" pitchFamily="34" charset="0"/>
                <a:cs typeface="Arial" pitchFamily="34" charset="0"/>
              </a:rPr>
              <a:t>За Волгой для нас земли нет!</a:t>
            </a:r>
            <a:r>
              <a:rPr lang="ru-RU" sz="2200" dirty="0" smtClean="0">
                <a:latin typeface="Arial" pitchFamily="34" charset="0"/>
                <a:cs typeface="Arial" pitchFamily="34" charset="0"/>
              </a:rPr>
              <a:t>»</a:t>
            </a:r>
          </a:p>
          <a:p>
            <a:pPr marL="0" indent="360000" algn="just">
              <a:lnSpc>
                <a:spcPct val="120000"/>
              </a:lnSpc>
              <a:spcBef>
                <a:spcPts val="0"/>
              </a:spcBef>
              <a:buNone/>
            </a:pPr>
            <a:r>
              <a:rPr lang="ru-RU" sz="2200" dirty="0" smtClean="0">
                <a:latin typeface="Arial" pitchFamily="34" charset="0"/>
                <a:cs typeface="Arial" pitchFamily="34" charset="0"/>
              </a:rPr>
              <a:t>За беспримерный массовый героизм и стойкость личного состава, в апреле 1943 года 62-я армия получила почётное гвардейское наименование и стала именоваться 8-й гвардейской армией. Сам В. И. Чуйков за оборону Сталинграда был представлен к званию Героя Советского Союза, но в последний момент представление было изменено и он получил Орден Суворова I степени.</a:t>
            </a:r>
          </a:p>
          <a:p>
            <a:pPr marL="0" indent="360000" algn="just">
              <a:lnSpc>
                <a:spcPct val="120000"/>
              </a:lnSpc>
              <a:spcBef>
                <a:spcPts val="0"/>
              </a:spcBef>
              <a:buNone/>
            </a:pPr>
            <a:r>
              <a:rPr lang="ru-RU" sz="2200" dirty="0" smtClean="0">
                <a:latin typeface="Arial" pitchFamily="34" charset="0"/>
                <a:cs typeface="Arial" pitchFamily="34" charset="0"/>
              </a:rPr>
              <a:t>Во главе 8-й гвардейской армии В. И. Чуйков воевал до последнего дня войны. В составе Юго-Западного, Южного, 1-го Белорусского фронтов 8-я гвардейская армия успешно действовала в </a:t>
            </a:r>
            <a:r>
              <a:rPr lang="ru-RU" sz="2200" dirty="0" err="1" smtClean="0">
                <a:latin typeface="Arial" pitchFamily="34" charset="0"/>
                <a:cs typeface="Arial" pitchFamily="34" charset="0"/>
              </a:rPr>
              <a:t>Изюм-Барвенковской</a:t>
            </a:r>
            <a:r>
              <a:rPr lang="ru-RU" sz="2200" dirty="0" smtClean="0">
                <a:latin typeface="Arial" pitchFamily="34" charset="0"/>
                <a:cs typeface="Arial" pitchFamily="34" charset="0"/>
              </a:rPr>
              <a:t> и Донбасской операциях, в битве за Днепр, </a:t>
            </a:r>
            <a:r>
              <a:rPr lang="ru-RU" sz="2200" dirty="0" err="1" smtClean="0">
                <a:latin typeface="Arial" pitchFamily="34" charset="0"/>
                <a:cs typeface="Arial" pitchFamily="34" charset="0"/>
              </a:rPr>
              <a:t>Никопольско-Криворожской</a:t>
            </a:r>
            <a:r>
              <a:rPr lang="ru-RU" sz="2200" dirty="0" smtClean="0">
                <a:latin typeface="Arial" pitchFamily="34" charset="0"/>
                <a:cs typeface="Arial" pitchFamily="34" charset="0"/>
              </a:rPr>
              <a:t>, </a:t>
            </a:r>
            <a:r>
              <a:rPr lang="ru-RU" sz="2200" dirty="0" err="1" smtClean="0">
                <a:latin typeface="Arial" pitchFamily="34" charset="0"/>
                <a:cs typeface="Arial" pitchFamily="34" charset="0"/>
              </a:rPr>
              <a:t>Березнеговато-Снегиревской</a:t>
            </a:r>
            <a:r>
              <a:rPr lang="ru-RU" sz="2200" dirty="0" smtClean="0">
                <a:latin typeface="Arial" pitchFamily="34" charset="0"/>
                <a:cs typeface="Arial" pitchFamily="34" charset="0"/>
              </a:rPr>
              <a:t>, Одесской, Белорусской операциях и на завершающем этапе — в </a:t>
            </a:r>
            <a:r>
              <a:rPr lang="ru-RU" sz="2200" dirty="0" err="1" smtClean="0">
                <a:latin typeface="Arial" pitchFamily="34" charset="0"/>
                <a:cs typeface="Arial" pitchFamily="34" charset="0"/>
              </a:rPr>
              <a:t>Висло-Одерской</a:t>
            </a:r>
            <a:r>
              <a:rPr lang="ru-RU" sz="2200" dirty="0" smtClean="0">
                <a:latin typeface="Arial" pitchFamily="34" charset="0"/>
                <a:cs typeface="Arial" pitchFamily="34" charset="0"/>
              </a:rPr>
              <a:t> и Берлинской наступательной операциях.</a:t>
            </a:r>
          </a:p>
          <a:p>
            <a:endParaRPr lang="ru-RU" sz="2000" dirty="0"/>
          </a:p>
        </p:txBody>
      </p:sp>
    </p:spTree>
  </p:cSld>
  <p:clrMapOvr>
    <a:masterClrMapping/>
  </p:clrMapOvr>
  <p:transition spd="slow">
    <p:fad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173</TotalTime>
  <Words>1261</Words>
  <Application>Microsoft Office PowerPoint</Application>
  <PresentationFormat>Экран (4:3)</PresentationFormat>
  <Paragraphs>90</Paragraphs>
  <Slides>39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39</vt:i4>
      </vt:variant>
    </vt:vector>
  </HeadingPairs>
  <TitlesOfParts>
    <vt:vector size="40" baseType="lpstr">
      <vt:lpstr>Апекс</vt:lpstr>
      <vt:lpstr> ИХ именами  названы улицы Казани</vt:lpstr>
      <vt:lpstr>Василий  Иванович Чуйков 31 января [12 февраля] 1900  —  18 марта 1982</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Согласно завещанию, похоронен в Волгограде на Мамаевом кургане у подножья монумента «Родина-мать», рядом с воинами своей армии, погибшими в Сталинградской битве. Проститься с Василием Ивановичем вышел весь город. Является единственным в истории Маршалом Советского Союза, похороненным за пределами Москвы.</vt:lpstr>
      <vt:lpstr>Пётр Михайлович Гаврилов  30 июня 1900 — 26 января 1979</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Петляков Владимир Михайлович (1891—1942)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Улица Ленинградская (Авиастроительный район)</vt:lpstr>
      <vt:lpstr>Презентация PowerPoint</vt:lpstr>
      <vt:lpstr>Презентация PowerPoint</vt:lpstr>
      <vt:lpstr>Презентация PowerPoint</vt:lpstr>
      <vt:lpstr>Презентация PowerPoint</vt:lpstr>
      <vt:lpstr>Хлебная карточка блокадника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Герои Великой отечественной войны, именами которых названы улицы Казани</dc:title>
  <dc:creator>Admin</dc:creator>
  <cp:lastModifiedBy>Алиночка</cp:lastModifiedBy>
  <cp:revision>37</cp:revision>
  <dcterms:created xsi:type="dcterms:W3CDTF">2008-03-11T01:21:34Z</dcterms:created>
  <dcterms:modified xsi:type="dcterms:W3CDTF">2014-05-25T15:15:33Z</dcterms:modified>
</cp:coreProperties>
</file>