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80" r:id="rId2"/>
    <p:sldId id="411" r:id="rId3"/>
    <p:sldId id="414" r:id="rId4"/>
    <p:sldId id="418" r:id="rId5"/>
    <p:sldId id="398" r:id="rId6"/>
    <p:sldId id="426" r:id="rId7"/>
    <p:sldId id="427" r:id="rId8"/>
    <p:sldId id="428" r:id="rId9"/>
    <p:sldId id="430" r:id="rId10"/>
    <p:sldId id="420" r:id="rId11"/>
    <p:sldId id="402" r:id="rId12"/>
  </p:sldIdLst>
  <p:sldSz cx="9144000" cy="5143500" type="screen16x9"/>
  <p:notesSz cx="6794500" cy="100076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91F3889-F821-4ABC-8450-96A357ADA2C2}">
          <p14:sldIdLst>
            <p14:sldId id="380"/>
            <p14:sldId id="411"/>
            <p14:sldId id="414"/>
            <p14:sldId id="418"/>
            <p14:sldId id="398"/>
            <p14:sldId id="426"/>
            <p14:sldId id="427"/>
            <p14:sldId id="428"/>
            <p14:sldId id="430"/>
            <p14:sldId id="420"/>
            <p14:sldId id="4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818A"/>
    <a:srgbClr val="3A7982"/>
    <a:srgbClr val="000000"/>
    <a:srgbClr val="006699"/>
    <a:srgbClr val="2F6269"/>
    <a:srgbClr val="EAFA54"/>
    <a:srgbClr val="FFC000"/>
    <a:srgbClr val="2D7A8F"/>
    <a:srgbClr val="984807"/>
    <a:srgbClr val="AD52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135" autoAdjust="0"/>
  </p:normalViewPr>
  <p:slideViewPr>
    <p:cSldViewPr>
      <p:cViewPr varScale="1">
        <p:scale>
          <a:sx n="129" d="100"/>
          <a:sy n="129" d="100"/>
        </p:scale>
        <p:origin x="498" y="12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FFAAF-D75A-4EDF-BD68-D517613D88BC}" type="datetimeFigureOut">
              <a:rPr lang="ru-RU" smtClean="0"/>
              <a:t>19.01.2023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05950"/>
            <a:ext cx="2944813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8100" y="9505950"/>
            <a:ext cx="2944813" cy="500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4B61A-5C7C-4D01-A9A9-82B4AC7C53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994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03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03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25890-A2FA-4A85-8171-00CFAF6EB6CF}" type="datetimeFigureOut">
              <a:rPr lang="ru-RU" smtClean="0"/>
              <a:t>19.01.2023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1913" y="750888"/>
            <a:ext cx="6670675" cy="3752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53610"/>
            <a:ext cx="5435600" cy="45034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05483"/>
            <a:ext cx="2944283" cy="5003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645" y="9505483"/>
            <a:ext cx="2944283" cy="5003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F8635-97F6-42E4-9202-DD8751CF957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9560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8673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104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995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575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104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533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210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7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039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737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79313-DCF7-4EC0-B803-651A8BC9CD9D}" type="datetime1">
              <a:rPr lang="ru-RU" smtClean="0"/>
              <a:t>19.01.2023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A7D99-7181-4217-AF61-72B92EE89BEB}" type="datetime1">
              <a:rPr lang="ru-RU" smtClean="0"/>
              <a:t>19.01.2023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C01EC-DD1C-4C8C-952A-5BA3D1260753}" type="datetime1">
              <a:rPr lang="ru-RU" smtClean="0"/>
              <a:t>19.01.2023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6F621-4088-4D5A-B494-A89AD23C1572}" type="datetime1">
              <a:rPr lang="ru-RU" smtClean="0"/>
              <a:t>19.01.2023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2E1B6-5A45-4EB1-A2F6-A4EACDD35F66}" type="datetime1">
              <a:rPr lang="ru-RU" smtClean="0"/>
              <a:t>19.01.2023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8AA09-9F07-4A68-947A-F5E9D8194DCC}" type="datetime1">
              <a:rPr lang="ru-RU" smtClean="0"/>
              <a:t>19.01.2023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7F85E-B4A2-4B99-99BD-487E578242FE}" type="datetime1">
              <a:rPr lang="ru-RU" smtClean="0"/>
              <a:t>19.01.2023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5036-E718-4A0D-977E-FBD776DE3B7D}" type="datetime1">
              <a:rPr lang="ru-RU" smtClean="0"/>
              <a:t>19.01.2023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2E79F-7379-497C-8DC9-B8433028E4BE}" type="datetime1">
              <a:rPr lang="ru-RU" smtClean="0"/>
              <a:t>19.01.2023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847A-7CBE-4A24-8F24-0EE2079CFE93}" type="datetime1">
              <a:rPr lang="ru-RU" smtClean="0"/>
              <a:t>19.01.2023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90C1E-8BD0-4517-B9BB-89F387A44291}" type="datetime1">
              <a:rPr lang="ru-RU" smtClean="0"/>
              <a:t>19.01.2023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8E7BC-4EEF-4F6E-A2C6-CBD16F43A1E8}" type="datetime1">
              <a:rPr lang="ru-RU" smtClean="0"/>
              <a:t>19.01.2023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599" y="0"/>
            <a:ext cx="9143999" cy="1097264"/>
          </a:xfrm>
          <a:prstGeom prst="rect">
            <a:avLst/>
          </a:prstGeom>
          <a:solidFill>
            <a:srgbClr val="206A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>
                <a:latin typeface="Candara" panose="020E0502030303020204" pitchFamily="34" charset="0"/>
                <a:cs typeface="Arial" panose="020B0604020202020204" pitchFamily="34" charset="0"/>
              </a:rPr>
              <a:t>         </a:t>
            </a:r>
            <a:endParaRPr lang="ru-RU" sz="17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5" y="123478"/>
            <a:ext cx="731166" cy="864096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892291" y="395455"/>
            <a:ext cx="8094546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2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155926"/>
            <a:ext cx="8807324" cy="715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1400" dirty="0">
                <a:solidFill>
                  <a:srgbClr val="2A6A6C"/>
                </a:solidFill>
              </a:rPr>
              <a:t> </a:t>
            </a:r>
            <a:r>
              <a:rPr lang="ru-RU" sz="1400" dirty="0" err="1">
                <a:solidFill>
                  <a:srgbClr val="2A6A6C"/>
                </a:solidFill>
              </a:rPr>
              <a:t>О.В.Мартьянова</a:t>
            </a:r>
            <a:r>
              <a:rPr lang="ru-RU" sz="1400" dirty="0">
                <a:solidFill>
                  <a:srgbClr val="2A6A6C"/>
                </a:solidFill>
              </a:rPr>
              <a:t>, </a:t>
            </a:r>
          </a:p>
          <a:p>
            <a:pPr algn="r"/>
            <a:r>
              <a:rPr lang="ru-RU" sz="1400" dirty="0">
                <a:solidFill>
                  <a:srgbClr val="2A6A6C"/>
                </a:solidFill>
              </a:rPr>
              <a:t>начальник отдела развития методической работы </a:t>
            </a:r>
          </a:p>
          <a:p>
            <a:pPr algn="r"/>
            <a:r>
              <a:rPr lang="ru-RU" sz="1400" dirty="0">
                <a:solidFill>
                  <a:srgbClr val="2A6A6C"/>
                </a:solidFill>
              </a:rPr>
              <a:t>ГАОУ ДПО ИРО РТ, </a:t>
            </a:r>
            <a:r>
              <a:rPr lang="ru-RU" sz="1400" dirty="0" err="1">
                <a:solidFill>
                  <a:srgbClr val="2A6A6C"/>
                </a:solidFill>
              </a:rPr>
              <a:t>к.п.н</a:t>
            </a:r>
            <a:r>
              <a:rPr lang="ru-RU" sz="1400" dirty="0">
                <a:solidFill>
                  <a:srgbClr val="2A6A6C"/>
                </a:solidFill>
              </a:rPr>
              <a:t>.</a:t>
            </a:r>
            <a:endParaRPr lang="en-US" sz="1400" dirty="0">
              <a:solidFill>
                <a:srgbClr val="2A6A6C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7207F96-B2D9-49A3-A469-3A0A4A18D35A}"/>
              </a:ext>
            </a:extLst>
          </p:cNvPr>
          <p:cNvSpPr/>
          <p:nvPr/>
        </p:nvSpPr>
        <p:spPr>
          <a:xfrm>
            <a:off x="539552" y="2110085"/>
            <a:ext cx="82677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3E818A"/>
                </a:solidFill>
              </a:rPr>
              <a:t> Региональные </a:t>
            </a:r>
            <a:r>
              <a:rPr lang="ru-RU" sz="2400" b="1">
                <a:solidFill>
                  <a:srgbClr val="3E818A"/>
                </a:solidFill>
              </a:rPr>
              <a:t>инновационные площадки</a:t>
            </a:r>
            <a:endParaRPr lang="ru-RU" sz="2400" b="1" dirty="0">
              <a:solidFill>
                <a:srgbClr val="3E81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112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445754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1974015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917917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</a:rPr>
              <a:t>Инновационный продукт 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64700"/>
            <a:ext cx="590966" cy="762107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23643" y="4697746"/>
            <a:ext cx="8906057" cy="409858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/>
              <a:t>«Институт развития образования Республики Татарстан»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BE50FDE-9DAB-466B-A7C2-45EFE07E1572}"/>
              </a:ext>
            </a:extLst>
          </p:cNvPr>
          <p:cNvSpPr/>
          <p:nvPr/>
        </p:nvSpPr>
        <p:spPr>
          <a:xfrm>
            <a:off x="587240" y="1166101"/>
            <a:ext cx="78011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Основные виды инновационных продуктов:</a:t>
            </a:r>
          </a:p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методики и технологии;</a:t>
            </a:r>
          </a:p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методические рекомендации, пособия; </a:t>
            </a:r>
          </a:p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модели организации образовательного процесса; </a:t>
            </a:r>
          </a:p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мониторинговая система оценки результатов образования; </a:t>
            </a:r>
          </a:p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образовательные, учебные, коррекционные, </a:t>
            </a:r>
          </a:p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профилактические программы; </a:t>
            </a:r>
          </a:p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учебно-методические комплекты;</a:t>
            </a:r>
          </a:p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диагностические, контрольно-измерительные материалы; </a:t>
            </a:r>
          </a:p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модели организации социального партнерства и </a:t>
            </a:r>
            <a:r>
              <a:rPr lang="ru-RU" b="1" dirty="0" err="1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тд</a:t>
            </a:r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312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445754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1974015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7311" y="394085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-13206"/>
            <a:ext cx="9144000" cy="917917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3200" b="1" dirty="0">
                <a:solidFill>
                  <a:schemeClr val="bg1"/>
                </a:solidFill>
              </a:rPr>
              <a:t>        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64700"/>
            <a:ext cx="590966" cy="762107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23643" y="4767263"/>
            <a:ext cx="8906057" cy="273844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/>
              <a:t>«Институт развития образования Республики Татарстан»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0ACA2F5-4D20-436B-9F62-3DA42D6BCFD2}"/>
              </a:ext>
            </a:extLst>
          </p:cNvPr>
          <p:cNvSpPr/>
          <p:nvPr/>
        </p:nvSpPr>
        <p:spPr>
          <a:xfrm>
            <a:off x="611560" y="1881766"/>
            <a:ext cx="83137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1" u="none" strike="noStrike" kern="0" cap="none" spc="0" normalizeH="0" baseline="0" noProof="0" dirty="0">
                <a:ln>
                  <a:noFill/>
                </a:ln>
                <a:solidFill>
                  <a:srgbClr val="3A798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Благодарим за внимание!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i="1" kern="0" dirty="0">
                <a:solidFill>
                  <a:srgbClr val="3A798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89172571568 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rgbClr val="3A7982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083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445754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1974015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7311" y="394085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917917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ru-RU" sz="2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Региональный  документ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" y="73206"/>
            <a:ext cx="590966" cy="762107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23643" y="4767263"/>
            <a:ext cx="8906057" cy="273844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/>
              <a:t>«Институт развития образования Республики Татарстан»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3225" y="1670234"/>
            <a:ext cx="877647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b="1" dirty="0">
              <a:solidFill>
                <a:srgbClr val="3E818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Министерства образования и науки Республики Татарстан от</a:t>
            </a:r>
            <a:r>
              <a:rPr lang="en-US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26</a:t>
            </a:r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декабря 2022 г. N 2303/22 «Об итогах республиканского конкурса на присвоение статуса региональных инновационных площадок».</a:t>
            </a:r>
          </a:p>
          <a:p>
            <a:endParaRPr lang="ru-RU" sz="1600" b="1" dirty="0">
              <a:solidFill>
                <a:srgbClr val="266364"/>
              </a:solidFill>
            </a:endParaRPr>
          </a:p>
          <a:p>
            <a:pPr algn="ctr"/>
            <a:endParaRPr lang="ru-RU" sz="2400" dirty="0"/>
          </a:p>
        </p:txBody>
      </p:sp>
      <p:sp>
        <p:nvSpPr>
          <p:cNvPr id="2" name="AutoShape 6" descr="https://moderationgateway.com/wp-content/uploads/2013/03/question_mark_serious_thinker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1" descr="https://moderationgateway.com/wp-content/uploads/2013/03/question_mark_serious_thinker2.gi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018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445754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1974015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7311" y="394085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311" y="6179"/>
            <a:ext cx="9144000" cy="917917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Типы Региональных инновационных площадок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" y="73206"/>
            <a:ext cx="590966" cy="762107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23643" y="4767263"/>
            <a:ext cx="8906057" cy="273844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/>
              <a:t>«Институт развития образования Республики Татарстан»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6963" y="1104635"/>
            <a:ext cx="8345477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b="1" dirty="0">
              <a:solidFill>
                <a:srgbClr val="3E818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3E818A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Образовательные организации ВО, ДПО  (РИП ОО-НК)</a:t>
            </a:r>
          </a:p>
          <a:p>
            <a:pPr lvl="0"/>
            <a:endParaRPr lang="ru-RU" b="1" dirty="0">
              <a:solidFill>
                <a:srgbClr val="3E818A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solidFill>
                  <a:srgbClr val="3E818A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(до трех тем для работы в качестве </a:t>
            </a:r>
            <a:r>
              <a:rPr lang="ru-RU" b="1" dirty="0" err="1">
                <a:solidFill>
                  <a:srgbClr val="3E818A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РИПа</a:t>
            </a:r>
            <a:r>
              <a:rPr lang="ru-RU" b="1" dirty="0">
                <a:solidFill>
                  <a:srgbClr val="3E818A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)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ru-RU" b="1" dirty="0">
              <a:solidFill>
                <a:srgbClr val="3E818A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3E818A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Общеобразовательные организации (ДОО, школы, УДОД, СПО) с партнерами-вузами или ДПО +АП (РИП ОО-АП)</a:t>
            </a:r>
          </a:p>
          <a:p>
            <a:pPr lvl="0"/>
            <a:endParaRPr lang="ru-RU" b="1" dirty="0">
              <a:solidFill>
                <a:srgbClr val="3E818A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solidFill>
                  <a:srgbClr val="3E818A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(одна тема для работы в качестве </a:t>
            </a:r>
            <a:r>
              <a:rPr lang="ru-RU" b="1" dirty="0" err="1">
                <a:solidFill>
                  <a:srgbClr val="3E818A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РИПа</a:t>
            </a:r>
            <a:r>
              <a:rPr lang="ru-RU" b="1" dirty="0">
                <a:solidFill>
                  <a:srgbClr val="3E818A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600" b="1" dirty="0">
              <a:solidFill>
                <a:srgbClr val="266364"/>
              </a:solidFill>
            </a:endParaRPr>
          </a:p>
          <a:p>
            <a:pPr algn="ctr"/>
            <a:endParaRPr lang="ru-RU" sz="2400" dirty="0"/>
          </a:p>
        </p:txBody>
      </p:sp>
      <p:sp>
        <p:nvSpPr>
          <p:cNvPr id="2" name="AutoShape 6" descr="https://moderationgateway.com/wp-content/uploads/2013/03/question_mark_serious_thinker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1" descr="https://moderationgateway.com/wp-content/uploads/2013/03/question_mark_serious_thinker2.gi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098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445754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1974015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7311" y="394085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917917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Типы Региональных инновационных площадок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" y="73206"/>
            <a:ext cx="590966" cy="762107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23643" y="4767263"/>
            <a:ext cx="8906057" cy="273844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/>
              <a:t>«Институт развития образования Республики Татарстан»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6963" y="1104635"/>
            <a:ext cx="8345477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b="1" dirty="0">
              <a:solidFill>
                <a:srgbClr val="3E818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Основные задачи инновационных площадок первого вида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разработка инновационных продуктов в сфере образования;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оказание научно-методической поддержки педагогическим работникам и образовательным организациям в разработке, апробации и внедрении инновационных педагогических продуктов в систему образования;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создание условий для диссеминации лучших инновационных образовательных практик;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внедрение инноваций по направлению заявленной темы в систему образования РТ.</a:t>
            </a:r>
          </a:p>
          <a:p>
            <a:pPr algn="ctr"/>
            <a:endParaRPr lang="ru-RU" sz="2400" dirty="0"/>
          </a:p>
        </p:txBody>
      </p:sp>
      <p:sp>
        <p:nvSpPr>
          <p:cNvPr id="2" name="AutoShape 6" descr="https://moderationgateway.com/wp-content/uploads/2013/03/question_mark_serious_thinker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1" descr="https://moderationgateway.com/wp-content/uploads/2013/03/question_mark_serious_thinker2.gi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150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445754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1974015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7311" y="394085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-13206"/>
            <a:ext cx="9144000" cy="917917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</a:rPr>
              <a:t>Формы работы на Региональных инновационных площадках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64700"/>
            <a:ext cx="590966" cy="762107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23643" y="4767263"/>
            <a:ext cx="8906057" cy="273844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</a:t>
            </a:r>
          </a:p>
          <a:p>
            <a:r>
              <a:rPr lang="ru-RU" dirty="0"/>
              <a:t> «Институт развития образования Республики Татарстан»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D803E889-62AA-432C-85D4-327605434947}"/>
              </a:ext>
            </a:extLst>
          </p:cNvPr>
          <p:cNvGrpSpPr/>
          <p:nvPr/>
        </p:nvGrpSpPr>
        <p:grpSpPr>
          <a:xfrm>
            <a:off x="2953346" y="956322"/>
            <a:ext cx="2700641" cy="1471412"/>
            <a:chOff x="3162063" y="134247"/>
            <a:chExt cx="3720273" cy="1877597"/>
          </a:xfrm>
          <a:solidFill>
            <a:srgbClr val="3A7982"/>
          </a:solidFill>
        </p:grpSpPr>
        <p:sp>
          <p:nvSpPr>
            <p:cNvPr id="21" name="Прямоугольник: скругленные углы 20">
              <a:extLst>
                <a:ext uri="{FF2B5EF4-FFF2-40B4-BE49-F238E27FC236}">
                  <a16:creationId xmlns:a16="http://schemas.microsoft.com/office/drawing/2014/main" xmlns="" id="{DD769123-3B3C-431D-8925-03BDAC2750B3}"/>
                </a:ext>
              </a:extLst>
            </p:cNvPr>
            <p:cNvSpPr/>
            <p:nvPr/>
          </p:nvSpPr>
          <p:spPr>
            <a:xfrm>
              <a:off x="3162063" y="134247"/>
              <a:ext cx="3720273" cy="1877597"/>
            </a:xfrm>
            <a:prstGeom prst="roundRect">
              <a:avLst/>
            </a:prstGeom>
            <a:grpFill/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22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2B46FF40-F153-4F93-AC9F-3ED5EF9A15DE}"/>
                </a:ext>
              </a:extLst>
            </p:cNvPr>
            <p:cNvSpPr txBox="1"/>
            <p:nvPr/>
          </p:nvSpPr>
          <p:spPr>
            <a:xfrm>
              <a:off x="3253720" y="225904"/>
              <a:ext cx="3536959" cy="1694283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индивидуальная форма инновационной педагогической деятельности предполагает самостоятельное создание педагогическим работником инновационного продукта</a:t>
              </a: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6573824D-9CF4-4895-8CAF-EFB56F2963E1}"/>
              </a:ext>
            </a:extLst>
          </p:cNvPr>
          <p:cNvGrpSpPr/>
          <p:nvPr/>
        </p:nvGrpSpPr>
        <p:grpSpPr>
          <a:xfrm>
            <a:off x="373274" y="1546053"/>
            <a:ext cx="2646607" cy="1725515"/>
            <a:chOff x="194747" y="1176923"/>
            <a:chExt cx="3298420" cy="1850010"/>
          </a:xfrm>
          <a:solidFill>
            <a:srgbClr val="3A7982"/>
          </a:solidFill>
        </p:grpSpPr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xmlns="" id="{91DC0498-316F-4823-90FD-9CA83566047C}"/>
                </a:ext>
              </a:extLst>
            </p:cNvPr>
            <p:cNvSpPr/>
            <p:nvPr/>
          </p:nvSpPr>
          <p:spPr>
            <a:xfrm>
              <a:off x="194747" y="1176923"/>
              <a:ext cx="3298420" cy="1850010"/>
            </a:xfrm>
            <a:prstGeom prst="roundRect">
              <a:avLst/>
            </a:prstGeom>
            <a:grpFill/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25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16D39A03-17E9-4E38-9486-A3BECA91E60B}"/>
                </a:ext>
              </a:extLst>
            </p:cNvPr>
            <p:cNvSpPr txBox="1"/>
            <p:nvPr/>
          </p:nvSpPr>
          <p:spPr>
            <a:xfrm>
              <a:off x="491719" y="1201789"/>
              <a:ext cx="2750786" cy="1767138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коллективная форма инновационной деятельности предполагает работу коллектива образовательной организации над инновационной темой организации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BD34ABE8-693D-47BD-B4F1-1161DD9CC41C}"/>
              </a:ext>
            </a:extLst>
          </p:cNvPr>
          <p:cNvGrpSpPr/>
          <p:nvPr/>
        </p:nvGrpSpPr>
        <p:grpSpPr>
          <a:xfrm>
            <a:off x="5490737" y="1839741"/>
            <a:ext cx="2944451" cy="1377725"/>
            <a:chOff x="6452153" y="1570705"/>
            <a:chExt cx="3178222" cy="1688130"/>
          </a:xfrm>
          <a:solidFill>
            <a:srgbClr val="3A7982"/>
          </a:solidFill>
        </p:grpSpPr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xmlns="" id="{58F2D7A9-BC07-48A8-9586-871D8953BD1E}"/>
                </a:ext>
              </a:extLst>
            </p:cNvPr>
            <p:cNvSpPr/>
            <p:nvPr/>
          </p:nvSpPr>
          <p:spPr>
            <a:xfrm>
              <a:off x="6452153" y="1570705"/>
              <a:ext cx="3178222" cy="1688130"/>
            </a:xfrm>
            <a:prstGeom prst="roundRect">
              <a:avLst/>
            </a:prstGeom>
            <a:grpFill/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28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9AC18B8C-D7B3-40DE-A52F-5B43EDC5B668}"/>
                </a:ext>
              </a:extLst>
            </p:cNvPr>
            <p:cNvSpPr txBox="1"/>
            <p:nvPr/>
          </p:nvSpPr>
          <p:spPr>
            <a:xfrm>
              <a:off x="6628364" y="1790230"/>
              <a:ext cx="2856732" cy="1344444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групповая форма инновационной педагогической деятельности позволяет комплексно решать единые задачи группой педагогов - предметников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EEE34A02-1B0C-43D8-91C1-922B978A445D}"/>
              </a:ext>
            </a:extLst>
          </p:cNvPr>
          <p:cNvGrpSpPr/>
          <p:nvPr/>
        </p:nvGrpSpPr>
        <p:grpSpPr>
          <a:xfrm>
            <a:off x="2860220" y="2945636"/>
            <a:ext cx="2840287" cy="1693530"/>
            <a:chOff x="3187966" y="3194813"/>
            <a:chExt cx="3708903" cy="2341639"/>
          </a:xfrm>
          <a:solidFill>
            <a:srgbClr val="3A7982"/>
          </a:solidFill>
        </p:grpSpPr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xmlns="" id="{B1F06702-5557-48DB-BDD9-50B270E702FB}"/>
                </a:ext>
              </a:extLst>
            </p:cNvPr>
            <p:cNvSpPr/>
            <p:nvPr/>
          </p:nvSpPr>
          <p:spPr>
            <a:xfrm>
              <a:off x="3187966" y="3194813"/>
              <a:ext cx="3708903" cy="2341639"/>
            </a:xfrm>
            <a:prstGeom prst="roundRect">
              <a:avLst/>
            </a:prstGeom>
            <a:grpFill/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</p:sp>
        <p:sp>
          <p:nvSpPr>
            <p:cNvPr id="31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2EE51E87-27F4-41F0-AE3B-3FB10E68E5B2}"/>
                </a:ext>
              </a:extLst>
            </p:cNvPr>
            <p:cNvSpPr txBox="1"/>
            <p:nvPr/>
          </p:nvSpPr>
          <p:spPr>
            <a:xfrm>
              <a:off x="3290566" y="3293407"/>
              <a:ext cx="3480287" cy="2116739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командная форма инновационной деятельности призвана, объединить группу специалистов из различных образовательных организаций для реализации проектов в сфере образования и воспитания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0079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445754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1974015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7311" y="394085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917917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Типы Региональных инновационных площадок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" y="73206"/>
            <a:ext cx="590966" cy="762107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23643" y="4767263"/>
            <a:ext cx="8906057" cy="273844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/>
              <a:t>«Институт развития образования Республики Татарстан»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2665" y="1281067"/>
            <a:ext cx="83454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b="1" dirty="0">
              <a:solidFill>
                <a:srgbClr val="3E818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Основные задачи инновационных площадок второго вида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организация и проведение методической и исследовательской работы прикладного характера по актуальным проблемам развития системы образования Республики Татарстан на конкретной практической базе во взаимодействии с инновационными площадками первого вида;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разработка инновационных продуктов прикладного характера; представление полученных результатов инновационной деятельности с обоснованием положительных эффектов от внедрения в свою образовательную практику и практику работы </a:t>
            </a:r>
            <a:r>
              <a:rPr lang="ru-RU" b="1" dirty="0" err="1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апробационных</a:t>
            </a:r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площадок.</a:t>
            </a:r>
            <a:endParaRPr lang="ru-RU" sz="2400" dirty="0"/>
          </a:p>
        </p:txBody>
      </p:sp>
      <p:sp>
        <p:nvSpPr>
          <p:cNvPr id="2" name="AutoShape 6" descr="https://moderationgateway.com/wp-content/uploads/2013/03/question_mark_serious_thinker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1" descr="https://moderationgateway.com/wp-content/uploads/2013/03/question_mark_serious_thinker2.gi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824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445754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1974015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7311" y="394085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917917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Типы Региональных инновационных площадок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" y="73206"/>
            <a:ext cx="590966" cy="762107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23643" y="4767263"/>
            <a:ext cx="8906057" cy="273844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/>
              <a:t>«Институт развития образования Республики Татарстан»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2665" y="1281067"/>
            <a:ext cx="83454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b="1" dirty="0">
              <a:solidFill>
                <a:srgbClr val="3E818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Основные условия для инновационных площадок второго вида</a:t>
            </a:r>
          </a:p>
          <a:p>
            <a:pPr lvl="0"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наличие научного консультанта; </a:t>
            </a:r>
          </a:p>
          <a:p>
            <a:pPr lvl="0"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наличие организаций - партнеров (апробационные площадки); </a:t>
            </a:r>
          </a:p>
          <a:p>
            <a:pPr lvl="0"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наличие инструмента мониторинга апробации и реализации инновации; соответствие профессиональной квалификации специалистов, заявленной теме и их достаточность; </a:t>
            </a:r>
          </a:p>
          <a:p>
            <a:pPr lvl="0"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наличие практических наработок, по заявляемой теме инновационной деятельности; </a:t>
            </a:r>
          </a:p>
          <a:p>
            <a:pPr lvl="0"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коллективная форма организации инновационной деятельности.</a:t>
            </a:r>
            <a:endParaRPr lang="ru-RU" sz="2400" dirty="0"/>
          </a:p>
        </p:txBody>
      </p:sp>
      <p:sp>
        <p:nvSpPr>
          <p:cNvPr id="2" name="AutoShape 6" descr="https://moderationgateway.com/wp-content/uploads/2013/03/question_mark_serious_thinker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1" descr="https://moderationgateway.com/wp-content/uploads/2013/03/question_mark_serious_thinker2.gi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377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445754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1974015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917917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</a:rPr>
              <a:t>Этапы проведения эксперимента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64700"/>
            <a:ext cx="590966" cy="762107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23643" y="4697746"/>
            <a:ext cx="8906057" cy="409858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/>
              <a:t>«Институт развития образования Республики Татарстан»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8DEF625-19A2-4A1D-8254-E33B777EF660}"/>
              </a:ext>
            </a:extLst>
          </p:cNvPr>
          <p:cNvSpPr/>
          <p:nvPr/>
        </p:nvSpPr>
        <p:spPr>
          <a:xfrm>
            <a:off x="1331640" y="1685429"/>
            <a:ext cx="51480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Подготовительный этап</a:t>
            </a:r>
          </a:p>
          <a:p>
            <a:pPr algn="just"/>
            <a:endParaRPr lang="ru-RU" b="1" dirty="0">
              <a:solidFill>
                <a:srgbClr val="3E818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Практический этап</a:t>
            </a:r>
          </a:p>
          <a:p>
            <a:pPr algn="just"/>
            <a:endParaRPr lang="ru-RU" b="1" dirty="0">
              <a:solidFill>
                <a:srgbClr val="3E818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Обобщающий этап</a:t>
            </a:r>
          </a:p>
          <a:p>
            <a:pPr algn="just"/>
            <a:endParaRPr lang="ru-RU" b="1" dirty="0">
              <a:solidFill>
                <a:srgbClr val="3E818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4. Внедренческий этап</a:t>
            </a:r>
          </a:p>
        </p:txBody>
      </p:sp>
    </p:spTree>
    <p:extLst>
      <p:ext uri="{BB962C8B-B14F-4D97-AF65-F5344CB8AC3E}">
        <p14:creationId xmlns:p14="http://schemas.microsoft.com/office/powerpoint/2010/main" val="450100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445754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643" y="1389880"/>
            <a:ext cx="8601232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917917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ru-RU" sz="2200" b="1" dirty="0">
              <a:solidFill>
                <a:schemeClr val="bg1"/>
              </a:solidFill>
            </a:endParaRPr>
          </a:p>
          <a:p>
            <a:pPr algn="ctr"/>
            <a:r>
              <a:rPr lang="ru-RU" sz="2200" b="1" dirty="0">
                <a:solidFill>
                  <a:schemeClr val="bg1"/>
                </a:solidFill>
              </a:rPr>
              <a:t>Примерная структура программы эксперимента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64700"/>
            <a:ext cx="590966" cy="762107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8DEF625-19A2-4A1D-8254-E33B777EF660}"/>
              </a:ext>
            </a:extLst>
          </p:cNvPr>
          <p:cNvSpPr/>
          <p:nvPr/>
        </p:nvSpPr>
        <p:spPr>
          <a:xfrm>
            <a:off x="1331640" y="1230848"/>
            <a:ext cx="5148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16F2B8D-2593-4EE3-80BA-B48A57E5044A}"/>
              </a:ext>
            </a:extLst>
          </p:cNvPr>
          <p:cNvSpPr/>
          <p:nvPr/>
        </p:nvSpPr>
        <p:spPr>
          <a:xfrm>
            <a:off x="123644" y="1012274"/>
            <a:ext cx="8601231" cy="4088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just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400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Формулирование и обоснование темы.</a:t>
            </a:r>
          </a:p>
          <a:p>
            <a:pPr lvl="0" indent="-342900" algn="just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400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Объект исследования. Предмет исследования. </a:t>
            </a:r>
          </a:p>
          <a:p>
            <a:pPr lvl="0" indent="-342900" algn="just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400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Цель эксперимента. Задачи эксперимента </a:t>
            </a:r>
          </a:p>
          <a:p>
            <a:pPr lvl="0" indent="-342900" algn="just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400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Гипотеза эксперимента  </a:t>
            </a:r>
          </a:p>
          <a:p>
            <a:pPr indent="-342900" algn="just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400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Разработка и выбор конкретных методик и методов эксперимента</a:t>
            </a:r>
          </a:p>
          <a:p>
            <a:pPr indent="-342900" algn="just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400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Критерии оценки эффективности эксперимента.</a:t>
            </a:r>
          </a:p>
          <a:p>
            <a:pPr indent="-342900" algn="just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400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Место и время эксперимента (минимальные сроки –1 год) </a:t>
            </a:r>
          </a:p>
          <a:p>
            <a:pPr indent="-342900" algn="just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400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Характеристика участников эксперимента.</a:t>
            </a:r>
          </a:p>
          <a:p>
            <a:pPr indent="-342900" algn="just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400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Диагностика</a:t>
            </a:r>
          </a:p>
          <a:p>
            <a:pPr indent="-342900" algn="just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400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Виды эксперимента (констатирующий, формирующий (обучающий), контрольный, сравнительный).  </a:t>
            </a:r>
          </a:p>
          <a:p>
            <a:pPr indent="-342900" algn="just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400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Промежуточные результаты диагностических исследований</a:t>
            </a:r>
          </a:p>
          <a:p>
            <a:pPr indent="-342900" algn="just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400" b="1" dirty="0">
                <a:solidFill>
                  <a:srgbClr val="3E81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Обобщающий этап: анализ и итог.</a:t>
            </a:r>
          </a:p>
        </p:txBody>
      </p:sp>
    </p:spTree>
    <p:extLst>
      <p:ext uri="{BB962C8B-B14F-4D97-AF65-F5344CB8AC3E}">
        <p14:creationId xmlns:p14="http://schemas.microsoft.com/office/powerpoint/2010/main" val="23788495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5752</TotalTime>
  <Words>660</Words>
  <Application>Microsoft Office PowerPoint</Application>
  <PresentationFormat>Экран (16:9)</PresentationFormat>
  <Paragraphs>108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Candara</vt:lpstr>
      <vt:lpstr>Corbel</vt:lpstr>
      <vt:lpstr>Open Sans</vt:lpstr>
      <vt:lpstr>Times New Roman</vt:lpstr>
      <vt:lpstr>Wingdings</vt:lpstr>
      <vt:lpstr>Wingdings 3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Яковенко</dc:creator>
  <cp:lastModifiedBy>user</cp:lastModifiedBy>
  <cp:revision>390</cp:revision>
  <cp:lastPrinted>2018-12-04T11:28:06Z</cp:lastPrinted>
  <dcterms:created xsi:type="dcterms:W3CDTF">2018-06-09T04:04:21Z</dcterms:created>
  <dcterms:modified xsi:type="dcterms:W3CDTF">2023-01-19T11:08:28Z</dcterms:modified>
</cp:coreProperties>
</file>