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86" r:id="rId2"/>
    <p:sldId id="259" r:id="rId3"/>
    <p:sldId id="260" r:id="rId4"/>
    <p:sldId id="262" r:id="rId5"/>
    <p:sldId id="261" r:id="rId6"/>
    <p:sldId id="263" r:id="rId7"/>
    <p:sldId id="264" r:id="rId8"/>
    <p:sldId id="266" r:id="rId9"/>
    <p:sldId id="267" r:id="rId10"/>
    <p:sldId id="268" r:id="rId11"/>
    <p:sldId id="269" r:id="rId12"/>
    <p:sldId id="270" r:id="rId13"/>
    <p:sldId id="272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75" r:id="rId22"/>
    <p:sldId id="276" r:id="rId23"/>
    <p:sldId id="274" r:id="rId24"/>
    <p:sldId id="273" r:id="rId25"/>
    <p:sldId id="265" r:id="rId26"/>
    <p:sldId id="284" r:id="rId27"/>
    <p:sldId id="285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09" autoAdjust="0"/>
    <p:restoredTop sz="94660"/>
  </p:normalViewPr>
  <p:slideViewPr>
    <p:cSldViewPr>
      <p:cViewPr>
        <p:scale>
          <a:sx n="73" d="100"/>
          <a:sy n="73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01.06.2015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01.06.2015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01.06.2015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01.06.2015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188640"/>
            <a:ext cx="7543800" cy="6336704"/>
          </a:xfrm>
        </p:spPr>
        <p:txBody>
          <a:bodyPr/>
          <a:lstStyle/>
          <a:p>
            <a:pPr algn="ctr"/>
            <a:r>
              <a:rPr lang="ru-RU" dirty="0" smtClean="0"/>
              <a:t>  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2400" dirty="0" smtClean="0">
                <a:solidFill>
                  <a:srgbClr val="92D050"/>
                </a:solidFill>
              </a:rPr>
              <a:t>Презентация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800" dirty="0" smtClean="0">
                <a:solidFill>
                  <a:srgbClr val="00B050"/>
                </a:solidFill>
              </a:rPr>
              <a:t>«История татарского народа и образования ТАССР»</a:t>
            </a:r>
            <a:br>
              <a:rPr lang="ru-RU" sz="4800" dirty="0" smtClean="0">
                <a:solidFill>
                  <a:srgbClr val="00B05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>
                <a:solidFill>
                  <a:srgbClr val="92D050"/>
                </a:solidFill>
              </a:rPr>
              <a:t>Выполнил учитель истории и обществознания </a:t>
            </a:r>
            <a:br>
              <a:rPr lang="ru-RU" sz="2000" dirty="0" smtClean="0">
                <a:solidFill>
                  <a:srgbClr val="92D050"/>
                </a:solidFill>
              </a:rPr>
            </a:br>
            <a:r>
              <a:rPr lang="ru-RU" sz="2000" dirty="0" smtClean="0">
                <a:solidFill>
                  <a:srgbClr val="92D050"/>
                </a:solidFill>
              </a:rPr>
              <a:t>МБОУ «Дым-Тамакская ООШ»  </a:t>
            </a:r>
            <a:r>
              <a:rPr lang="ru-RU" sz="2000" smtClean="0">
                <a:solidFill>
                  <a:srgbClr val="92D050"/>
                </a:solidFill>
              </a:rPr>
              <a:t>Ютазинского района РТ</a:t>
            </a:r>
            <a:br>
              <a:rPr lang="ru-RU" sz="2000" smtClean="0">
                <a:solidFill>
                  <a:srgbClr val="92D050"/>
                </a:solidFill>
              </a:rPr>
            </a:br>
            <a:r>
              <a:rPr lang="ru-RU" sz="2000" dirty="0" err="1" smtClean="0">
                <a:solidFill>
                  <a:srgbClr val="92D050"/>
                </a:solidFill>
              </a:rPr>
              <a:t>Шайгуманов</a:t>
            </a:r>
            <a:r>
              <a:rPr lang="ru-RU" sz="2000" dirty="0" smtClean="0">
                <a:solidFill>
                  <a:srgbClr val="92D050"/>
                </a:solidFill>
              </a:rPr>
              <a:t> Шамиль </a:t>
            </a:r>
            <a:r>
              <a:rPr lang="ru-RU" sz="2000" dirty="0" err="1" smtClean="0">
                <a:solidFill>
                  <a:srgbClr val="92D050"/>
                </a:solidFill>
              </a:rPr>
              <a:t>Анасович</a:t>
            </a:r>
            <a:r>
              <a:rPr lang="ru-RU" sz="2000" dirty="0" smtClean="0">
                <a:solidFill>
                  <a:srgbClr val="92D050"/>
                </a:solidFill>
              </a:rPr>
              <a:t/>
            </a:r>
            <a:br>
              <a:rPr lang="ru-RU" sz="2000" dirty="0" smtClean="0">
                <a:solidFill>
                  <a:srgbClr val="92D050"/>
                </a:solidFill>
              </a:rPr>
            </a:br>
            <a:r>
              <a:rPr lang="ru-RU" sz="2000" dirty="0">
                <a:solidFill>
                  <a:srgbClr val="92D050"/>
                </a:solidFill>
              </a:rPr>
              <a:t/>
            </a:r>
            <a:br>
              <a:rPr lang="ru-RU" sz="2000" dirty="0">
                <a:solidFill>
                  <a:srgbClr val="92D050"/>
                </a:solidFill>
              </a:rPr>
            </a:br>
            <a:r>
              <a:rPr lang="ru-RU" sz="2000" dirty="0" smtClean="0">
                <a:solidFill>
                  <a:srgbClr val="92D050"/>
                </a:solidFill>
              </a:rPr>
              <a:t>2015 год</a:t>
            </a:r>
            <a:br>
              <a:rPr lang="ru-RU" sz="2000" dirty="0" smtClean="0">
                <a:solidFill>
                  <a:srgbClr val="92D050"/>
                </a:solidFill>
              </a:rPr>
            </a:br>
            <a:r>
              <a:rPr lang="ru-RU" sz="1600" dirty="0">
                <a:solidFill>
                  <a:srgbClr val="00B050"/>
                </a:solidFill>
              </a:rPr>
              <a:t/>
            </a:r>
            <a:br>
              <a:rPr lang="ru-RU" sz="1600" dirty="0">
                <a:solidFill>
                  <a:srgbClr val="00B050"/>
                </a:solidFill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155541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4365104"/>
            <a:ext cx="7543800" cy="1872208"/>
          </a:xfrm>
        </p:spPr>
        <p:txBody>
          <a:bodyPr/>
          <a:lstStyle/>
          <a:p>
            <a:r>
              <a:rPr lang="ru-RU" sz="2000" dirty="0" smtClean="0"/>
              <a:t>   В 1419 году в результате нескончаемой борьбы за власть Золотая Орда распалась. Наступило время существования Казанского ханства, которое существовало чуть более столетия, но оставило глубокий след в истории татарского народа и  других народов края.</a:t>
            </a:r>
            <a:endParaRPr lang="ru-RU" sz="2000" dirty="0"/>
          </a:p>
        </p:txBody>
      </p:sp>
      <p:pic>
        <p:nvPicPr>
          <p:cNvPr id="1026" name="Picture 2" descr="&quot;Художественные сокровища Татарстана&quot;: &quot;Реалистическое искусство России и Татарстана&quot; Art16.ru - Культура и Искусство в Татарс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11186"/>
            <a:ext cx="6094859" cy="442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1703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4365104"/>
            <a:ext cx="7543800" cy="2088232"/>
          </a:xfrm>
        </p:spPr>
        <p:txBody>
          <a:bodyPr/>
          <a:lstStyle/>
          <a:p>
            <a:r>
              <a:rPr lang="ru-RU" sz="1800" dirty="0" smtClean="0"/>
              <a:t>Казань стала признанным центром международной торговли, одним из крупнейших городов Европы. В конце </a:t>
            </a:r>
            <a:r>
              <a:rPr lang="en-US" sz="1800" dirty="0" smtClean="0"/>
              <a:t>XV</a:t>
            </a:r>
            <a:r>
              <a:rPr lang="ru-RU" sz="1800" dirty="0" smtClean="0"/>
              <a:t> века окончательно сложилась народность казанских (приволжских) татар, которые сохранили это имя до наших дней.</a:t>
            </a:r>
            <a:r>
              <a:rPr lang="en-US" sz="1800" dirty="0" smtClean="0"/>
              <a:t> </a:t>
            </a:r>
            <a:r>
              <a:rPr lang="ru-RU" sz="1800" dirty="0" smtClean="0"/>
              <a:t>В Казанском ханстве царили мир и спокойствие, развивалась торговля, богатели города. Но так продолжалось недолго.</a:t>
            </a:r>
            <a:endParaRPr lang="ru-RU" sz="1800" dirty="0"/>
          </a:p>
        </p:txBody>
      </p:sp>
      <p:pic>
        <p:nvPicPr>
          <p:cNvPr id="2050" name="Picture 2" descr="Казанский Кремль - официальный гид Казани GoKazan.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4"/>
          <a:stretch/>
        </p:blipFill>
        <p:spPr bwMode="auto">
          <a:xfrm>
            <a:off x="755576" y="332655"/>
            <a:ext cx="7487894" cy="4250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5658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4465768"/>
            <a:ext cx="7543800" cy="2059576"/>
          </a:xfrm>
        </p:spPr>
        <p:txBody>
          <a:bodyPr/>
          <a:lstStyle/>
          <a:p>
            <a:r>
              <a:rPr lang="ru-RU" sz="1800" dirty="0" smtClean="0"/>
              <a:t>Усиливалась Московская Русь. Москва стремилась контролировать Казань и управлять ее политикой. С 1467 г. по 1552 г. неоднократно направлялись войска на Казань.  23 августа 1552 г. 150-ти тысячная армия во главе с Иваном </a:t>
            </a:r>
            <a:r>
              <a:rPr lang="en-US" sz="1800" dirty="0" smtClean="0"/>
              <a:t>IV </a:t>
            </a:r>
            <a:r>
              <a:rPr lang="ru-RU" sz="1800" dirty="0" smtClean="0"/>
              <a:t> подошла к Казани. 2 октября Казань пала. Все оставшиеся в живых мужчины были истреблены, женщины и дети взяты в плен. Казанское ханство прекратило свое существование. Ее территории были включены в состав Руси.</a:t>
            </a:r>
            <a:endParaRPr lang="ru-RU" sz="1800" dirty="0"/>
          </a:p>
        </p:txBody>
      </p:sp>
      <p:pic>
        <p:nvPicPr>
          <p:cNvPr id="3076" name="Picture 4" descr="К дню народного единст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997" y="260648"/>
            <a:ext cx="5447928" cy="420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В Татарстан &quot; История Казанского ханства и его завоевание Ив…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9923" y="2535867"/>
            <a:ext cx="1100074" cy="192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Новости Татарстана / Новости / Инфо-Ислам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925" y="275698"/>
            <a:ext cx="1690947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674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4149080"/>
            <a:ext cx="7543800" cy="2160240"/>
          </a:xfrm>
        </p:spPr>
        <p:txBody>
          <a:bodyPr/>
          <a:lstStyle/>
          <a:p>
            <a:r>
              <a:rPr lang="ru-RU" sz="1800" dirty="0" smtClean="0"/>
              <a:t>     Проблема национального самоопределения татарского народа требовала своего решения.</a:t>
            </a:r>
            <a:r>
              <a:rPr lang="en-US" sz="1800" dirty="0" smtClean="0"/>
              <a:t> </a:t>
            </a:r>
            <a:r>
              <a:rPr lang="ru-RU" sz="1800" dirty="0" smtClean="0"/>
              <a:t>Национальное самосознание татарского народа получил</a:t>
            </a:r>
            <a:r>
              <a:rPr lang="ru-RU" sz="1800" dirty="0"/>
              <a:t>о</a:t>
            </a:r>
            <a:r>
              <a:rPr lang="ru-RU" sz="1800" dirty="0" smtClean="0"/>
              <a:t> большое развитие в конце 19 и начале 20 века. Особенно в ходе революций 1905  и 1917-х годов. 27 мая 1920 г декрет об образовании ТАССР  был подписан председателем СНК </a:t>
            </a:r>
            <a:r>
              <a:rPr lang="ru-RU" sz="1800" dirty="0" err="1" smtClean="0"/>
              <a:t>В.И.Лениным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8196" name="Picture 4" descr="ТАТАРСКИЕ КРАСАВИЦЫ обои для рабочего стола. . Обои Татарские красавицы: Девочка, Наряд, Татарстан WPAPERS.RU (Wallpapers)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865" y="238782"/>
            <a:ext cx="6096000" cy="389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://content.foto.mail.ru/mail/rozal89/_answers/i-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50895"/>
            <a:ext cx="1802160" cy="216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301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3789040"/>
            <a:ext cx="7543800" cy="2592288"/>
          </a:xfrm>
        </p:spPr>
        <p:txBody>
          <a:bodyPr/>
          <a:lstStyle/>
          <a:p>
            <a:r>
              <a:rPr lang="ru-RU" sz="2000" dirty="0" smtClean="0"/>
              <a:t>    В 1921-1922 гг. населению Южного Урала, Крыма, Поволжья,  в том числе и Татарской республике, пришлось пережить голодомор. К окончанию гражданской войны сельское хозяйство Татарии было обессилено непомерными реквизициями. В счет продразверстки из республики было вывезено более 10 миллионов пудов хлеба. </a:t>
            </a:r>
            <a:br>
              <a:rPr lang="ru-RU" sz="2000" dirty="0" smtClean="0"/>
            </a:br>
            <a:r>
              <a:rPr lang="ru-RU" sz="2000" dirty="0" smtClean="0"/>
              <a:t>   Общие людские потери составили около полумиллиона человек. </a:t>
            </a:r>
            <a:endParaRPr lang="ru-RU" sz="2000" dirty="0"/>
          </a:p>
        </p:txBody>
      </p:sp>
      <p:pic>
        <p:nvPicPr>
          <p:cNvPr id="9218" name="Picture 2" descr="Демография для все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08923"/>
            <a:ext cx="575919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053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2492896"/>
            <a:ext cx="7543800" cy="3888432"/>
          </a:xfrm>
        </p:spPr>
        <p:txBody>
          <a:bodyPr/>
          <a:lstStyle/>
          <a:p>
            <a:r>
              <a:rPr lang="ru-RU" sz="2000" dirty="0" smtClean="0"/>
              <a:t>   Несмотря на различные политические потрясения, в республике шло восстановление народного хозяйства. Этот процесс происходил в условиях новой экономической политики. Начали работать рыночные механизмы, восстановлены фабрики и заводы, развивалось образование, наука, литература, искусство. Работало более 2000 школ (половина из которых являлись татарскими). Был открыт ряд новых ВУЗов. Возникла профессиональная татарская живопись и музыка. </a:t>
            </a:r>
            <a:br>
              <a:rPr lang="ru-RU" sz="2000" dirty="0" smtClean="0"/>
            </a:br>
            <a:r>
              <a:rPr lang="ru-RU" sz="2000" dirty="0"/>
              <a:t> </a:t>
            </a:r>
            <a:r>
              <a:rPr lang="ru-RU" sz="2000" dirty="0" smtClean="0"/>
              <a:t>  Нэп принес с собой «культурную революцию». Однако на духовную жизнь республики неизгладимый отпечаток накладывал формировавшийся тоталитарный режим.</a:t>
            </a:r>
            <a:endParaRPr lang="ru-RU" sz="2000" dirty="0"/>
          </a:p>
        </p:txBody>
      </p:sp>
      <p:pic>
        <p:nvPicPr>
          <p:cNvPr id="10246" name="Picture 6" descr="Татаро-Башмаков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246"/>
            <a:ext cx="6373704" cy="228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Статьи / Советское Заполярь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567" y="260246"/>
            <a:ext cx="3100085" cy="232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781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437112"/>
            <a:ext cx="7061408" cy="1800200"/>
          </a:xfrm>
        </p:spPr>
        <p:txBody>
          <a:bodyPr/>
          <a:lstStyle/>
          <a:p>
            <a:r>
              <a:rPr lang="ru-RU" sz="2000" dirty="0" smtClean="0"/>
              <a:t>    Сталинский террор носил массовый и  беспощадный характер, стал порождением тоталитарного режима, созданной им обстановки страха и всеобщей подозрительности. Погибли тысячи и тысячи ни в чем неповинных людей. </a:t>
            </a:r>
            <a:endParaRPr lang="ru-RU" sz="2000" dirty="0"/>
          </a:p>
        </p:txBody>
      </p:sp>
      <p:pic>
        <p:nvPicPr>
          <p:cNvPr id="11266" name="Picture 2" descr="СТАЛКЕРЫ 80-ых. . Колыма, лагерь &quot;смерти&quot; Бутугычаг (ГУЛАГ) - видео смотреть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37"/>
          <a:stretch/>
        </p:blipFill>
        <p:spPr bwMode="auto">
          <a:xfrm>
            <a:off x="1403648" y="286611"/>
            <a:ext cx="6336704" cy="41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421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3958046"/>
            <a:ext cx="7543800" cy="1833154"/>
          </a:xfrm>
        </p:spPr>
        <p:txBody>
          <a:bodyPr/>
          <a:lstStyle/>
          <a:p>
            <a:r>
              <a:rPr lang="ru-RU" sz="2000" dirty="0" smtClean="0"/>
              <a:t>   К началу 1940 г. на территории республики были расположены 21 город, более 4,5 тысячи поселков и деревень. Население достигло 3 миллионов человек. Нападение фашисткой Германии на Советский Союз прервало решение созидательных задач. </a:t>
            </a:r>
            <a:endParaRPr lang="ru-RU" sz="2000" dirty="0"/>
          </a:p>
        </p:txBody>
      </p:sp>
      <p:pic>
        <p:nvPicPr>
          <p:cNvPr id="13314" name="Picture 2" descr="Взгляд из географической середины крупнейшей реки Европы - Из фотоархива В.П.Голови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76672"/>
            <a:ext cx="5726539" cy="3588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5181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3789040"/>
            <a:ext cx="7543800" cy="2664296"/>
          </a:xfrm>
        </p:spPr>
        <p:txBody>
          <a:bodyPr/>
          <a:lstStyle/>
          <a:p>
            <a:r>
              <a:rPr lang="ru-RU" sz="2000" dirty="0" smtClean="0"/>
              <a:t>    22 июня 1941 г. и 9 мая 1945 г. Между этими двумя датами заключена особая страница отечественной истории. Она вобрала в себя 1418 дней и ночей Великой Отечественной войны советского народа против фашисткой Германии и ее союзников.  Это была тяжелейшая война из всех войн мировой истории. Ценой миллионов жизней советский народ отстоял свободу, независимость и территориальную целостность своего Отечества.</a:t>
            </a:r>
            <a:endParaRPr lang="ru-RU" sz="2000" dirty="0"/>
          </a:p>
        </p:txBody>
      </p:sp>
      <p:pic>
        <p:nvPicPr>
          <p:cNvPr id="12290" name="Picture 2" descr="22 июня - День памяти и скорби (начало ВОВ)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476672"/>
            <a:ext cx="3623777" cy="32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1941 год в черно-белых фотографиях www.krasfun.r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8" b="8907"/>
          <a:stretch/>
        </p:blipFill>
        <p:spPr bwMode="auto">
          <a:xfrm>
            <a:off x="4499992" y="1303865"/>
            <a:ext cx="3833376" cy="2365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30216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404664"/>
            <a:ext cx="7827208" cy="5976664"/>
          </a:xfrm>
        </p:spPr>
        <p:txBody>
          <a:bodyPr/>
          <a:lstStyle/>
          <a:p>
            <a:r>
              <a:rPr lang="ru-RU" sz="1600" dirty="0" smtClean="0"/>
              <a:t>    Обеспечение нужд фронта особое значение отводилось Поволжью, Уралу, Сибири. Одной из важнейших тыловых баз стал Татарстан с его мощным экономическим потенциалом, созданным еще  в предвоенные годы. В республику прибывали эвакуированные предприятия. Всего в Татарии было размещено более 70 предприятий. За годы войны завод № 22 г. Казани выпустил более 10 тысяч бомбардировщиков ПЕ-2 и более 80  тяжелых бомбардировщиков ПЕ-8. Примерно столько было произведено на заводе №387 легкомоторных</a:t>
            </a:r>
            <a:r>
              <a:rPr lang="ru-RU" sz="1600" dirty="0" smtClean="0">
                <a:solidFill>
                  <a:prstClr val="white"/>
                </a:solidFill>
              </a:rPr>
              <a:t> бомбардировщиков ПО-2(У-2). Вместе с эвакуированными предприятиями в республику прибыли 76 тысяч рабочих и служащих. Республика снабжала армию кинопленкой для фотографирования военных объектов, рентгеновской пленкой, минами и снарядами, десантными баркасами, одеждой, военным обмундированием,  лыжами, бронепоездами, торпедными катерами, патронами. На массовый выпуск армейской обуви переключился комбинат «Спартак». В Казани около 10 предприятий участвовало в создании различных компонентов для знаменитых «Катюш». </a:t>
            </a:r>
            <a:br>
              <a:rPr lang="ru-RU" sz="1600" dirty="0" smtClean="0">
                <a:solidFill>
                  <a:prstClr val="white"/>
                </a:solidFill>
              </a:rPr>
            </a:br>
            <a:r>
              <a:rPr lang="ru-RU" sz="1600" dirty="0">
                <a:solidFill>
                  <a:prstClr val="white"/>
                </a:solidFill>
              </a:rPr>
              <a:t> </a:t>
            </a:r>
            <a:r>
              <a:rPr lang="ru-RU" sz="1600" dirty="0" smtClean="0">
                <a:solidFill>
                  <a:prstClr val="white"/>
                </a:solidFill>
              </a:rPr>
              <a:t>    Уже к осени 1942 г.  Промышленность республики стала одним из крупных арсеналов фронта.</a:t>
            </a:r>
            <a:br>
              <a:rPr lang="ru-RU" sz="1600" dirty="0" smtClean="0">
                <a:solidFill>
                  <a:prstClr val="white"/>
                </a:solidFill>
              </a:rPr>
            </a:br>
            <a:r>
              <a:rPr lang="ru-RU" sz="1600" dirty="0">
                <a:solidFill>
                  <a:prstClr val="white"/>
                </a:solidFill>
              </a:rPr>
              <a:t> </a:t>
            </a:r>
            <a:r>
              <a:rPr lang="ru-RU" sz="1600" dirty="0" smtClean="0">
                <a:solidFill>
                  <a:prstClr val="white"/>
                </a:solidFill>
              </a:rPr>
              <a:t>  За большой вклад в дело обеспечения экономической победы над фашисткой Германией многие предприятия были награждены орденами. </a:t>
            </a:r>
            <a:r>
              <a:rPr lang="ru-RU" sz="1600" dirty="0">
                <a:solidFill>
                  <a:prstClr val="white"/>
                </a:solidFill>
              </a:rPr>
              <a:t/>
            </a:r>
            <a:br>
              <a:rPr lang="ru-RU" sz="1600" dirty="0">
                <a:solidFill>
                  <a:prstClr val="white"/>
                </a:solidFill>
              </a:rPr>
            </a:br>
            <a:r>
              <a:rPr lang="ru-RU" sz="1600" dirty="0" smtClean="0">
                <a:solidFill>
                  <a:prstClr val="white"/>
                </a:solidFill>
              </a:rPr>
              <a:t>     В годы Великой Отечественной войны ярко проявились лучшие качества советского человека – патриотизм, самоотверженность, ответственность.</a:t>
            </a:r>
            <a:br>
              <a:rPr lang="ru-RU" sz="1600" dirty="0" smtClean="0">
                <a:solidFill>
                  <a:prstClr val="white"/>
                </a:solidFill>
              </a:rPr>
            </a:br>
            <a:r>
              <a:rPr lang="ru-RU" sz="1600" dirty="0">
                <a:solidFill>
                  <a:prstClr val="white"/>
                </a:solidFill>
              </a:rPr>
              <a:t> </a:t>
            </a:r>
            <a:r>
              <a:rPr lang="ru-RU" sz="1600" dirty="0" smtClean="0">
                <a:solidFill>
                  <a:prstClr val="white"/>
                </a:solidFill>
              </a:rPr>
              <a:t>    В  годы войны в области литературы, изобразительного искусства, музыкального искусства были созданы произведения, которые вошли в золотой фонд национальной культуры.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843341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9554" y="4725144"/>
            <a:ext cx="7920880" cy="144016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2"/>
                </a:solidFill>
              </a:rPr>
              <a:t>Н</a:t>
            </a:r>
            <a:r>
              <a:rPr lang="ru-RU" sz="2400" dirty="0" smtClean="0">
                <a:solidFill>
                  <a:schemeClr val="tx2"/>
                </a:solidFill>
              </a:rPr>
              <a:t>а планете Земля проживает  более 3000 различных народов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5" name="AutoShape 4" descr="https://im1-tub-ru.yandex.net/i?id=aed69bc92f47c6babd08e08288db4b96&amp;n=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m1-tub-ru.yandex.net/i?id=aed69bc92f47c6babd08e08288db4b96&amp;n=2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5" name="Picture 11" descr="Обои Планеты Земля Космос Фото 2978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68350"/>
            <a:ext cx="5951984" cy="4463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45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548680"/>
            <a:ext cx="7543800" cy="4896544"/>
          </a:xfrm>
        </p:spPr>
        <p:txBody>
          <a:bodyPr/>
          <a:lstStyle/>
          <a:p>
            <a:r>
              <a:rPr lang="ru-RU" sz="2400" dirty="0" smtClean="0"/>
              <a:t>    Война закончилась. Восторжествовала прежняя модель управления экономикой. Своего апогея достиг тоталитарный режим. </a:t>
            </a:r>
            <a:br>
              <a:rPr lang="ru-RU" sz="2400" dirty="0" smtClean="0"/>
            </a:br>
            <a:r>
              <a:rPr lang="ru-RU" sz="2400" dirty="0"/>
              <a:t> </a:t>
            </a:r>
            <a:r>
              <a:rPr lang="ru-RU" sz="2400" dirty="0" smtClean="0"/>
              <a:t>   В годы войны территория ТАССР не являлась ареной боевых действий. Однако последствия войны были тяжелыми для республики. Она лишилась 11,5 % своего довоенного населения. Из 700 тысяч уроженцев республики, ушедших на фронт, погиб каждый второй. ТАССР оказывала помощь территориям, освобожденным от немецкой </a:t>
            </a:r>
            <a:r>
              <a:rPr lang="ru-RU" sz="2400" dirty="0"/>
              <a:t>о</a:t>
            </a:r>
            <a:r>
              <a:rPr lang="ru-RU" sz="2400" dirty="0" smtClean="0"/>
              <a:t>ккупации.</a:t>
            </a:r>
            <a:br>
              <a:rPr lang="ru-RU" sz="2400" dirty="0" smtClean="0"/>
            </a:br>
            <a:r>
              <a:rPr lang="ru-RU" sz="2400" dirty="0" smtClean="0"/>
              <a:t>   В 1950 г. были открыты крупные месторождения нефти в Бавлах и </a:t>
            </a:r>
            <a:r>
              <a:rPr lang="ru-RU" sz="2400" dirty="0" err="1" smtClean="0"/>
              <a:t>Ромашкино</a:t>
            </a:r>
            <a:r>
              <a:rPr lang="ru-RU" sz="2400" dirty="0" smtClean="0"/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542605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3356992"/>
            <a:ext cx="7543800" cy="2808312"/>
          </a:xfrm>
        </p:spPr>
        <p:txBody>
          <a:bodyPr/>
          <a:lstStyle/>
          <a:p>
            <a:r>
              <a:rPr lang="ru-RU" sz="1800" dirty="0" smtClean="0"/>
              <a:t>Вторая половина 80-х гг. ознаменовалась обновлением системы социалистической экономики, которые вызвали активные процессы гражданского, духовного раскрепощения.  Омолодились кадры в высшем руководстве страны. Кадровые изменения не обошли стороной и ТАССР. Первым секретарем Татарского обкома КПСС стал </a:t>
            </a:r>
            <a:r>
              <a:rPr lang="ru-RU" sz="1800" dirty="0" err="1" smtClean="0"/>
              <a:t>М.Ш.Шаймиев</a:t>
            </a:r>
            <a:r>
              <a:rPr lang="ru-RU" sz="1800" dirty="0" smtClean="0"/>
              <a:t>. В печати стали появляться  статьи, посвященные видным татарским мыслителям.  Городам республики вернули исконные названия. Был водружен шпиль полумесяца на  башню </a:t>
            </a:r>
            <a:r>
              <a:rPr lang="ru-RU" sz="1800" dirty="0" err="1" smtClean="0"/>
              <a:t>Сююмбике</a:t>
            </a:r>
            <a:r>
              <a:rPr lang="ru-RU" sz="1800" dirty="0" smtClean="0"/>
              <a:t>. Были изданы татарско-русские разговорники, словари.</a:t>
            </a:r>
            <a:endParaRPr lang="ru-RU" sz="1800" dirty="0"/>
          </a:p>
        </p:txBody>
      </p:sp>
      <p:pic>
        <p:nvPicPr>
          <p:cNvPr id="5122" name="Picture 2" descr="Религия &quot; Минтимер Шаймиев оставляет пост президента Татарста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380" y="2259393"/>
            <a:ext cx="1833071" cy="1018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Что посмотреть в Казан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64278"/>
            <a:ext cx="4899005" cy="3113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https://im2-tub-ru.yandex.net/i?id=c9dfb118de65f9b2d6972d2d34604a97&amp;n=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8" descr="https://im2-tub-ru.yandex.net/i?id=c9dfb118de65f9b2d6972d2d34604a97&amp;n=2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0" name="Picture 10" descr="Кухня и быт : Русское географическое общество, РГ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380" y="164278"/>
            <a:ext cx="3106854" cy="207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4173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4437112"/>
            <a:ext cx="7543800" cy="2016224"/>
          </a:xfrm>
        </p:spPr>
        <p:txBody>
          <a:bodyPr/>
          <a:lstStyle/>
          <a:p>
            <a:r>
              <a:rPr lang="ru-RU" sz="2000" dirty="0" smtClean="0"/>
              <a:t>     В годы перестройки прекратилось ущемление прав религиозных конфессий, верующих. О новой политике государства свидетельствовало празднование  летом 1988 г. 1000-летия христианства на Руси, а в следующем году 1100-летия принятия Волжской </a:t>
            </a:r>
            <a:r>
              <a:rPr lang="ru-RU" sz="2000" dirty="0" err="1" smtClean="0"/>
              <a:t>Булгарией</a:t>
            </a:r>
            <a:r>
              <a:rPr lang="ru-RU" sz="2000" dirty="0" smtClean="0"/>
              <a:t> ислама. Открыто стали отмечаться мусульманские и христианские праздники.</a:t>
            </a:r>
            <a:endParaRPr lang="ru-RU" sz="2000" dirty="0"/>
          </a:p>
        </p:txBody>
      </p:sp>
      <p:pic>
        <p:nvPicPr>
          <p:cNvPr id="4098" name="Picture 2" descr="20 апреля - Православная Пасха - Главная - Молодежный портал города Атыра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778896" cy="318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азанские ведомос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36666" y="1340768"/>
            <a:ext cx="4536504" cy="300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3556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4509120"/>
            <a:ext cx="7683192" cy="2016224"/>
          </a:xfrm>
        </p:spPr>
        <p:txBody>
          <a:bodyPr/>
          <a:lstStyle/>
          <a:p>
            <a:r>
              <a:rPr lang="ru-RU" sz="2000" dirty="0" smtClean="0"/>
              <a:t>  Утверждены государственные символы Татарстана:</a:t>
            </a:r>
            <a:br>
              <a:rPr lang="ru-RU" sz="2000" dirty="0" smtClean="0"/>
            </a:br>
            <a:r>
              <a:rPr lang="ru-RU" sz="2000" dirty="0" smtClean="0"/>
              <a:t>(ноябрь 1991 г. )–Государственный флаг, (февраль 1992г.)-Государственный герб, (август 1993 г.)-Государственный гимн, (6 ноября 1992г.)-принятие Конституции Республики Татарстан.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6150" name="Picture 6" descr="Флаг и герб Татарстана / Казань / Фото Казан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99125"/>
            <a:ext cx="7632848" cy="410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21594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2616" y="4869160"/>
            <a:ext cx="7543800" cy="1440160"/>
          </a:xfrm>
        </p:spPr>
        <p:txBody>
          <a:bodyPr/>
          <a:lstStyle/>
          <a:p>
            <a:r>
              <a:rPr lang="ru-RU" sz="2000" dirty="0" smtClean="0"/>
              <a:t>  В 90-е гг. Татарстан прошел по пути становления своей государственности. Благодаря суверенитету сложилась новая система </a:t>
            </a:r>
            <a:r>
              <a:rPr lang="ru-RU" sz="2000" dirty="0" err="1" smtClean="0"/>
              <a:t>внутрифедеральных</a:t>
            </a:r>
            <a:r>
              <a:rPr lang="ru-RU" sz="2000" dirty="0" smtClean="0"/>
              <a:t> и международных связей.</a:t>
            </a:r>
            <a:endParaRPr lang="ru-RU" sz="2000" dirty="0"/>
          </a:p>
        </p:txBody>
      </p:sp>
      <p:pic>
        <p:nvPicPr>
          <p:cNvPr id="7170" name="Picture 2" descr="jim_aaddingto: Репост. . Политика Путина сохранить национальное единство стран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29" y="21186"/>
            <a:ext cx="8790959" cy="5855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1930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4389379"/>
            <a:ext cx="7543800" cy="1991949"/>
          </a:xfrm>
        </p:spPr>
        <p:txBody>
          <a:bodyPr/>
          <a:lstStyle/>
          <a:p>
            <a:r>
              <a:rPr lang="ru-RU" sz="1800" dirty="0" smtClean="0"/>
              <a:t>     В 2013 г. исторические памятники Булгар и Свияжск вошли в список Всемирного наследия ЮНЕСКО.  Это является показателем того, что  Республика Татарстан , в составе Российской Федерации,  признана  международным сообществом как наследник древней культуры на стыке двух цивилизаций  Европы и Азии. И является примером гармоничного и толерантного диалога разных культур.</a:t>
            </a:r>
            <a:endParaRPr lang="ru-RU" sz="1800" dirty="0"/>
          </a:p>
        </p:txBody>
      </p:sp>
      <p:pic>
        <p:nvPicPr>
          <p:cNvPr id="6147" name="Picture 3" descr="C:\Users\гульнара\Pictures\учителя сотрудники 1\Новая папка\DSC_39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680"/>
            <a:ext cx="5617033" cy="374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гульнара\Pictures\булгар\DSC_18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852936"/>
            <a:ext cx="2429839" cy="1536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99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4653136"/>
            <a:ext cx="7543800" cy="1872208"/>
          </a:xfrm>
        </p:spPr>
        <p:txBody>
          <a:bodyPr/>
          <a:lstStyle/>
          <a:p>
            <a:r>
              <a:rPr lang="ru-RU" sz="2000" dirty="0" smtClean="0"/>
              <a:t>      В 2013 году Казань и Республика Татарстан достойно провели Всемирные летние студенческие игры. В  2015 г. в Казани состоится Мировой чемпионат по водным видам спорта. В 2018 г. Казань будет являться одним из городов РФ принимающих Мировой чемпионат по футболу.</a:t>
            </a:r>
            <a:endParaRPr lang="ru-RU" sz="2000" dirty="0"/>
          </a:p>
        </p:txBody>
      </p:sp>
      <p:pic>
        <p:nvPicPr>
          <p:cNvPr id="14340" name="Picture 4" descr="C:\Users\гульнара\Desktop\DVbu-Q5s_w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88875"/>
            <a:ext cx="2160240" cy="162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C:\Users\гульнара\Desktop\XwfioTF_Dk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86563"/>
            <a:ext cx="3043312" cy="2030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3" name="Picture 7" descr="C:\Users\гульнара\Desktop\uDIMNoUpHQ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688" y="2060848"/>
            <a:ext cx="3979416" cy="265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Users\гульнара\Desktop\-BE0hjfT2aU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855" y="1758196"/>
            <a:ext cx="1690495" cy="2253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гульнара\Desktop\7bXMzhBaN2c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3507"/>
            <a:ext cx="2683272" cy="2012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83743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980728"/>
            <a:ext cx="7543800" cy="1512168"/>
          </a:xfrm>
        </p:spPr>
        <p:txBody>
          <a:bodyPr/>
          <a:lstStyle/>
          <a:p>
            <a:r>
              <a:rPr lang="ru-RU" sz="4400" smtClean="0">
                <a:solidFill>
                  <a:srgbClr val="92D050"/>
                </a:solidFill>
              </a:rPr>
              <a:t>Спасибо </a:t>
            </a:r>
            <a:r>
              <a:rPr lang="ru-RU" sz="4400" smtClean="0">
                <a:solidFill>
                  <a:srgbClr val="92D050"/>
                </a:solidFill>
              </a:rPr>
              <a:t>за </a:t>
            </a:r>
            <a:r>
              <a:rPr lang="ru-RU" sz="4400" dirty="0" smtClean="0">
                <a:solidFill>
                  <a:srgbClr val="92D050"/>
                </a:solidFill>
              </a:rPr>
              <a:t>внимание!</a:t>
            </a:r>
            <a:endParaRPr lang="ru-RU" sz="44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831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9554" y="4725144"/>
            <a:ext cx="7920880" cy="187220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           Каждая народность имеет право на </a:t>
            </a:r>
            <a:r>
              <a:rPr lang="ru-RU" sz="2400" dirty="0">
                <a:solidFill>
                  <a:schemeClr val="tx1"/>
                </a:solidFill>
              </a:rPr>
              <a:t>самоопределение. В силу этого права </a:t>
            </a:r>
            <a:r>
              <a:rPr lang="ru-RU" sz="2400" dirty="0" smtClean="0">
                <a:solidFill>
                  <a:schemeClr val="tx1"/>
                </a:solidFill>
              </a:rPr>
              <a:t>она </a:t>
            </a:r>
            <a:r>
              <a:rPr lang="ru-RU" sz="2400" dirty="0">
                <a:solidFill>
                  <a:schemeClr val="tx1"/>
                </a:solidFill>
              </a:rPr>
              <a:t>свободно </a:t>
            </a:r>
            <a:r>
              <a:rPr lang="ru-RU" sz="2400" dirty="0" smtClean="0">
                <a:solidFill>
                  <a:schemeClr val="tx1"/>
                </a:solidFill>
              </a:rPr>
              <a:t>устанавливает </a:t>
            </a:r>
            <a:r>
              <a:rPr lang="ru-RU" sz="2400" dirty="0">
                <a:solidFill>
                  <a:schemeClr val="tx1"/>
                </a:solidFill>
              </a:rPr>
              <a:t>свой по­литический статус и </a:t>
            </a:r>
            <a:r>
              <a:rPr lang="ru-RU" sz="2400" dirty="0" smtClean="0">
                <a:solidFill>
                  <a:schemeClr val="tx1"/>
                </a:solidFill>
              </a:rPr>
              <a:t> обеспечивает </a:t>
            </a:r>
            <a:r>
              <a:rPr lang="ru-RU" sz="2400" dirty="0">
                <a:solidFill>
                  <a:schemeClr val="tx1"/>
                </a:solidFill>
              </a:rPr>
              <a:t>свое экономиче­ское, социальное и культурное </a:t>
            </a:r>
            <a:r>
              <a:rPr lang="ru-RU" sz="2400" dirty="0" smtClean="0">
                <a:solidFill>
                  <a:schemeClr val="tx1"/>
                </a:solidFill>
              </a:rPr>
              <a:t>развитие.  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AutoShape 4" descr="https://im1-tub-ru.yandex.net/i?id=aed69bc92f47c6babd08e08288db4b96&amp;n=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m1-tub-ru.yandex.net/i?id=aed69bc92f47c6babd08e08288db4b96&amp;n=2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Музыкальная открытка С Днем Защиты Детей, детская пеня В каждом маленьком ребенке, и мальчишке и девчонке..., анимационная отк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57637"/>
            <a:ext cx="5968568" cy="4167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42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5085184"/>
            <a:ext cx="7543800" cy="936104"/>
          </a:xfrm>
        </p:spPr>
        <p:txBody>
          <a:bodyPr/>
          <a:lstStyle/>
          <a:p>
            <a:r>
              <a:rPr lang="ru-RU" sz="2400" dirty="0" smtClean="0"/>
              <a:t>   Расскажу Вам об истории самоопределения татарского народа и                 образования ТАССР.</a:t>
            </a:r>
            <a:endParaRPr lang="ru-RU" sz="2400" dirty="0"/>
          </a:p>
        </p:txBody>
      </p:sp>
      <p:pic>
        <p:nvPicPr>
          <p:cNvPr id="7170" name="Picture 2" descr="C:\Users\гульнара\Desktop\на лестницу фото\DSC001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7"/>
            <a:ext cx="3240360" cy="432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Татарская Автономная Советская Социалистическая Республика / определение слова Татарская Автономная Советская Социалистическая 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798242"/>
            <a:ext cx="4348830" cy="3142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Городской Методический Центр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655029"/>
            <a:ext cx="2353444" cy="1176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848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9554" y="4725144"/>
            <a:ext cx="7920880" cy="144016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История человечества насчитывает свыше двух миллионов лет.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В каменный век, бронзовый век и железный век на территории Среднего Поволжья жили племена разных культур.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AutoShape 4" descr="https://im1-tub-ru.yandex.net/i?id=aed69bc92f47c6babd08e08288db4b96&amp;n=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m1-tub-ru.yandex.net/i?id=aed69bc92f47c6babd08e08288db4b96&amp;n=2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Искусство первобытного человека - Картинка 14869/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29344"/>
            <a:ext cx="6657975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94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4221088"/>
            <a:ext cx="7543800" cy="2232248"/>
          </a:xfrm>
        </p:spPr>
        <p:txBody>
          <a:bodyPr/>
          <a:lstStyle/>
          <a:p>
            <a:r>
              <a:rPr lang="ru-RU" sz="2400" dirty="0" smtClean="0"/>
              <a:t>  В 375 году началось Великое переселение народов. В восточноевропейские степи пришли болгары, хазары, </a:t>
            </a:r>
            <a:r>
              <a:rPr lang="ru-RU" sz="2400" dirty="0" err="1" smtClean="0"/>
              <a:t>савиры</a:t>
            </a:r>
            <a:r>
              <a:rPr lang="ru-RU" sz="2400" dirty="0" smtClean="0"/>
              <a:t> и другие </a:t>
            </a:r>
            <a:r>
              <a:rPr lang="ru-RU" sz="2400" dirty="0" err="1" smtClean="0"/>
              <a:t>тюркоязычные</a:t>
            </a:r>
            <a:r>
              <a:rPr lang="ru-RU" sz="2400" dirty="0" smtClean="0"/>
              <a:t> племена. К этим народам восходят древнейшие корни татарского народа.</a:t>
            </a:r>
            <a:endParaRPr lang="ru-RU" sz="2400" dirty="0"/>
          </a:p>
        </p:txBody>
      </p:sp>
      <p:pic>
        <p:nvPicPr>
          <p:cNvPr id="4098" name="Picture 2" descr="Древнетюркские памятники Горного Алтая. . Каталог Тюрки в истории Росси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6" t="3408" r="1951" b="8411"/>
          <a:stretch/>
        </p:blipFill>
        <p:spPr bwMode="auto">
          <a:xfrm>
            <a:off x="539552" y="234963"/>
            <a:ext cx="6529589" cy="367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Ягоды годжи волжская булгария Худеем вместе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079255"/>
            <a:ext cx="2857500" cy="219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03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4797152"/>
            <a:ext cx="7543800" cy="1728192"/>
          </a:xfrm>
        </p:spPr>
        <p:txBody>
          <a:bodyPr/>
          <a:lstStyle/>
          <a:p>
            <a:r>
              <a:rPr lang="ru-RU" sz="2400" dirty="0" smtClean="0"/>
              <a:t>   На рубеже </a:t>
            </a:r>
            <a:r>
              <a:rPr lang="en-US" sz="2400" dirty="0" smtClean="0"/>
              <a:t>IX-X</a:t>
            </a:r>
            <a:r>
              <a:rPr lang="ru-RU" sz="2400" dirty="0" smtClean="0"/>
              <a:t> вв. возникло одно из крупнейших средневековых государств Восточной Европы –Волжская </a:t>
            </a:r>
            <a:r>
              <a:rPr lang="ru-RU" sz="2400" dirty="0" err="1" smtClean="0"/>
              <a:t>Булгария</a:t>
            </a:r>
            <a:r>
              <a:rPr lang="ru-RU" sz="2400" dirty="0" smtClean="0"/>
              <a:t>. В ее истории запечатлена история татарского народа. </a:t>
            </a:r>
            <a:endParaRPr lang="ru-RU" sz="2400" dirty="0"/>
          </a:p>
        </p:txBody>
      </p:sp>
      <p:pic>
        <p:nvPicPr>
          <p:cNvPr id="5124" name="Picture 4" descr="Их объединила вера в ислам - Волжская нов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8639"/>
            <a:ext cx="6191250" cy="464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Стена ВКонтакт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12739"/>
            <a:ext cx="3232820" cy="2156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Флаг Чувашской Республики Герб Чувашской Республик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65" y="836712"/>
            <a:ext cx="1976795" cy="1482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69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2780928"/>
            <a:ext cx="7543800" cy="3600400"/>
          </a:xfrm>
        </p:spPr>
        <p:txBody>
          <a:bodyPr/>
          <a:lstStyle/>
          <a:p>
            <a:r>
              <a:rPr lang="ru-RU" sz="2000" dirty="0" smtClean="0"/>
              <a:t>   Территория Волжской </a:t>
            </a:r>
            <a:r>
              <a:rPr lang="ru-RU" sz="2000" dirty="0" err="1" smtClean="0"/>
              <a:t>Булгарии</a:t>
            </a:r>
            <a:r>
              <a:rPr lang="ru-RU" sz="2000" dirty="0" smtClean="0"/>
              <a:t> выходила далеко за пределы современного Татарстана. Булгарские поселения обнаружены археологами в Ульяновской, Самарской, Пензенской областях и в Пермском </a:t>
            </a:r>
            <a:r>
              <a:rPr lang="ru-RU" sz="2000" dirty="0" err="1" smtClean="0"/>
              <a:t>Приуралье</a:t>
            </a:r>
            <a:r>
              <a:rPr lang="ru-RU" sz="2000" dirty="0" smtClean="0"/>
              <a:t>. Волжская </a:t>
            </a:r>
            <a:r>
              <a:rPr lang="ru-RU" sz="2000" dirty="0" err="1" smtClean="0"/>
              <a:t>Булгария</a:t>
            </a:r>
            <a:r>
              <a:rPr lang="ru-RU" sz="2000" dirty="0" smtClean="0"/>
              <a:t> была страной с высокоразвитой экономикой и славилась как страна городов. Число городов достигало 170. Ислам способствовал расцвету науки, образования и литературы. </a:t>
            </a:r>
            <a:r>
              <a:rPr lang="ru-RU" sz="2000" dirty="0" err="1" smtClean="0"/>
              <a:t>Основополагателем</a:t>
            </a:r>
            <a:r>
              <a:rPr lang="ru-RU" sz="2000" dirty="0" smtClean="0"/>
              <a:t> </a:t>
            </a:r>
            <a:r>
              <a:rPr lang="ru-RU" sz="2000" dirty="0" err="1" smtClean="0"/>
              <a:t>булгаро</a:t>
            </a:r>
            <a:r>
              <a:rPr lang="ru-RU" sz="2000" dirty="0" smtClean="0"/>
              <a:t>-татарской письменности по праву считается </a:t>
            </a:r>
            <a:r>
              <a:rPr lang="ru-RU" sz="2000" dirty="0" err="1" smtClean="0"/>
              <a:t>Кул</a:t>
            </a:r>
            <a:r>
              <a:rPr lang="ru-RU" sz="2000" dirty="0" smtClean="0"/>
              <a:t> Гали. </a:t>
            </a:r>
            <a:r>
              <a:rPr lang="ru-RU" sz="2000" dirty="0" err="1" smtClean="0"/>
              <a:t>Кул</a:t>
            </a:r>
            <a:r>
              <a:rPr lang="ru-RU" sz="2000" dirty="0" smtClean="0"/>
              <a:t> Гали призывал людей жить без воин, творить добро, быть милосердным.</a:t>
            </a:r>
            <a:endParaRPr lang="ru-RU" sz="2000" dirty="0"/>
          </a:p>
        </p:txBody>
      </p:sp>
      <p:pic>
        <p:nvPicPr>
          <p:cNvPr id="8194" name="Picture 2" descr="ArtRu.info - Illustrations - Поэт Кул Гали XIII в - Шамсутдинов Р.Г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172" y="1052736"/>
            <a:ext cx="1189439" cy="159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Волжская Булгария: расцвет и распад империи / Болгар - культурное наследие Волжской Булгар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59" y="332662"/>
            <a:ext cx="3672408" cy="2318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Волжская булгария презентац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367" y="332656"/>
            <a:ext cx="2806847" cy="2318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8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3789040"/>
            <a:ext cx="7543800" cy="2592289"/>
          </a:xfrm>
        </p:spPr>
        <p:txBody>
          <a:bodyPr/>
          <a:lstStyle/>
          <a:p>
            <a:r>
              <a:rPr lang="ru-RU" sz="2000" dirty="0" smtClean="0"/>
              <a:t>   Осенью 1236 года Волжская </a:t>
            </a:r>
            <a:r>
              <a:rPr lang="ru-RU" sz="2000" dirty="0" err="1" smtClean="0"/>
              <a:t>Булгария</a:t>
            </a:r>
            <a:r>
              <a:rPr lang="ru-RU" sz="2000" dirty="0" smtClean="0"/>
              <a:t>, несмотря на отчаянное сопротивление, была завоевана монголами. Булгары </a:t>
            </a:r>
            <a:r>
              <a:rPr lang="ru-RU" sz="2000" dirty="0"/>
              <a:t>смешались с другими </a:t>
            </a:r>
            <a:r>
              <a:rPr lang="ru-RU" sz="2000" dirty="0" err="1"/>
              <a:t>тюркоязычными</a:t>
            </a:r>
            <a:r>
              <a:rPr lang="ru-RU" sz="2000" dirty="0"/>
              <a:t> народами и стали называться </a:t>
            </a:r>
            <a:r>
              <a:rPr lang="ru-RU" sz="2000" dirty="0" smtClean="0"/>
              <a:t>татарами. Города и села были разрушены, жители угнаны в рабство. Началась новая страница в ее истории. Волжская </a:t>
            </a:r>
            <a:r>
              <a:rPr lang="ru-RU" sz="2000" dirty="0" err="1" smtClean="0"/>
              <a:t>Булгария</a:t>
            </a:r>
            <a:r>
              <a:rPr lang="ru-RU" sz="2000" dirty="0" smtClean="0"/>
              <a:t> перестала существовать как самостоятельное государство и вошла в состав Золотой Орды.</a:t>
            </a:r>
            <a:endParaRPr lang="ru-RU" sz="2000" dirty="0"/>
          </a:p>
        </p:txBody>
      </p:sp>
      <p:pic>
        <p:nvPicPr>
          <p:cNvPr id="9218" name="Picture 2" descr="Вокруг Света Телепрограмма &quot;Вокруг Света&quot; Россия. . Великая Булгария и монгол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11" y="188640"/>
            <a:ext cx="4399689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Монголы на Булгарской земл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41033"/>
            <a:ext cx="4114428" cy="2731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7315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1139</TotalTime>
  <Words>1162</Words>
  <Application>Microsoft Office PowerPoint</Application>
  <PresentationFormat>Экран (4:3)</PresentationFormat>
  <Paragraphs>28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Базовая</vt:lpstr>
      <vt:lpstr>      Презентация  «История татарского народа и образования ТАССР»  Выполнил учитель истории и обществознания  МБОУ «Дым-Тамакская ООШ»  Ютазинского района РТ Шайгуманов Шамиль Анасович  2015 год      </vt:lpstr>
      <vt:lpstr>Презентация PowerPoint</vt:lpstr>
      <vt:lpstr>Презентация PowerPoint</vt:lpstr>
      <vt:lpstr>   Расскажу Вам об истории самоопределения татарского народа и                 образования ТАССР.</vt:lpstr>
      <vt:lpstr>Презентация PowerPoint</vt:lpstr>
      <vt:lpstr>  В 375 году началось Великое переселение народов. В восточноевропейские степи пришли болгары, хазары, савиры и другие тюркоязычные племена. К этим народам восходят древнейшие корни татарского народа.</vt:lpstr>
      <vt:lpstr>   На рубеже IX-X вв. возникло одно из крупнейших средневековых государств Восточной Европы –Волжская Булгария. В ее истории запечатлена история татарского народа. </vt:lpstr>
      <vt:lpstr>   Территория Волжской Булгарии выходила далеко за пределы современного Татарстана. Булгарские поселения обнаружены археологами в Ульяновской, Самарской, Пензенской областях и в Пермском Приуралье. Волжская Булгария была страной с высокоразвитой экономикой и славилась как страна городов. Число городов достигало 170. Ислам способствовал расцвету науки, образования и литературы. Основополагателем булгаро-татарской письменности по праву считается Кул Гали. Кул Гали призывал людей жить без воин, творить добро, быть милосердным.</vt:lpstr>
      <vt:lpstr>   Осенью 1236 года Волжская Булгария, несмотря на отчаянное сопротивление, была завоевана монголами. Булгары смешались с другими тюркоязычными народами и стали называться татарами. Города и села были разрушены, жители угнаны в рабство. Началась новая страница в ее истории. Волжская Булгария перестала существовать как самостоятельное государство и вошла в состав Золотой Орды.</vt:lpstr>
      <vt:lpstr>   В 1419 году в результате нескончаемой борьбы за власть Золотая Орда распалась. Наступило время существования Казанского ханства, которое существовало чуть более столетия, но оставило глубокий след в истории татарского народа и  других народов края.</vt:lpstr>
      <vt:lpstr>Казань стала признанным центром международной торговли, одним из крупнейших городов Европы. В конце XV века окончательно сложилась народность казанских (приволжских) татар, которые сохранили это имя до наших дней. В Казанском ханстве царили мир и спокойствие, развивалась торговля, богатели города. Но так продолжалось недолго.</vt:lpstr>
      <vt:lpstr>Усиливалась Московская Русь. Москва стремилась контролировать Казань и управлять ее политикой. С 1467 г. по 1552 г. неоднократно направлялись войска на Казань.  23 августа 1552 г. 150-ти тысячная армия во главе с Иваном IV  подошла к Казани. 2 октября Казань пала. Все оставшиеся в живых мужчины были истреблены, женщины и дети взяты в плен. Казанское ханство прекратило свое существование. Ее территории были включены в состав Руси.</vt:lpstr>
      <vt:lpstr>     Проблема национального самоопределения татарского народа требовала своего решения. Национальное самосознание татарского народа получило большое развитие в конце 19 и начале 20 века. Особенно в ходе революций 1905  и 1917-х годов. 27 мая 1920 г декрет об образовании ТАССР  был подписан председателем СНК В.И.Лениным.</vt:lpstr>
      <vt:lpstr>    В 1921-1922 гг. населению Южного Урала, Крыма, Поволжья,  в том числе и Татарской республике, пришлось пережить голодомор. К окончанию гражданской войны сельское хозяйство Татарии было обессилено непомерными реквизициями. В счет продразверстки из республики было вывезено более 10 миллионов пудов хлеба.     Общие людские потери составили около полумиллиона человек. </vt:lpstr>
      <vt:lpstr>   Несмотря на различные политические потрясения, в республике шло восстановление народного хозяйства. Этот процесс происходил в условиях новой экономической политики. Начали работать рыночные механизмы, восстановлены фабрики и заводы, развивалось образование, наука, литература, искусство. Работало более 2000 школ (половина из которых являлись татарскими). Был открыт ряд новых ВУЗов. Возникла профессиональная татарская живопись и музыка.     Нэп принес с собой «культурную революцию». Однако на духовную жизнь республики неизгладимый отпечаток накладывал формировавшийся тоталитарный режим.</vt:lpstr>
      <vt:lpstr>    Сталинский террор носил массовый и  беспощадный характер, стал порождением тоталитарного режима, созданной им обстановки страха и всеобщей подозрительности. Погибли тысячи и тысячи ни в чем неповинных людей. </vt:lpstr>
      <vt:lpstr>   К началу 1940 г. на территории республики были расположены 21 город, более 4,5 тысячи поселков и деревень. Население достигло 3 миллионов человек. Нападение фашисткой Германии на Советский Союз прервало решение созидательных задач. </vt:lpstr>
      <vt:lpstr>    22 июня 1941 г. и 9 мая 1945 г. Между этими двумя датами заключена особая страница отечественной истории. Она вобрала в себя 1418 дней и ночей Великой Отечественной войны советского народа против фашисткой Германии и ее союзников.  Это была тяжелейшая война из всех войн мировой истории. Ценой миллионов жизней советский народ отстоял свободу, независимость и территориальную целостность своего Отечества.</vt:lpstr>
      <vt:lpstr>    Обеспечение нужд фронта особое значение отводилось Поволжью, Уралу, Сибири. Одной из важнейших тыловых баз стал Татарстан с его мощным экономическим потенциалом, созданным еще  в предвоенные годы. В республику прибывали эвакуированные предприятия. Всего в Татарии было размещено более 70 предприятий. За годы войны завод № 22 г. Казани выпустил более 10 тысяч бомбардировщиков ПЕ-2 и более 80  тяжелых бомбардировщиков ПЕ-8. Примерно столько было произведено на заводе №387 легкомоторных бомбардировщиков ПО-2(У-2). Вместе с эвакуированными предприятиями в республику прибыли 76 тысяч рабочих и служащих. Республика снабжала армию кинопленкой для фотографирования военных объектов, рентгеновской пленкой, минами и снарядами, десантными баркасами, одеждой, военным обмундированием,  лыжами, бронепоездами, торпедными катерами, патронами. На массовый выпуск армейской обуви переключился комбинат «Спартак». В Казани около 10 предприятий участвовало в создании различных компонентов для знаменитых «Катюш».       Уже к осени 1942 г.  Промышленность республики стала одним из крупных арсеналов фронта.    За большой вклад в дело обеспечения экономической победы над фашисткой Германией многие предприятия были награждены орденами.       В годы Великой Отечественной войны ярко проявились лучшие качества советского человека – патриотизм, самоотверженность, ответственность.      В  годы войны в области литературы, изобразительного искусства, музыкального искусства были созданы произведения, которые вошли в золотой фонд национальной культуры.</vt:lpstr>
      <vt:lpstr>    Война закончилась. Восторжествовала прежняя модель управления экономикой. Своего апогея достиг тоталитарный режим.      В годы войны территория ТАССР не являлась ареной боевых действий. Однако последствия войны были тяжелыми для республики. Она лишилась 11,5 % своего довоенного населения. Из 700 тысяч уроженцев республики, ушедших на фронт, погиб каждый второй. ТАССР оказывала помощь территориям, освобожденным от немецкой оккупации.    В 1950 г. были открыты крупные месторождения нефти в Бавлах и Ромашкино. </vt:lpstr>
      <vt:lpstr>Вторая половина 80-х гг. ознаменовалась обновлением системы социалистической экономики, которые вызвали активные процессы гражданского, духовного раскрепощения.  Омолодились кадры в высшем руководстве страны. Кадровые изменения не обошли стороной и ТАССР. Первым секретарем Татарского обкома КПСС стал М.Ш.Шаймиев. В печати стали появляться  статьи, посвященные видным татарским мыслителям.  Городам республики вернули исконные названия. Был водружен шпиль полумесяца на  башню Сююмбике. Были изданы татарско-русские разговорники, словари.</vt:lpstr>
      <vt:lpstr>     В годы перестройки прекратилось ущемление прав религиозных конфессий, верующих. О новой политике государства свидетельствовало празднование  летом 1988 г. 1000-летия христианства на Руси, а в следующем году 1100-летия принятия Волжской Булгарией ислама. Открыто стали отмечаться мусульманские и христианские праздники.</vt:lpstr>
      <vt:lpstr>  Утверждены государственные символы Татарстана: (ноябрь 1991 г. )–Государственный флаг, (февраль 1992г.)-Государственный герб, (август 1993 г.)-Государственный гимн, (6 ноября 1992г.)-принятие Конституции Республики Татарстан. </vt:lpstr>
      <vt:lpstr>  В 90-е гг. Татарстан прошел по пути становления своей государственности. Благодаря суверенитету сложилась новая система внутрифедеральных и международных связей.</vt:lpstr>
      <vt:lpstr>     В 2013 г. исторические памятники Булгар и Свияжск вошли в список Всемирного наследия ЮНЕСКО.  Это является показателем того, что  Республика Татарстан , в составе Российской Федерации,  признана  международным сообществом как наследник древней культуры на стыке двух цивилизаций  Европы и Азии. И является примером гармоничного и толерантного диалога разных культур.</vt:lpstr>
      <vt:lpstr>      В 2013 году Казань и Республика Татарстан достойно провели Всемирные летние студенческие игры. В  2015 г. в Казани состоится Мировой чемпионат по водным видам спорта. В 2018 г. Казань будет являться одним из городов РФ принимающих Мировой чемпионат по футболу.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гульнара</dc:creator>
  <cp:lastModifiedBy>гульнара</cp:lastModifiedBy>
  <cp:revision>70</cp:revision>
  <dcterms:created xsi:type="dcterms:W3CDTF">2015-05-15T16:14:41Z</dcterms:created>
  <dcterms:modified xsi:type="dcterms:W3CDTF">2015-06-01T09:29:04Z</dcterms:modified>
</cp:coreProperties>
</file>