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6" r:id="rId6"/>
    <p:sldId id="261" r:id="rId7"/>
    <p:sldId id="273" r:id="rId8"/>
    <p:sldId id="274" r:id="rId9"/>
    <p:sldId id="275" r:id="rId10"/>
    <p:sldId id="262" r:id="rId11"/>
    <p:sldId id="260" r:id="rId12"/>
    <p:sldId id="277" r:id="rId13"/>
    <p:sldId id="267" r:id="rId14"/>
    <p:sldId id="272" r:id="rId15"/>
    <p:sldId id="268" r:id="rId16"/>
    <p:sldId id="280" r:id="rId17"/>
    <p:sldId id="281" r:id="rId18"/>
    <p:sldId id="282" r:id="rId19"/>
    <p:sldId id="278" r:id="rId20"/>
    <p:sldId id="263" r:id="rId21"/>
    <p:sldId id="276" r:id="rId22"/>
    <p:sldId id="279" r:id="rId23"/>
    <p:sldId id="269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83" d="100"/>
          <a:sy n="83" d="100"/>
        </p:scale>
        <p:origin x="144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i="1" dirty="0" smtClean="0"/>
              <a:t/>
            </a:r>
            <a:br>
              <a:rPr lang="ru-RU" sz="6000" i="1" dirty="0" smtClean="0"/>
            </a:br>
            <a:r>
              <a:rPr lang="ru-RU" sz="6000" i="1" dirty="0"/>
              <a:t/>
            </a:r>
            <a:br>
              <a:rPr lang="ru-RU" sz="6000" i="1" dirty="0"/>
            </a:br>
            <a:r>
              <a:rPr lang="ru-RU" sz="6000" i="1" dirty="0"/>
              <a:t/>
            </a:r>
            <a:br>
              <a:rPr lang="ru-RU" sz="6000" i="1" dirty="0"/>
            </a:br>
            <a:r>
              <a:rPr lang="ru-RU" sz="5400" i="1" dirty="0"/>
              <a:t>Итоговое сочинение </a:t>
            </a:r>
            <a:r>
              <a:rPr lang="ru-RU" sz="5400" i="1" dirty="0" smtClean="0"/>
              <a:t/>
            </a:r>
            <a:br>
              <a:rPr lang="ru-RU" sz="5400" i="1" dirty="0" smtClean="0"/>
            </a:br>
            <a:r>
              <a:rPr lang="ru-RU" sz="5400" i="1" dirty="0" smtClean="0"/>
              <a:t>в выпускном классе</a:t>
            </a:r>
            <a:endParaRPr lang="ru-RU" sz="54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365104"/>
            <a:ext cx="6480720" cy="17526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Учитель русского языка и литературы </a:t>
            </a:r>
            <a:r>
              <a:rPr lang="ru-RU" sz="2800" dirty="0" err="1" smtClean="0"/>
              <a:t>Лисова</a:t>
            </a:r>
            <a:r>
              <a:rPr lang="ru-RU" sz="2800" dirty="0" smtClean="0"/>
              <a:t> Л.Ф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Заместитель директора Аглуллина Д.В.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585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/>
              <a:t>Требования к ИС</a:t>
            </a:r>
            <a:endParaRPr lang="ru-RU" sz="6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sz="4400" dirty="0" smtClean="0"/>
              <a:t>№ </a:t>
            </a:r>
            <a:r>
              <a:rPr lang="ru-RU" sz="4400" dirty="0"/>
              <a:t>1. «Объём итогового </a:t>
            </a:r>
            <a:r>
              <a:rPr lang="ru-RU" sz="4400" dirty="0" smtClean="0"/>
              <a:t>сочинения» - по рекомендации ФИПИ,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300-350 слов </a:t>
            </a:r>
            <a:r>
              <a:rPr lang="ru-RU" sz="4400" dirty="0" smtClean="0"/>
              <a:t>(не менее 250 </a:t>
            </a:r>
            <a:r>
              <a:rPr lang="ru-RU" sz="4400" dirty="0"/>
              <a:t>)</a:t>
            </a:r>
            <a:endParaRPr lang="ru-RU" sz="4400" dirty="0" smtClean="0"/>
          </a:p>
          <a:p>
            <a:endParaRPr lang="ru-RU" sz="4400" dirty="0" smtClean="0"/>
          </a:p>
          <a:p>
            <a:r>
              <a:rPr lang="ru-RU" sz="4400" dirty="0" smtClean="0"/>
              <a:t>№ </a:t>
            </a:r>
            <a:r>
              <a:rPr lang="ru-RU" sz="4400" dirty="0"/>
              <a:t>2. «</a:t>
            </a:r>
            <a:r>
              <a:rPr lang="ru-RU" sz="4400" b="1" i="1" dirty="0">
                <a:solidFill>
                  <a:srgbClr val="FF0000"/>
                </a:solidFill>
              </a:rPr>
              <a:t>Самостоятельность</a:t>
            </a:r>
            <a:r>
              <a:rPr lang="ru-RU" sz="4400" dirty="0"/>
              <a:t> написания итогового сочинения</a:t>
            </a:r>
            <a:r>
              <a:rPr lang="ru-RU" sz="4400" dirty="0" smtClean="0"/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03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800" b="1" i="1" dirty="0"/>
              <a:t>К</a:t>
            </a:r>
            <a:r>
              <a:rPr lang="ru-RU" sz="4800" b="1" i="1" dirty="0" smtClean="0"/>
              <a:t>ритерии оценивания </a:t>
            </a:r>
            <a:r>
              <a:rPr lang="ru-RU" sz="4800" b="1" i="1" dirty="0"/>
              <a:t>сочинения для школы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1. «Соответствие теме</a:t>
            </a:r>
            <a:r>
              <a:rPr lang="ru-RU" sz="3600" dirty="0" smtClean="0"/>
              <a:t>»;</a:t>
            </a:r>
          </a:p>
          <a:p>
            <a:r>
              <a:rPr lang="ru-RU" sz="3600" dirty="0" smtClean="0"/>
              <a:t>2</a:t>
            </a:r>
            <a:r>
              <a:rPr lang="ru-RU" sz="3600" dirty="0"/>
              <a:t>. «Аргументация. Привлечение литературного материала</a:t>
            </a:r>
            <a:r>
              <a:rPr lang="ru-RU" sz="3600" dirty="0" smtClean="0"/>
              <a:t>»;                                 НЕ пересказ, а РАЗМЫШЛЕНИЕ</a:t>
            </a:r>
          </a:p>
          <a:p>
            <a:r>
              <a:rPr lang="ru-RU" sz="3600" dirty="0" smtClean="0"/>
              <a:t>3</a:t>
            </a:r>
            <a:r>
              <a:rPr lang="ru-RU" sz="3600" dirty="0"/>
              <a:t>. «Композиция и логика рассуждения</a:t>
            </a:r>
            <a:r>
              <a:rPr lang="ru-RU" sz="3600" dirty="0" smtClean="0"/>
              <a:t>»;</a:t>
            </a:r>
          </a:p>
          <a:p>
            <a:r>
              <a:rPr lang="ru-RU" sz="3600" dirty="0" smtClean="0"/>
              <a:t>4</a:t>
            </a:r>
            <a:r>
              <a:rPr lang="ru-RU" sz="3600" dirty="0"/>
              <a:t>. «Качество письменной речи</a:t>
            </a:r>
            <a:r>
              <a:rPr lang="ru-RU" sz="3600" dirty="0" smtClean="0"/>
              <a:t>»;</a:t>
            </a:r>
          </a:p>
          <a:p>
            <a:r>
              <a:rPr lang="ru-RU" sz="3600" dirty="0" smtClean="0"/>
              <a:t>5</a:t>
            </a:r>
            <a:r>
              <a:rPr lang="ru-RU" sz="3600" dirty="0"/>
              <a:t>. «Грамотность».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6371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Аргументация своих мыслей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4040"/>
          </a:xfrm>
        </p:spPr>
        <p:txBody>
          <a:bodyPr>
            <a:normAutofit fontScale="85000" lnSpcReduction="20000"/>
          </a:bodyPr>
          <a:lstStyle/>
          <a:p>
            <a:pPr marL="64008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качестве аргументов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можно приводить художественные произведения, дневники, мемуары, публицистику, произведения устного народного творчества (за исключением малых жанров — загадок, пословиц, поговорок) и другие источники отечественной или мировой литературы.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Интересный факт — опираться можно даже на Библию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!!!  Выпускникам 2023 года важно помнить, что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из личной жизни или истории не могут заменить литературные аргументы к итоговому сочинению, а лишь выступают как вспомогательные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увеличивая количество символов и повышая уникальность текста.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36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0" b="1" i="1" dirty="0" smtClean="0"/>
              <a:t>  «зачет»</a:t>
            </a:r>
            <a:endParaRPr lang="ru-RU" sz="8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300" dirty="0"/>
              <a:t>Для получения оценки «зачет» необходимо иметь положительный результат </a:t>
            </a:r>
            <a:r>
              <a:rPr lang="ru-RU" sz="4300" dirty="0" smtClean="0"/>
              <a:t>  по </a:t>
            </a:r>
            <a:r>
              <a:rPr lang="ru-RU" sz="4300" dirty="0"/>
              <a:t>двум требованиям </a:t>
            </a:r>
            <a:r>
              <a:rPr lang="ru-RU" sz="4300" dirty="0" smtClean="0"/>
              <a:t> и </a:t>
            </a:r>
            <a:r>
              <a:rPr lang="ru-RU" sz="4300" dirty="0"/>
              <a:t>трем критериям («зачет» по критериям № 1 и </a:t>
            </a:r>
            <a:r>
              <a:rPr lang="ru-RU" sz="4300" dirty="0" smtClean="0"/>
              <a:t> № </a:t>
            </a:r>
            <a:r>
              <a:rPr lang="ru-RU" sz="4300" dirty="0"/>
              <a:t>2 — в обязательном порядке, а также «зачет» по одному из других критериев</a:t>
            </a:r>
            <a:r>
              <a:rPr lang="ru-RU" sz="4300" dirty="0" smtClean="0"/>
              <a:t>).</a:t>
            </a:r>
          </a:p>
          <a:p>
            <a:endParaRPr lang="ru-RU" sz="43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2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/>
              <a:t>ИТОГИ</a:t>
            </a:r>
            <a:endParaRPr lang="ru-RU" sz="54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805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19200" dirty="0">
                <a:latin typeface="Times New Roman" pitchFamily="18" charset="0"/>
                <a:cs typeface="Times New Roman" pitchFamily="18" charset="0"/>
              </a:rPr>
              <a:t>К сдаче единого государственного экзамена  допускают   только выпускников, получивших «зачет».</a:t>
            </a:r>
          </a:p>
          <a:p>
            <a:pPr marL="64008" indent="0">
              <a:buNone/>
            </a:pPr>
            <a:r>
              <a:rPr lang="en-US" sz="176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NB!  </a:t>
            </a:r>
            <a:r>
              <a:rPr lang="ru-RU" sz="176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176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сочинения учитываются наряду с ЕГЭ  при поступлении в </a:t>
            </a:r>
            <a:r>
              <a:rPr lang="ru-RU" sz="176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вузы </a:t>
            </a:r>
          </a:p>
          <a:p>
            <a:pPr marL="64008" indent="0">
              <a:buNone/>
            </a:pPr>
            <a:r>
              <a:rPr lang="ru-RU" sz="176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(+ до 10 баллов)</a:t>
            </a:r>
            <a:endParaRPr lang="ru-RU" sz="17600" b="1" i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2197966"/>
          </a:xfrm>
        </p:spPr>
        <p:txBody>
          <a:bodyPr/>
          <a:lstStyle/>
          <a:p>
            <a:r>
              <a:rPr lang="ru-RU" b="1" dirty="0" smtClean="0"/>
              <a:t>Регламент проведения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6048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 </a:t>
            </a:r>
            <a:r>
              <a:rPr lang="ru-RU" sz="3200" b="1" dirty="0"/>
              <a:t>Даты проведения сочинения (изложения) в 2022/2023 учебном году: </a:t>
            </a:r>
          </a:p>
          <a:p>
            <a:r>
              <a:rPr lang="ru-RU" sz="3200" b="1" dirty="0"/>
              <a:t>7 декабря 2022 года; </a:t>
            </a:r>
          </a:p>
          <a:p>
            <a:r>
              <a:rPr lang="ru-RU" sz="3200" b="1" dirty="0"/>
              <a:t>1 февраля 2023 года; </a:t>
            </a:r>
          </a:p>
          <a:p>
            <a:r>
              <a:rPr lang="ru-RU" sz="3200" b="1" dirty="0"/>
              <a:t>3 мая 2023 года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начало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10.00</a:t>
            </a:r>
          </a:p>
          <a:p>
            <a:r>
              <a:rPr lang="ru-RU" dirty="0"/>
              <a:t>Темы сочинений становятся известны выпускникам за 15 минут до начала экзамена. Время работы -3ч 55мин.</a:t>
            </a:r>
          </a:p>
          <a:p>
            <a:pPr marL="64008" indent="0">
              <a:buNone/>
            </a:pPr>
            <a:endParaRPr lang="ru-RU" dirty="0" smtClean="0"/>
          </a:p>
          <a:p>
            <a:pPr marL="64008" indent="0">
              <a:buNone/>
            </a:pPr>
            <a:r>
              <a:rPr lang="ru-RU" dirty="0" smtClean="0"/>
              <a:t>Учащийся </a:t>
            </a:r>
            <a:r>
              <a:rPr lang="ru-RU" dirty="0"/>
              <a:t>получил «незачет»</a:t>
            </a:r>
          </a:p>
          <a:p>
            <a:r>
              <a:rPr lang="ru-RU" dirty="0" smtClean="0"/>
              <a:t>При </a:t>
            </a:r>
            <a:r>
              <a:rPr lang="ru-RU" dirty="0"/>
              <a:t>«незачете» сочинение можно переписать еще 2 раза в учебном году. </a:t>
            </a:r>
            <a:endParaRPr lang="ru-RU" dirty="0" smtClean="0"/>
          </a:p>
          <a:p>
            <a:pPr marL="64008" indent="0">
              <a:buNone/>
            </a:pPr>
            <a:r>
              <a:rPr lang="ru-RU" dirty="0" smtClean="0"/>
              <a:t>Пересдача </a:t>
            </a:r>
            <a:r>
              <a:rPr lang="ru-RU" dirty="0"/>
              <a:t>будет доступна в таких случаях: ...                       </a:t>
            </a:r>
            <a:endParaRPr lang="ru-RU" dirty="0" smtClean="0"/>
          </a:p>
          <a:p>
            <a:r>
              <a:rPr lang="ru-RU" dirty="0" smtClean="0"/>
              <a:t>1.Ученик </a:t>
            </a:r>
            <a:r>
              <a:rPr lang="ru-RU" dirty="0"/>
              <a:t>не посетил экзамен по уважительной причине, подтвердив отсутствие официальным документом (не подойдут причины «проспал», «опоздал на маршрутку», а также любимые школьниками «семейные обстоятельства»).                                                                                                       </a:t>
            </a:r>
            <a:endParaRPr lang="ru-RU" dirty="0" smtClean="0"/>
          </a:p>
          <a:p>
            <a:r>
              <a:rPr lang="ru-RU" dirty="0" smtClean="0"/>
              <a:t>2.Ученик </a:t>
            </a:r>
            <a:r>
              <a:rPr lang="ru-RU" dirty="0"/>
              <a:t>не смог завершить работу по состоянию здоровья (резко ухудшилось самочувствие на сочинении).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2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85242"/>
          </a:xfrm>
        </p:spPr>
        <p:txBody>
          <a:bodyPr/>
          <a:lstStyle/>
          <a:p>
            <a:r>
              <a:rPr lang="ru-RU" dirty="0" smtClean="0"/>
              <a:t>РАЗРЕШЕНО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79296" cy="5402072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индивидуальный комплект, состоящий из бланка регистрации и двух двусторонних бланков записи (всего 3 листа)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 темы сочинений (тексты изложений) (по возможности на каждого участника)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ручка (</a:t>
            </a:r>
            <a:r>
              <a:rPr lang="ru-RU" sz="4500" b="1" dirty="0" err="1">
                <a:latin typeface="Cambria" pitchFamily="18" charset="0"/>
              </a:rPr>
              <a:t>гелевая</a:t>
            </a:r>
            <a:r>
              <a:rPr lang="ru-RU" sz="4500" b="1" dirty="0">
                <a:latin typeface="Cambria" pitchFamily="18" charset="0"/>
              </a:rPr>
              <a:t>, капиллярная с яркими чернилами черного цвета)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документ, удостоверяющий личность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орфографический словарь (сочинение)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орфографический и толковый словари (изложение)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 листы бумаги для черновиков</a:t>
            </a:r>
            <a:r>
              <a:rPr lang="en-US" sz="4500" b="1" dirty="0">
                <a:latin typeface="Cambria" pitchFamily="18" charset="0"/>
              </a:rPr>
              <a:t> </a:t>
            </a:r>
            <a:r>
              <a:rPr lang="ru-RU" sz="4500" b="1" dirty="0">
                <a:latin typeface="Cambria" pitchFamily="18" charset="0"/>
              </a:rPr>
              <a:t>со штампом ОО (минимальное кол-во – два листа)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инструкции для участников итогового сочинения (изложения), зачитываемые членом комиссии по проведению итогового сочинения (изложения) в учебном кабинете перед началом проведения итогового сочинения (изложения) (одна инструкция на один учебный кабинет) 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 инструкция для участников итогового сочинения (изложения) (на каждого участника)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4500" b="1" dirty="0">
                <a:latin typeface="Cambria" pitchFamily="18" charset="0"/>
              </a:rPr>
              <a:t>при необходимости лекарства и питание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81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412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33006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3200" b="1" dirty="0">
                <a:latin typeface="Cambria" pitchFamily="18" charset="0"/>
              </a:rPr>
              <a:t> иметь при себе средства связи, фото, аудио и видеоаппаратуру, справочные материалы, письменные заметки и иные средства хранения и передачи информации, собственные орфографические и (или) толковые словари;</a:t>
            </a: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endParaRPr lang="ru-RU" sz="3200" b="1" dirty="0">
              <a:latin typeface="Cambria" pitchFamily="18" charset="0"/>
            </a:endParaRPr>
          </a:p>
          <a:p>
            <a:pPr algn="just">
              <a:lnSpc>
                <a:spcPct val="120000"/>
              </a:lnSpc>
              <a:buFontTx/>
              <a:buChar char="-"/>
              <a:defRPr/>
            </a:pPr>
            <a:r>
              <a:rPr lang="ru-RU" sz="3200" b="1" dirty="0">
                <a:latin typeface="Cambria" pitchFamily="18" charset="0"/>
              </a:rPr>
              <a:t> пользоваться текстами литературного материала (художественные произведения, дневники, мемуары, публицистика, другие литературные источники)</a:t>
            </a:r>
          </a:p>
          <a:p>
            <a:pPr algn="just">
              <a:lnSpc>
                <a:spcPct val="120000"/>
              </a:lnSpc>
              <a:defRPr/>
            </a:pPr>
            <a:endParaRPr lang="ru-RU" sz="3200" b="1" dirty="0">
              <a:latin typeface="Cambria" pitchFamily="18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ru-RU" sz="3200" b="1" dirty="0">
                <a:latin typeface="Cambria" pitchFamily="18" charset="0"/>
              </a:rPr>
              <a:t>При нарушении установленных требований участники удаляются с итогового сочинения (изложения).</a:t>
            </a:r>
            <a:endParaRPr lang="ru-RU" sz="32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9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145282"/>
          </a:xfrm>
        </p:spPr>
        <p:txBody>
          <a:bodyPr/>
          <a:lstStyle/>
          <a:p>
            <a:r>
              <a:rPr lang="ru-RU" dirty="0" smtClean="0"/>
              <a:t>КАТЕГОРИЧЕСКИ ЗАПРЕЩЕНО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258056"/>
          </a:xfrm>
        </p:spPr>
        <p:txBody>
          <a:bodyPr>
            <a:normAutofit fontScale="85000" lnSpcReduction="10000"/>
          </a:bodyPr>
          <a:lstStyle/>
          <a:p>
            <a:pPr marL="285750" indent="-285750" algn="just">
              <a:lnSpc>
                <a:spcPct val="120000"/>
              </a:lnSpc>
              <a:buFontTx/>
              <a:buChar char="-"/>
              <a:defRPr/>
            </a:pPr>
            <a:r>
              <a:rPr lang="ru-RU" sz="3200" b="1" dirty="0">
                <a:latin typeface="Cambria" pitchFamily="18" charset="0"/>
              </a:rPr>
              <a:t>делать в полях бланков, вне полей бланков какие-либо записи и (или) пометки, не относящиеся к содержанию полей бланков;</a:t>
            </a:r>
          </a:p>
          <a:p>
            <a:pPr algn="just">
              <a:lnSpc>
                <a:spcPct val="120000"/>
              </a:lnSpc>
              <a:defRPr/>
            </a:pPr>
            <a:endParaRPr lang="ru-RU" sz="3200" b="1" dirty="0">
              <a:latin typeface="Cambria" pitchFamily="18" charset="0"/>
            </a:endParaRPr>
          </a:p>
          <a:p>
            <a:pPr marL="285750" indent="-285750" algn="just">
              <a:lnSpc>
                <a:spcPct val="120000"/>
              </a:lnSpc>
              <a:buFontTx/>
              <a:buChar char="-"/>
              <a:defRPr/>
            </a:pPr>
            <a:r>
              <a:rPr lang="ru-RU" sz="3200" b="1" dirty="0">
                <a:latin typeface="Cambria" pitchFamily="18" charset="0"/>
              </a:rPr>
              <a:t>использовать для заполнения бланков цветные ручки вместо </a:t>
            </a:r>
            <a:r>
              <a:rPr lang="ru-RU" sz="3200" b="1" dirty="0" err="1">
                <a:latin typeface="Cambria" pitchFamily="18" charset="0"/>
              </a:rPr>
              <a:t>гелевой</a:t>
            </a:r>
            <a:r>
              <a:rPr lang="ru-RU" sz="3200" b="1" dirty="0">
                <a:latin typeface="Cambria" pitchFamily="18" charset="0"/>
              </a:rPr>
              <a:t> или капиллярной ручки с чернилами черного цвета, карандаш (даже для черновых записей на бланках), средства для исправления внесенной в бланки информации (корректирующую жидкость, «ластик» и др.)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3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114040"/>
          </a:xfrm>
        </p:spPr>
        <p:txBody>
          <a:bodyPr/>
          <a:lstStyle/>
          <a:p>
            <a:r>
              <a:rPr lang="ru-RU" sz="3200" b="1" dirty="0"/>
              <a:t>Указанные методические материалы размещены на официальном сайте ФГБНУ «Федеральный институт педагогических измерений» (</a:t>
            </a:r>
            <a:r>
              <a:rPr lang="en-US" sz="3200" b="1" u="sng" dirty="0">
                <a:hlinkClick r:id="rId2"/>
              </a:rPr>
              <a:t>https</a:t>
            </a:r>
            <a:r>
              <a:rPr lang="ru-RU" sz="3200" b="1" u="sng" dirty="0">
                <a:hlinkClick r:id="rId2"/>
              </a:rPr>
              <a:t>://</a:t>
            </a:r>
            <a:r>
              <a:rPr lang="en-US" sz="3200" b="1" u="sng" dirty="0" err="1">
                <a:hlinkClick r:id="rId2"/>
              </a:rPr>
              <a:t>fipi</a:t>
            </a:r>
            <a:r>
              <a:rPr lang="ru-RU" sz="3200" b="1" u="sng" dirty="0">
                <a:hlinkClick r:id="rId2"/>
              </a:rPr>
              <a:t>.</a:t>
            </a:r>
            <a:r>
              <a:rPr lang="en-US" sz="3200" b="1" u="sng" dirty="0" err="1">
                <a:hlinkClick r:id="rId2"/>
              </a:rPr>
              <a:t>ru</a:t>
            </a:r>
            <a:r>
              <a:rPr lang="ru-RU" sz="3200" b="1" dirty="0"/>
              <a:t>)  в разделе «Итоговое сочинение»; нормативные документы – на сайте </a:t>
            </a:r>
            <a:r>
              <a:rPr lang="ru-RU" sz="3200" b="1" dirty="0" smtClean="0"/>
              <a:t>школы, </a:t>
            </a:r>
            <a:r>
              <a:rPr lang="ru-RU" sz="3200" b="1" dirty="0"/>
              <a:t>раздел ГИА (</a:t>
            </a:r>
            <a:r>
              <a:rPr lang="en-US" sz="3200" b="1" dirty="0"/>
              <a:t>https</a:t>
            </a:r>
            <a:r>
              <a:rPr lang="ru-RU" sz="3200" b="1" dirty="0"/>
              <a:t>://</a:t>
            </a:r>
            <a:r>
              <a:rPr lang="en-US" sz="3200" b="1" dirty="0"/>
              <a:t> edu.tatar.ru</a:t>
            </a:r>
            <a:r>
              <a:rPr lang="ru-RU" sz="3200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37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ВВЕДЕНИЕ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Итоговое сочинение (изложение) для выпускников проводится с 2014/2015 учебного года в соответствии с Приказом Министерства образования и науки Российской Федерации «О внесении изменений в Порядок проведения государственной итоговой аттестации по образовательным программам среднего общего образования» № 923</a:t>
            </a:r>
            <a:r>
              <a:rPr lang="en-US" dirty="0" smtClean="0"/>
              <a:t> </a:t>
            </a:r>
            <a:r>
              <a:rPr lang="ru-RU" dirty="0" smtClean="0"/>
              <a:t> от  05.08.2014 г. (зарегистрирован Минюстом России 15.08.2014 г., регистрационный №33604). </a:t>
            </a:r>
          </a:p>
          <a:p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ОСНОВАНИЕ: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 </a:t>
            </a:r>
            <a:r>
              <a:rPr lang="ru-RU" dirty="0" smtClean="0"/>
              <a:t>Поручение Президента РФ по итогам заседания Совета при Президенте Российской Федерации  по культуре и искусству от 17.11.2013 г. №2699   о Повышении требований к результатам изучения русского языка и литературы   </a:t>
            </a:r>
          </a:p>
        </p:txBody>
      </p:sp>
    </p:spTree>
    <p:extLst>
      <p:ext uri="{BB962C8B-B14F-4D97-AF65-F5344CB8AC3E}">
        <p14:creationId xmlns:p14="http://schemas.microsoft.com/office/powerpoint/2010/main" val="337142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i="1" dirty="0" smtClean="0"/>
              <a:t>Тактика и стратегия подготовки к ИС</a:t>
            </a:r>
            <a:endParaRPr lang="ru-RU" sz="5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Знать требования и критерии оценивания</a:t>
            </a:r>
          </a:p>
          <a:p>
            <a:r>
              <a:rPr lang="ru-RU" dirty="0" smtClean="0"/>
              <a:t>Выбрать рекомендованный  ФИПИ  раздел ИС для подготовки</a:t>
            </a:r>
          </a:p>
          <a:p>
            <a:r>
              <a:rPr lang="ru-RU" dirty="0" smtClean="0"/>
              <a:t>Составление списка произведений для аргументации, повторение прочитанного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ru-RU" dirty="0" smtClean="0"/>
              <a:t>Написание тренировочных сочинений и их экспертиза</a:t>
            </a:r>
          </a:p>
          <a:p>
            <a:r>
              <a:rPr lang="ru-RU" dirty="0" smtClean="0"/>
              <a:t>Чтение и разбор сочинений-образцов, в том числе сочинений своих одноклассников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71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Типичные ошибки выпускников в итоговом сочинении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Фактические ошибки. Непродуманная композиция, подмена рассуждения пересказом. </a:t>
            </a:r>
            <a:r>
              <a:rPr lang="ru-RU" dirty="0" smtClean="0"/>
              <a:t>                                                                 Непонимание </a:t>
            </a:r>
            <a:r>
              <a:rPr lang="ru-RU" dirty="0"/>
              <a:t>темы. Подмена темы. Произвольное расширение или сужение </a:t>
            </a:r>
            <a:r>
              <a:rPr lang="ru-RU" dirty="0" smtClean="0"/>
              <a:t>темы. Пересказ вместо анализа.                                                       Недостаточная </a:t>
            </a:r>
            <a:r>
              <a:rPr lang="ru-RU" dirty="0"/>
              <a:t>аргументация. Логические ошибки. </a:t>
            </a:r>
            <a:r>
              <a:rPr lang="ru-RU" dirty="0" smtClean="0"/>
              <a:t>                                                  Грамматические </a:t>
            </a:r>
            <a:r>
              <a:rPr lang="ru-RU" dirty="0"/>
              <a:t>и речевые ошибки </a:t>
            </a:r>
            <a:r>
              <a:rPr lang="ru-RU" dirty="0" smtClean="0"/>
              <a:t>Неуместное употребление </a:t>
            </a:r>
            <a:r>
              <a:rPr lang="ru-RU" dirty="0"/>
              <a:t>клише и штампов. </a:t>
            </a:r>
            <a:r>
              <a:rPr lang="ru-RU" dirty="0" smtClean="0"/>
              <a:t>                                                 Невнимательность </a:t>
            </a:r>
            <a:r>
              <a:rPr lang="ru-RU" dirty="0"/>
              <a:t>при проверке.</a:t>
            </a:r>
          </a:p>
        </p:txBody>
      </p:sp>
    </p:spTree>
    <p:extLst>
      <p:ext uri="{BB962C8B-B14F-4D97-AF65-F5344CB8AC3E}">
        <p14:creationId xmlns:p14="http://schemas.microsoft.com/office/powerpoint/2010/main" val="296463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Обратить внимание на учеников, которые могут использовать разный почерк при написании ИС и ЕГЭ по предметам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8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76213"/>
            <a:ext cx="918210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61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i="1" dirty="0" smtClean="0"/>
              <a:t>Спасибо за внимание </a:t>
            </a:r>
            <a:endParaRPr lang="ru-RU" sz="6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Ни пуха </a:t>
            </a:r>
          </a:p>
          <a:p>
            <a:pPr marL="0" indent="0">
              <a:buNone/>
            </a:pPr>
            <a:r>
              <a:rPr lang="ru-RU" sz="8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8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ни пера</a:t>
            </a:r>
            <a:endParaRPr lang="ru-RU" sz="88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83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/>
              <a:t>Цели и задачи</a:t>
            </a:r>
            <a:endParaRPr lang="ru-RU" sz="6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Сочинение </a:t>
            </a:r>
            <a:r>
              <a:rPr lang="ru-RU" dirty="0"/>
              <a:t>– это «самостоятельная школьная работа, </a:t>
            </a:r>
            <a:r>
              <a:rPr lang="ru-RU" dirty="0" smtClean="0"/>
              <a:t>представляющая </a:t>
            </a:r>
            <a:r>
              <a:rPr lang="ru-RU" dirty="0"/>
              <a:t>собою письменное изложение учащимися своих мыслей на заданную тему». </a:t>
            </a:r>
          </a:p>
          <a:p>
            <a:r>
              <a:rPr lang="ru-RU" dirty="0" smtClean="0"/>
              <a:t>Цель</a:t>
            </a:r>
            <a:r>
              <a:rPr lang="ru-RU" dirty="0"/>
              <a:t>: </a:t>
            </a:r>
            <a:r>
              <a:rPr lang="ru-RU" dirty="0" smtClean="0"/>
              <a:t>развитие речевой культуры обучающихся,  стимулирование  чтения  </a:t>
            </a:r>
            <a:endParaRPr lang="ru-RU" dirty="0"/>
          </a:p>
          <a:p>
            <a:r>
              <a:rPr lang="en-US" dirty="0" smtClean="0"/>
              <a:t>C</a:t>
            </a:r>
            <a:r>
              <a:rPr lang="ru-RU" dirty="0" err="1" smtClean="0"/>
              <a:t>очинение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smtClean="0"/>
              <a:t>допуск </a:t>
            </a:r>
            <a:r>
              <a:rPr lang="ru-RU" dirty="0"/>
              <a:t>к ГИА    (оценка школой: «</a:t>
            </a:r>
            <a:r>
              <a:rPr lang="ru-RU" dirty="0" smtClean="0"/>
              <a:t>зачет/незачет</a:t>
            </a:r>
            <a:r>
              <a:rPr lang="ru-RU" dirty="0"/>
              <a:t>»)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сочинение – форма индивидуальных достижений      абитуриентов    (оценка вуза: до 10 баллов к ЕГЭ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2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К СВЕДЕНИЮ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Сочинение носит </a:t>
            </a:r>
            <a:r>
              <a:rPr lang="ru-RU" dirty="0" err="1" smtClean="0"/>
              <a:t>надпредметный</a:t>
            </a:r>
            <a:r>
              <a:rPr lang="ru-RU" dirty="0" smtClean="0"/>
              <a:t> характер и нацелено на проверку уровня речевой культуры выпускника</a:t>
            </a:r>
            <a:r>
              <a:rPr lang="ru-RU" dirty="0"/>
              <a:t>, поэтому ответственность за качество этой работы лежит на всем педагогическом коллективе школы; 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smtClean="0"/>
              <a:t>• </a:t>
            </a:r>
            <a:r>
              <a:rPr lang="ru-RU" dirty="0" err="1" smtClean="0"/>
              <a:t>литературоцентричность</a:t>
            </a:r>
            <a:r>
              <a:rPr lang="ru-RU" dirty="0" smtClean="0"/>
              <a:t> экзамена связана с традицией русской школы, где чтение и изучение литературы всегда играли важную роль; </a:t>
            </a:r>
          </a:p>
        </p:txBody>
      </p:sp>
    </p:spTree>
    <p:extLst>
      <p:ext uri="{BB962C8B-B14F-4D97-AF65-F5344CB8AC3E}">
        <p14:creationId xmlns:p14="http://schemas.microsoft.com/office/powerpoint/2010/main" val="20115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Это важно!</a:t>
            </a:r>
            <a:endParaRPr lang="ru-RU" sz="7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Опора </a:t>
            </a:r>
            <a:r>
              <a:rPr lang="ru-RU" dirty="0"/>
              <a:t>на литературное  произведение подразумевает не только ссылку на текст, но и осмысление его в ракурсе темы, т. е. обращение к нему на уровне аргументации, использование примеров, связанных с темой, системой персонажей, проблематикой произведения ... </a:t>
            </a:r>
          </a:p>
          <a:p>
            <a:r>
              <a:rPr lang="ru-RU" dirty="0"/>
              <a:t>В темах сочинений</a:t>
            </a:r>
            <a:r>
              <a:rPr lang="ru-RU" dirty="0" smtClean="0"/>
              <a:t>:</a:t>
            </a:r>
          </a:p>
          <a:p>
            <a:pPr marL="64008" indent="0">
              <a:buNone/>
            </a:pPr>
            <a:r>
              <a:rPr lang="ru-RU" dirty="0" smtClean="0"/>
              <a:t>• </a:t>
            </a:r>
            <a:r>
              <a:rPr lang="ru-RU" dirty="0"/>
              <a:t>умышленно не используются узкие формулировки; </a:t>
            </a:r>
            <a:endParaRPr lang="ru-RU" dirty="0" smtClean="0"/>
          </a:p>
          <a:p>
            <a:pPr marL="64008" indent="0">
              <a:buNone/>
            </a:pPr>
            <a:r>
              <a:rPr lang="ru-RU" dirty="0" smtClean="0"/>
              <a:t>• </a:t>
            </a:r>
            <a:r>
              <a:rPr lang="ru-RU" dirty="0"/>
              <a:t>реализуются принципы посильности, ясности и точности постановки проблемы;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02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656184"/>
          </a:xfrm>
        </p:spPr>
        <p:txBody>
          <a:bodyPr>
            <a:noAutofit/>
          </a:bodyPr>
          <a:lstStyle/>
          <a:p>
            <a:r>
              <a:rPr lang="ru-RU" sz="4000" b="1" i="1" dirty="0"/>
              <a:t>Разделы закрытого банка тем итогового сочинения 2022/23 </a:t>
            </a:r>
            <a:r>
              <a:rPr lang="ru-RU" sz="4000" b="1" i="1" dirty="0" err="1" smtClean="0"/>
              <a:t>уч.г</a:t>
            </a:r>
            <a:r>
              <a:rPr lang="ru-RU" sz="4000" b="1" i="1" dirty="0" smtClean="0"/>
              <a:t>.</a:t>
            </a:r>
            <a:r>
              <a:rPr lang="ru-RU" sz="6000" b="1" i="1" dirty="0" smtClean="0"/>
              <a:t> </a:t>
            </a:r>
            <a:r>
              <a:rPr lang="ru-RU" sz="6000" b="1" i="1" dirty="0"/>
              <a:t/>
            </a:r>
            <a:br>
              <a:rPr lang="ru-RU" sz="6000" b="1" i="1" dirty="0"/>
            </a:br>
            <a:endParaRPr lang="ru-RU" sz="6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896544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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	Духовно-нравственные ориентиры в жизни человека;</a:t>
            </a:r>
          </a:p>
          <a:p>
            <a:pPr marL="64008" indent="0">
              <a:buNone/>
            </a:pP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	Семья,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общество, Отечество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в жизни человека;</a:t>
            </a:r>
          </a:p>
          <a:p>
            <a:pPr marL="64008" indent="0">
              <a:buNone/>
            </a:pP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	Природа и культура в жизни человека.</a:t>
            </a:r>
          </a:p>
          <a:p>
            <a:pPr marL="64008" indent="0">
              <a:buNone/>
            </a:pP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8"/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6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Раздел 1. Духовно   -      нравственные ориентиры в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жизни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человека                               </a:t>
            </a:r>
            <a:r>
              <a:rPr lang="ru-RU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Темы </a:t>
            </a:r>
            <a:r>
              <a:rPr lang="ru-RU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этого раздела:</a:t>
            </a:r>
            <a:br>
              <a:rPr lang="ru-RU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ru-RU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связаны с вопросами, которые человек задаёт себе сам, в том числе в ситуации нравственного выбора;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→ нацеливают на рассуждение о нравственных идеалах и моральных нормах, сиюминутном и вечном, добре и зле, о свободе и ответственности;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→ касаются размышлений о смысле жизни, гуманном и антигуманном поступках, их мотивах, причинах внутреннего разлада и об угрызениях совести;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→ позволяют задуматься об образе жизни человека, о выборе им жизненного пути, значимой цели и средствах её достижения, любви и дружбе;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→ побуждают к самоанализу, осмыслению опыта других людей (или поступков литературных героев), стремящихся понять себя.</a:t>
            </a:r>
          </a:p>
        </p:txBody>
      </p:sp>
    </p:spTree>
    <p:extLst>
      <p:ext uri="{BB962C8B-B14F-4D97-AF65-F5344CB8AC3E}">
        <p14:creationId xmlns:p14="http://schemas.microsoft.com/office/powerpoint/2010/main" val="24888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Раздел 2. Семья, общество, Отечество в жизни человека</a:t>
            </a:r>
            <a:r>
              <a:rPr lang="ru-RU" sz="4400" dirty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400" dirty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</a:b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связаны со взглядом на человека как представителя семьи, социума, народа, поколения, эпохи;</a:t>
            </a:r>
          </a:p>
          <a:p>
            <a:r>
              <a:rPr lang="ru-RU" dirty="0"/>
              <a:t>→ нацеливают на размышление о семейных и общественных ценностях, традициях и обычаях, межличностных отношениях и влиянии среды на человека;</a:t>
            </a:r>
          </a:p>
          <a:p>
            <a:r>
              <a:rPr lang="ru-RU" dirty="0"/>
              <a:t>→ касаются вопросов исторического времени, гражданских идеалов, важности сохранения исторической памяти, роли личности в истории;</a:t>
            </a:r>
          </a:p>
          <a:p>
            <a:r>
              <a:rPr lang="ru-RU" dirty="0"/>
              <a:t>→ позволяют задуматься о славе и бесславии, личном и общественном, своём вкладе в общественный прогресс;</a:t>
            </a:r>
          </a:p>
          <a:p>
            <a:r>
              <a:rPr lang="ru-RU" dirty="0"/>
              <a:t>→ побуждают рассуждать об образовании и о воспитании, споре поколений и об общественном благополучии, о народном подвиге и направлениях развития общества.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62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Раздел 3. Природа и культура в жизни человека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/>
              <a:t>Темы этого раздела:</a:t>
            </a:r>
          </a:p>
          <a:p>
            <a:r>
              <a:rPr lang="ru-RU" sz="3200" dirty="0"/>
              <a:t>→ связаны с философскими, социальными, этическими, эстетическими проблемами, вопросами экологии;</a:t>
            </a:r>
          </a:p>
          <a:p>
            <a:r>
              <a:rPr lang="ru-RU" sz="3200" dirty="0"/>
              <a:t>→ нацеливают на рассуждение об искусстве и науке, о феномене таланта, ценности художественного творчества и научного поиска, о собственных предпочтениях или интересах в области искусства и науки;</a:t>
            </a:r>
          </a:p>
          <a:p>
            <a:r>
              <a:rPr lang="ru-RU" sz="3200" dirty="0"/>
              <a:t>→ касаются миссии художника и ответственности человека науки, значения великих творений искусства и научных открытий (в том числе в связи с юбилейными датами);</a:t>
            </a:r>
          </a:p>
          <a:p>
            <a:r>
              <a:rPr lang="ru-RU" sz="3200" dirty="0"/>
              <a:t>→ позволяют осмысливать роль культуры в жизни человека, важность исторической памяти, сохранения традиционных ценностей;</a:t>
            </a:r>
          </a:p>
          <a:p>
            <a:r>
              <a:rPr lang="ru-RU" sz="3200" dirty="0"/>
              <a:t>→ побуждают задуматься о взаимодействии человека и природы, направлениях развития культуры, влиянии искусства и новых технологий на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32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663</TotalTime>
  <Words>1442</Words>
  <Application>Microsoft Office PowerPoint</Application>
  <PresentationFormat>Экран (4:3)</PresentationFormat>
  <Paragraphs>117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Cambria</vt:lpstr>
      <vt:lpstr>Century Gothic</vt:lpstr>
      <vt:lpstr>Times New Roman</vt:lpstr>
      <vt:lpstr>Verdana</vt:lpstr>
      <vt:lpstr>Wingdings 2</vt:lpstr>
      <vt:lpstr>Яркая</vt:lpstr>
      <vt:lpstr>   Итоговое сочинение  в выпускном классе</vt:lpstr>
      <vt:lpstr>ВВЕДЕНИЕ</vt:lpstr>
      <vt:lpstr>Цели и задачи</vt:lpstr>
      <vt:lpstr>К СВЕДЕНИЮ</vt:lpstr>
      <vt:lpstr>Это важно!</vt:lpstr>
      <vt:lpstr>Разделы закрытого банка тем итогового сочинения 2022/23 уч.г.  </vt:lpstr>
      <vt:lpstr>Раздел 1. Духовно   -      нравственные ориентиры в жизни человека                               Темы этого раздела:   </vt:lpstr>
      <vt:lpstr>Раздел 2. Семья, общество, Отечество в жизни человека </vt:lpstr>
      <vt:lpstr>Раздел 3. Природа и культура в жизни человека </vt:lpstr>
      <vt:lpstr>Требования к ИС</vt:lpstr>
      <vt:lpstr> Критерии оценивания сочинения для школы </vt:lpstr>
      <vt:lpstr>Аргументация своих мыслей</vt:lpstr>
      <vt:lpstr>  «зачет»</vt:lpstr>
      <vt:lpstr>ИТОГИ</vt:lpstr>
      <vt:lpstr>Регламент проведения</vt:lpstr>
      <vt:lpstr>РАЗРЕШЕНО</vt:lpstr>
      <vt:lpstr>ЗАПРЕЩЕНО</vt:lpstr>
      <vt:lpstr>КАТЕГОРИЧЕСКИ ЗАПРЕЩЕНО</vt:lpstr>
      <vt:lpstr>ИНФОРМИРОВАНИЕ</vt:lpstr>
      <vt:lpstr>Тактика и стратегия подготовки к ИС</vt:lpstr>
      <vt:lpstr>Типичные ошибки выпускников в итоговом сочинении</vt:lpstr>
      <vt:lpstr>ВАЖНО!</vt:lpstr>
      <vt:lpstr>Презентация PowerPoint</vt:lpstr>
      <vt:lpstr>Спасибо за внимание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по литературе </dc:title>
  <dc:creator>Лидия Фёдоровна</dc:creator>
  <cp:lastModifiedBy>Дарья Аглуллина</cp:lastModifiedBy>
  <cp:revision>40</cp:revision>
  <dcterms:created xsi:type="dcterms:W3CDTF">2019-11-17T18:59:14Z</dcterms:created>
  <dcterms:modified xsi:type="dcterms:W3CDTF">2022-11-25T16:45:12Z</dcterms:modified>
</cp:coreProperties>
</file>