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74" r:id="rId3"/>
    <p:sldId id="257" r:id="rId4"/>
    <p:sldId id="273" r:id="rId5"/>
    <p:sldId id="258" r:id="rId6"/>
    <p:sldId id="259" r:id="rId7"/>
    <p:sldId id="260" r:id="rId8"/>
    <p:sldId id="261" r:id="rId9"/>
    <p:sldId id="262" r:id="rId10"/>
    <p:sldId id="264" r:id="rId11"/>
    <p:sldId id="272" r:id="rId12"/>
    <p:sldId id="263" r:id="rId13"/>
    <p:sldId id="276" r:id="rId14"/>
    <p:sldId id="277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4/25/2017</a:t>
            </a:fld>
            <a:endParaRPr lang="en-US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2133599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Мастер-класс на тему: </a:t>
            </a:r>
            <a:br>
              <a:rPr lang="ru-RU" sz="2400" dirty="0" smtClean="0"/>
            </a:br>
            <a:r>
              <a:rPr lang="ru-RU" sz="2400" dirty="0" smtClean="0"/>
              <a:t>«Применение технологии исследования на различных этапах урока»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57600" y="4800600"/>
            <a:ext cx="4114800" cy="16002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                                       Подготовил учитель                 биологии МБОУ « СОШ № 113» </a:t>
            </a:r>
            <a:r>
              <a:rPr lang="ru-RU" sz="2400" dirty="0" err="1" smtClean="0">
                <a:solidFill>
                  <a:schemeClr val="tx1"/>
                </a:solidFill>
              </a:rPr>
              <a:t>Рузинова</a:t>
            </a:r>
            <a:r>
              <a:rPr lang="ru-RU" sz="2400" dirty="0" smtClean="0">
                <a:solidFill>
                  <a:schemeClr val="tx1"/>
                </a:solidFill>
              </a:rPr>
              <a:t> О.П.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Documents and Settings\Оксана\Рабочий стол\15441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8250" y="1676400"/>
            <a:ext cx="6667500" cy="3505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0"/>
            <a:ext cx="8686800" cy="6858000"/>
          </a:xfrm>
        </p:spPr>
        <p:txBody>
          <a:bodyPr>
            <a:normAutofit fontScale="92500" lnSpcReduction="10000"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Вопросы для закрепления командам: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Что обеспечивает прочность яйца?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2.Почему яйца куриц имеют различную окраску?  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3.Чем объяснить появление скорлупы у рептилий,  птиц?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Почему яйцо имеет округлую форму?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Для чего яйцо имеет острый конец?  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6. Каким образом можно определить оплодотворено яйцо или нет?  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7. Какие  вещества получает зародыш из желтка и белка яйца? 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8. Когда воздушная камера необходима эмбриону?  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9. Почему яйца рекомендуют хранить  острым концом вниз?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0"/>
            <a:ext cx="8686800" cy="68580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 Задание на внимательность:</a:t>
            </a:r>
          </a:p>
          <a:p>
            <a:pPr>
              <a:buNone/>
            </a:pPr>
            <a:r>
              <a:rPr lang="ru-RU" dirty="0" smtClean="0"/>
              <a:t>   Команды должны сформулировать по два вопроса для противоположных команд по теме своего исследования.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-45719"/>
            <a:ext cx="86868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0"/>
            <a:ext cx="8686800" cy="6858000"/>
          </a:xfrm>
        </p:spPr>
        <p:txBody>
          <a:bodyPr>
            <a:normAutofit fontScale="70000" lnSpcReduction="20000"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Выводы по уроку.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Раньше курицы появилось яйцо - его подарили птицам рептилии.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Появление яйца было важным шагом в эволюции наземных животных, поскольку устранило зависимость развивающегося зародыша от наличия воды и изменений климата.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Куриное яйцо можно сопоставить с моделью космического корабля, поскольку оно обеспечивает эмбрион всем необходимым: водой (белок), пищей (желток), кислородом (поры), и удаляет продукты обмена - углекислый газ (через поры в скорлупе) и задерживает проникновение бактерий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подскорлуповая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оболочка, пленка на скорлупе).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какие экологические правила надо соблюдать при общении с птицами?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    Не подходите близко к наседке, не тревожьте ее. При резком движении наседки разрываются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халазы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зародыш может погибнуть.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    Не трогайте руками яйца птиц в гнезде. Разрушая наружную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скорлуповую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оболочку, мы подвергаем проникновению внутрь бактерий, что приводит к порче яйца. Яйца при хранении нельзя мыть.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    Не разрушайте птичьи гнезда, ведь яйцо - это колыбель новой жизни! Берегите птиц!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381000"/>
            <a:ext cx="8686800" cy="5699125"/>
          </a:xfrm>
        </p:spPr>
        <p:txBody>
          <a:bodyPr/>
          <a:lstStyle/>
          <a:p>
            <a:pPr>
              <a:buNone/>
            </a:pPr>
            <a:endParaRPr lang="ru-RU" sz="4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Скажи мне, и я забуду, </a:t>
            </a:r>
            <a:br>
              <a:rPr lang="ru-RU" sz="44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Покажи мне, и я запомню,</a:t>
            </a:r>
            <a:br>
              <a:rPr lang="ru-RU" sz="44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Дай мне действовать самому,</a:t>
            </a:r>
            <a:br>
              <a:rPr lang="ru-RU" sz="44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И я научусь.</a:t>
            </a:r>
          </a:p>
          <a:p>
            <a:pPr>
              <a:buNone/>
            </a:pPr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(Древнекитайская мудрость)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836712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kumimoji="0" lang="ru-RU" b="1" i="1" u="none" strike="noStrike" normalizeH="0" baseline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1" u="none" strike="noStrike" normalizeH="0" baseline="0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Техника «рефлексивная мишень». </a:t>
            </a:r>
            <a:r>
              <a:rPr kumimoji="0" lang="ru-RU" sz="4000" b="1" i="1" u="none" strike="noStrike" normalizeH="0" baseline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sz="4000" b="1" i="1" u="none" strike="noStrike" normalizeH="0" baseline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b="1" i="1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Image2445"/>
          <p:cNvPicPr/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-30000" contrast="40000"/>
          </a:blip>
          <a:srcRect/>
          <a:stretch>
            <a:fillRect/>
          </a:stretch>
        </p:blipFill>
        <p:spPr bwMode="auto">
          <a:xfrm>
            <a:off x="838200" y="2286000"/>
            <a:ext cx="7916416" cy="4288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6146" name="Picture 2" descr="C:\Documents and Settings\Оксана\Рабочий стол\6027494-three-little-chicken-in-the-egg-shel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1" y="1752601"/>
            <a:ext cx="8458200" cy="51054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371600" y="914400"/>
            <a:ext cx="609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Спасибо за внимание!!!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-45719"/>
            <a:ext cx="86868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2400"/>
            <a:ext cx="8686800" cy="6705600"/>
          </a:xfrm>
        </p:spPr>
        <p:txBody>
          <a:bodyPr/>
          <a:lstStyle/>
          <a:p>
            <a:pPr algn="just"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Знание того, какими вещи должны быть, характеризует человека умного; знание того, каковы вещи на самом деле, характеризует человека опытного; знание того, как их изменить к лучшему, характеризует человека гениального. Д. Дидро.</a:t>
            </a:r>
          </a:p>
          <a:p>
            <a:pPr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« Страшная эта опасность – 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безделие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за партой, 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безделие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месяцы, годы. Это развращает морально, калечит человека и ... ничего не может возместить того, что упущено в самой главной сфере, где человек должен быть 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труженником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– в сфере мысли». В.А. Сухомлинский.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7620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2050" name="Picture 2" descr="C:\Documents and Settings\Оксана\Рабочий стол\семинар\0_56c4f_6330c43a_X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10000"/>
            <a:ext cx="4572000" cy="3048000"/>
          </a:xfrm>
          <a:prstGeom prst="rect">
            <a:avLst/>
          </a:prstGeom>
          <a:noFill/>
        </p:spPr>
      </p:pic>
      <p:pic>
        <p:nvPicPr>
          <p:cNvPr id="2051" name="Picture 3" descr="C:\Documents and Settings\Оксана\Рабочий стол\семинар\44f9b5839390ec7c91413b99e27dfb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0"/>
            <a:ext cx="4419600" cy="3200400"/>
          </a:xfrm>
          <a:prstGeom prst="rect">
            <a:avLst/>
          </a:prstGeom>
          <a:noFill/>
        </p:spPr>
      </p:pic>
      <p:pic>
        <p:nvPicPr>
          <p:cNvPr id="2052" name="Picture 4" descr="C:\Documents and Settings\Оксана\Рабочий стол\семинар\hello_html_m68e07bc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4724400" cy="3860800"/>
          </a:xfrm>
          <a:prstGeom prst="rect">
            <a:avLst/>
          </a:prstGeom>
          <a:noFill/>
        </p:spPr>
      </p:pic>
      <p:pic>
        <p:nvPicPr>
          <p:cNvPr id="2053" name="Picture 5" descr="C:\Documents and Settings\Оксана\Рабочий стол\семинар\жизнь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5800" y="3124200"/>
            <a:ext cx="4648200" cy="3733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Тема урока : «Зарождение жизни»</a:t>
            </a:r>
            <a:endParaRPr lang="ru-RU" dirty="0"/>
          </a:p>
        </p:txBody>
      </p:sp>
      <p:pic>
        <p:nvPicPr>
          <p:cNvPr id="7170" name="Picture 2" descr="C:\Documents and Settings\Оксана\Рабочий стол\семинар\1350477220_photo-emotions-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1143001"/>
            <a:ext cx="2895600" cy="3352800"/>
          </a:xfrm>
          <a:prstGeom prst="rect">
            <a:avLst/>
          </a:prstGeom>
          <a:noFill/>
        </p:spPr>
      </p:pic>
      <p:pic>
        <p:nvPicPr>
          <p:cNvPr id="5" name="Рисунок 4" descr="http://bio.1september.ru/2000/19/3a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43000"/>
            <a:ext cx="2352675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 descr="C:\Documents and Settings\Оксана\Рабочий стол\семинар\0007095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62200" y="4038600"/>
            <a:ext cx="6781800" cy="2819400"/>
          </a:xfrm>
          <a:prstGeom prst="rect">
            <a:avLst/>
          </a:prstGeom>
          <a:noFill/>
        </p:spPr>
      </p:pic>
      <p:pic>
        <p:nvPicPr>
          <p:cNvPr id="7173" name="Picture 5" descr="C:\Documents and Settings\Оксана\Рабочий стол\семинар\K6KCRyB-B-w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62200" y="1143000"/>
            <a:ext cx="3886200" cy="2895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0"/>
            <a:ext cx="8686800" cy="647700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мастер-класса: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показать применение на уроках активных методов обучения.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Раскрыть особенности зарождения жизни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Совершенствовать умение работать с натуральными объектами, сравнивать и делать выводы.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Воспитывать чувство любви к природе, понимание ее хрупкости и необходимости защищать.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Что появилось раньше – яйцо или курица?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Оксана\Рабочий стол\u_9a6d76d5bd7a1df9605592ef7906936f_8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304800"/>
            <a:ext cx="8991600" cy="6553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2400"/>
            <a:ext cx="8686800" cy="670560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Экскурс в историю. </a:t>
            </a:r>
            <a:br>
              <a:rPr lang="ru-RU" dirty="0" smtClean="0"/>
            </a:br>
            <a:r>
              <a:rPr lang="ru-RU" dirty="0" smtClean="0"/>
              <a:t>Над бескрайней равниной каменноугольного периода светило жаркое солнце... Под его непрекращающимся жаром тут и там начинали пересыхать болота, будто какая-то неведомая рука расширяла пески... Нависшая беда, исходящая от палящего солнца и пересыхающих болот, вынудила земноводных построить еще одну оболочку на яйцах, предохраняющую их от высыхания... А тот, кто думает о потомстве, думает о будущем...</a:t>
            </a:r>
            <a:br>
              <a:rPr lang="ru-RU" dirty="0" smtClean="0"/>
            </a:br>
            <a:r>
              <a:rPr lang="ru-RU" dirty="0" smtClean="0"/>
              <a:t>Примерно так, в романтическо-драматическом стиле, описывает возникновение яйца с дополнительной оболочкой автор книги «Долгий путь жизни» </a:t>
            </a:r>
            <a:r>
              <a:rPr lang="ru-RU" dirty="0" err="1" smtClean="0"/>
              <a:t>Т.Николов</a:t>
            </a:r>
            <a:r>
              <a:rPr lang="ru-RU" dirty="0" smtClean="0"/>
              <a:t>. Однако яйцо с дополнительной оболочкой – изобретение не земноводных, а пресмыкающихся.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099" name="Picture 3" descr="C:\Documents and Settings\Оксана\Рабочий стол\m1e1869e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8600"/>
            <a:ext cx="9144000" cy="6629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59</TotalTime>
  <Words>196</Words>
  <Application>Microsoft Office PowerPoint</Application>
  <PresentationFormat>Экран (4:3)</PresentationFormat>
  <Paragraphs>23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Трек</vt:lpstr>
      <vt:lpstr>Мастер-класс на тему:  «Применение технологии исследования на различных этапах урока»</vt:lpstr>
      <vt:lpstr>Слайд 2</vt:lpstr>
      <vt:lpstr>Слайд 3</vt:lpstr>
      <vt:lpstr>Тема урока : «Зарождение жизни»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 Техника «рефлексивная мишень».  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на тему:  «Применение технологии исследования на различных этапах урока»</dc:title>
  <cp:lastModifiedBy>Оксана</cp:lastModifiedBy>
  <cp:revision>10</cp:revision>
  <dcterms:modified xsi:type="dcterms:W3CDTF">2017-04-25T16:34:24Z</dcterms:modified>
</cp:coreProperties>
</file>