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62" r:id="rId2"/>
    <p:sldId id="264" r:id="rId3"/>
    <p:sldId id="275" r:id="rId4"/>
    <p:sldId id="256" r:id="rId5"/>
    <p:sldId id="257" r:id="rId6"/>
    <p:sldId id="258" r:id="rId7"/>
    <p:sldId id="259" r:id="rId8"/>
    <p:sldId id="260" r:id="rId9"/>
    <p:sldId id="261" r:id="rId10"/>
    <p:sldId id="266" r:id="rId11"/>
    <p:sldId id="269" r:id="rId12"/>
    <p:sldId id="276" r:id="rId13"/>
    <p:sldId id="267" r:id="rId14"/>
    <p:sldId id="270" r:id="rId15"/>
    <p:sldId id="278" r:id="rId16"/>
    <p:sldId id="272" r:id="rId17"/>
    <p:sldId id="273" r:id="rId18"/>
    <p:sldId id="274" r:id="rId19"/>
    <p:sldId id="277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7" r:id="rId36"/>
    <p:sldId id="298" r:id="rId37"/>
    <p:sldId id="299" r:id="rId38"/>
    <p:sldId id="300" r:id="rId39"/>
    <p:sldId id="301" r:id="rId40"/>
    <p:sldId id="302" r:id="rId41"/>
    <p:sldId id="303" r:id="rId42"/>
    <p:sldId id="305" r:id="rId43"/>
    <p:sldId id="306" r:id="rId44"/>
    <p:sldId id="307" r:id="rId45"/>
    <p:sldId id="308" r:id="rId46"/>
    <p:sldId id="309" r:id="rId47"/>
    <p:sldId id="310" r:id="rId48"/>
    <p:sldId id="311" r:id="rId49"/>
    <p:sldId id="312" r:id="rId50"/>
    <p:sldId id="313" r:id="rId5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671" autoAdjust="0"/>
  </p:normalViewPr>
  <p:slideViewPr>
    <p:cSldViewPr>
      <p:cViewPr>
        <p:scale>
          <a:sx n="76" d="100"/>
          <a:sy n="76" d="100"/>
        </p:scale>
        <p:origin x="-1224" y="-5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77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6489D-954E-4AFF-B668-1339C98326CA}" type="datetimeFigureOut">
              <a:rPr lang="ru-RU" smtClean="0"/>
              <a:t>06.04.2016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53A11-E66D-4ADB-AC12-C779E84BB9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8045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6489D-954E-4AFF-B668-1339C98326CA}" type="datetimeFigureOut">
              <a:rPr lang="ru-RU" smtClean="0"/>
              <a:t>06.04.2016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53A11-E66D-4ADB-AC12-C779E84BB9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6014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6489D-954E-4AFF-B668-1339C98326CA}" type="datetimeFigureOut">
              <a:rPr lang="ru-RU" smtClean="0"/>
              <a:t>06.04.2016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53A11-E66D-4ADB-AC12-C779E84BB9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517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6489D-954E-4AFF-B668-1339C98326CA}" type="datetimeFigureOut">
              <a:rPr lang="ru-RU" smtClean="0"/>
              <a:t>06.04.2016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53A11-E66D-4ADB-AC12-C779E84BB9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094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6489D-954E-4AFF-B668-1339C98326CA}" type="datetimeFigureOut">
              <a:rPr lang="ru-RU" smtClean="0"/>
              <a:t>06.04.2016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53A11-E66D-4ADB-AC12-C779E84BB9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7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6489D-954E-4AFF-B668-1339C98326CA}" type="datetimeFigureOut">
              <a:rPr lang="ru-RU" smtClean="0"/>
              <a:t>06.04.2016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53A11-E66D-4ADB-AC12-C779E84BB9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594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6489D-954E-4AFF-B668-1339C98326CA}" type="datetimeFigureOut">
              <a:rPr lang="ru-RU" smtClean="0"/>
              <a:t>06.04.2016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53A11-E66D-4ADB-AC12-C779E84BB9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204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6489D-954E-4AFF-B668-1339C98326CA}" type="datetimeFigureOut">
              <a:rPr lang="ru-RU" smtClean="0"/>
              <a:t>06.04.2016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53A11-E66D-4ADB-AC12-C779E84BB9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856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6489D-954E-4AFF-B668-1339C98326CA}" type="datetimeFigureOut">
              <a:rPr lang="ru-RU" smtClean="0"/>
              <a:t>06.04.2016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53A11-E66D-4ADB-AC12-C779E84BB9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539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6489D-954E-4AFF-B668-1339C98326CA}" type="datetimeFigureOut">
              <a:rPr lang="ru-RU" smtClean="0"/>
              <a:t>06.04.2016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53A11-E66D-4ADB-AC12-C779E84BB9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686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6489D-954E-4AFF-B668-1339C98326CA}" type="datetimeFigureOut">
              <a:rPr lang="ru-RU" smtClean="0"/>
              <a:t>06.04.2016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53A11-E66D-4ADB-AC12-C779E84BB9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333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36489D-954E-4AFF-B668-1339C98326CA}" type="datetimeFigureOut">
              <a:rPr lang="ru-RU" smtClean="0"/>
              <a:t>06.04.2016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D53A11-E66D-4ADB-AC12-C779E84BB9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123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50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.mp3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.mp3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.mp3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.mp3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.mp3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.mp3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2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2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slide" Target="slide35.xml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slide" Target="slide3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3.mp3"/><Relationship Id="rId7" Type="http://schemas.openxmlformats.org/officeDocument/2006/relationships/image" Target="../media/image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.mp3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" Target="slide41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" Target="slide44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48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oxdesign.ru/aphorism/author/a_johnson_s.html" TargetMode="External"/><Relationship Id="rId2" Type="http://schemas.openxmlformats.org/officeDocument/2006/relationships/hyperlink" Target="http://www.foxdesign.ru/aphorism/author/a_voltaire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foxdesign.ru/aphorism/author/a_goethe.html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.mp3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hyperlink" Target="http://kladraz.ru/blogs/alsu-ilsurovna-hisamieva/intelektualnaja-igra-buduschie-perevodchiki.html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.mp3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.mp3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.mp3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Интеллектуальная Игра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9769" y="1268760"/>
            <a:ext cx="85604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«Будущие переводчики»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" name="Прямоугольник с двумя скругленными противолежащими углами 4">
            <a:hlinkClick r:id="rId2" action="ppaction://hlinksldjump"/>
          </p:cNvPr>
          <p:cNvSpPr/>
          <p:nvPr/>
        </p:nvSpPr>
        <p:spPr>
          <a:xfrm>
            <a:off x="2519772" y="2716121"/>
            <a:ext cx="4212468" cy="142575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  Играть</a:t>
            </a:r>
            <a:endParaRPr lang="ru-RU" sz="5400" dirty="0"/>
          </a:p>
        </p:txBody>
      </p:sp>
      <p:sp>
        <p:nvSpPr>
          <p:cNvPr id="7" name="Скругленный прямоугольник 6">
            <a:hlinkClick r:id="rId3" action="ppaction://hlinksldjump"/>
          </p:cNvPr>
          <p:cNvSpPr/>
          <p:nvPr/>
        </p:nvSpPr>
        <p:spPr>
          <a:xfrm>
            <a:off x="3131840" y="5500493"/>
            <a:ext cx="3096344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Автор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5371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5327" y="1412776"/>
            <a:ext cx="8229600" cy="11430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 Тур окончен!</a:t>
            </a:r>
            <a:endParaRPr lang="ru-RU" sz="6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708920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Управляющая кнопка: домой 3">
            <a:hlinkClick r:id="" action="ppaction://hlinkshowjump?jump=firstslide" highlightClick="1"/>
          </p:cNvPr>
          <p:cNvSpPr/>
          <p:nvPr/>
        </p:nvSpPr>
        <p:spPr>
          <a:xfrm>
            <a:off x="6732240" y="5870019"/>
            <a:ext cx="864096" cy="72008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в конец 6">
            <a:hlinkClick r:id="rId2" action="ppaction://hlinksldjump" highlightClick="1"/>
          </p:cNvPr>
          <p:cNvSpPr/>
          <p:nvPr/>
        </p:nvSpPr>
        <p:spPr>
          <a:xfrm>
            <a:off x="7884368" y="5877272"/>
            <a:ext cx="864096" cy="720080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771800" y="2997506"/>
            <a:ext cx="38328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Молодцы!!!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39910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7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решение 4"/>
          <p:cNvSpPr/>
          <p:nvPr/>
        </p:nvSpPr>
        <p:spPr>
          <a:xfrm>
            <a:off x="1583668" y="3356992"/>
            <a:ext cx="6480720" cy="136815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/>
              <a:t>Тур</a:t>
            </a:r>
            <a:endParaRPr lang="ru-RU" sz="6000" dirty="0"/>
          </a:p>
        </p:txBody>
      </p:sp>
      <p:sp>
        <p:nvSpPr>
          <p:cNvPr id="6" name="Овал 5"/>
          <p:cNvSpPr/>
          <p:nvPr/>
        </p:nvSpPr>
        <p:spPr>
          <a:xfrm>
            <a:off x="3833918" y="1556792"/>
            <a:ext cx="1980220" cy="2088232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2</a:t>
            </a:r>
            <a:endParaRPr lang="ru-RU" sz="9600" dirty="0"/>
          </a:p>
        </p:txBody>
      </p:sp>
      <p:pic>
        <p:nvPicPr>
          <p:cNvPr id="7" name="roun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95536" y="7257666"/>
            <a:ext cx="609600" cy="609600"/>
          </a:xfrm>
          <a:prstGeom prst="rect">
            <a:avLst/>
          </a:prstGeom>
        </p:spPr>
      </p:pic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1187624" y="5299484"/>
            <a:ext cx="8229600" cy="45259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57738" y="476672"/>
            <a:ext cx="47325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Игра-наоборот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6780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7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5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t-RU" sz="6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Правила 2 тура :</a:t>
            </a:r>
            <a:endParaRPr lang="ru-RU" sz="66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/>
              <a:t>«Перевод </a:t>
            </a:r>
            <a:r>
              <a:rPr lang="ru-RU" b="1" dirty="0"/>
              <a:t>слов с </a:t>
            </a:r>
            <a:r>
              <a:rPr lang="ru-RU" b="1" dirty="0" smtClean="0"/>
              <a:t>татарского языка на русский.»</a:t>
            </a:r>
            <a:br>
              <a:rPr lang="ru-RU" b="1" dirty="0" smtClean="0"/>
            </a:br>
            <a:r>
              <a:rPr lang="ru-RU" b="1" dirty="0" smtClean="0"/>
              <a:t>(</a:t>
            </a:r>
            <a:r>
              <a:rPr lang="ru-RU" dirty="0" smtClean="0"/>
              <a:t>Участник (команда) </a:t>
            </a:r>
            <a:r>
              <a:rPr lang="ru-RU" dirty="0"/>
              <a:t>должен выбрать ответ, назвать его. Если ответ правильный - начисляется 2 балла, если неправильный, то право ответа переходит </a:t>
            </a:r>
            <a:r>
              <a:rPr lang="ru-RU" dirty="0" smtClean="0"/>
              <a:t>другому участнику (команде), </a:t>
            </a:r>
            <a:r>
              <a:rPr lang="ru-RU" dirty="0"/>
              <a:t>дается шесть понятий, которые отгадываются по очереди</a:t>
            </a:r>
            <a:r>
              <a:rPr lang="ru-RU" b="1" dirty="0" smtClean="0"/>
              <a:t>)</a:t>
            </a:r>
            <a:endParaRPr lang="ru-RU" dirty="0"/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>
            <a:off x="3491880" y="5661248"/>
            <a:ext cx="4824536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Поехали!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693967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line_ope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207114" y="1825526"/>
            <a:ext cx="609600" cy="609600"/>
          </a:xfrm>
          <a:prstGeom prst="rect">
            <a:avLst/>
          </a:prstGeom>
        </p:spPr>
      </p:pic>
      <p:pic>
        <p:nvPicPr>
          <p:cNvPr id="11" name="100 к 1 - The Same Answer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55976" y="1844824"/>
            <a:ext cx="609600" cy="609600"/>
          </a:xfrm>
          <a:prstGeom prst="rect">
            <a:avLst/>
          </a:prstGeom>
        </p:spPr>
      </p:pic>
      <p:pic>
        <p:nvPicPr>
          <p:cNvPr id="10" name="100 к 1 - The Same Answer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64088" y="1825526"/>
            <a:ext cx="609600" cy="6096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917491" y="-1288504"/>
            <a:ext cx="8305800" cy="1981200"/>
          </a:xfrm>
        </p:spPr>
        <p:txBody>
          <a:bodyPr/>
          <a:lstStyle/>
          <a:p>
            <a:endParaRPr lang="ru-RU" sz="96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3528" y="3646096"/>
            <a:ext cx="2592288" cy="1296144"/>
          </a:xfrm>
          <a:prstGeom prst="roundRect">
            <a:avLst/>
          </a:prstGeom>
          <a:pattFill prst="pct90">
            <a:fgClr>
              <a:schemeClr val="accent5">
                <a:lumMod val="75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4800" dirty="0" smtClean="0"/>
              <a:t>Полночь</a:t>
            </a:r>
            <a:endParaRPr lang="ru-RU" sz="48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27375" y="3645024"/>
            <a:ext cx="2592288" cy="1296144"/>
          </a:xfrm>
          <a:prstGeom prst="roundRect">
            <a:avLst/>
          </a:prstGeom>
          <a:pattFill prst="pct90">
            <a:fgClr>
              <a:schemeClr val="accent5">
                <a:lumMod val="75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Вечер</a:t>
            </a:r>
            <a:endParaRPr lang="ru-RU" sz="4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228184" y="3631376"/>
            <a:ext cx="2592288" cy="1296144"/>
          </a:xfrm>
          <a:prstGeom prst="roundRect">
            <a:avLst/>
          </a:prstGeom>
          <a:pattFill prst="pct90">
            <a:fgClr>
              <a:schemeClr val="accent5">
                <a:lumMod val="75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Утро</a:t>
            </a:r>
            <a:endParaRPr lang="ru-RU" sz="44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931231" y="995323"/>
            <a:ext cx="5184576" cy="2088232"/>
          </a:xfrm>
          <a:prstGeom prst="roundRect">
            <a:avLst/>
          </a:prstGeom>
          <a:pattFill prst="lgGrid">
            <a:fgClr>
              <a:srgbClr val="92D05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Ирт</a:t>
            </a:r>
            <a:r>
              <a:rPr lang="tt-RU" sz="8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</a:t>
            </a:r>
            <a:endParaRPr lang="ru-RU" sz="8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7524328" y="5949280"/>
            <a:ext cx="792088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152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4343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7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7FB29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87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4444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67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line_ope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922575" y="1823740"/>
            <a:ext cx="609600" cy="609600"/>
          </a:xfrm>
          <a:prstGeom prst="rect">
            <a:avLst/>
          </a:prstGeom>
        </p:spPr>
      </p:pic>
      <p:pic>
        <p:nvPicPr>
          <p:cNvPr id="11" name="100 к 1 - The Same Answer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55976" y="1844824"/>
            <a:ext cx="609600" cy="609600"/>
          </a:xfrm>
          <a:prstGeom prst="rect">
            <a:avLst/>
          </a:prstGeom>
        </p:spPr>
      </p:pic>
      <p:pic>
        <p:nvPicPr>
          <p:cNvPr id="10" name="100 к 1 - The Same Answer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64088" y="1825526"/>
            <a:ext cx="609600" cy="6096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95536" y="980728"/>
            <a:ext cx="8305800" cy="1981200"/>
          </a:xfrm>
        </p:spPr>
        <p:txBody>
          <a:bodyPr/>
          <a:lstStyle/>
          <a:p>
            <a:endParaRPr lang="ru-RU" sz="96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3528" y="3646096"/>
            <a:ext cx="2592288" cy="1296144"/>
          </a:xfrm>
          <a:prstGeom prst="roundRect">
            <a:avLst/>
          </a:prstGeom>
          <a:pattFill prst="pct90">
            <a:fgClr>
              <a:schemeClr val="accent5">
                <a:lumMod val="75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Сутки</a:t>
            </a:r>
            <a:endParaRPr lang="ru-RU" sz="48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27375" y="3645024"/>
            <a:ext cx="2592288" cy="1296144"/>
          </a:xfrm>
          <a:prstGeom prst="roundRect">
            <a:avLst/>
          </a:prstGeom>
          <a:pattFill prst="pct90">
            <a:fgClr>
              <a:schemeClr val="accent5">
                <a:lumMod val="75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Неделя</a:t>
            </a:r>
            <a:endParaRPr lang="ru-RU" sz="4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228184" y="3631376"/>
            <a:ext cx="2592288" cy="1296144"/>
          </a:xfrm>
          <a:prstGeom prst="roundRect">
            <a:avLst/>
          </a:prstGeom>
          <a:pattFill prst="pct90">
            <a:fgClr>
              <a:schemeClr val="accent5">
                <a:lumMod val="75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4400" dirty="0" smtClean="0"/>
              <a:t>Год</a:t>
            </a:r>
            <a:endParaRPr lang="ru-RU" sz="44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907704" y="980728"/>
            <a:ext cx="5184576" cy="2088232"/>
          </a:xfrm>
          <a:prstGeom prst="roundRect">
            <a:avLst/>
          </a:prstGeom>
          <a:pattFill prst="lgGrid">
            <a:fgClr>
              <a:srgbClr val="92D05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r>
              <a:rPr lang="tt-RU" sz="88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әүлек</a:t>
            </a:r>
            <a:endParaRPr lang="ru-RU" sz="88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7524328" y="5949280"/>
            <a:ext cx="792088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7044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4343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7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4343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67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DF149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87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line_ope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922575" y="1823740"/>
            <a:ext cx="609600" cy="609600"/>
          </a:xfrm>
          <a:prstGeom prst="rect">
            <a:avLst/>
          </a:prstGeom>
        </p:spPr>
      </p:pic>
      <p:pic>
        <p:nvPicPr>
          <p:cNvPr id="11" name="100 к 1 - The Same Answer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55976" y="1844824"/>
            <a:ext cx="609600" cy="609600"/>
          </a:xfrm>
          <a:prstGeom prst="rect">
            <a:avLst/>
          </a:prstGeom>
        </p:spPr>
      </p:pic>
      <p:pic>
        <p:nvPicPr>
          <p:cNvPr id="10" name="100 к 1 - The Same Answer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64088" y="1825526"/>
            <a:ext cx="609600" cy="6096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95536" y="980728"/>
            <a:ext cx="8305800" cy="1981200"/>
          </a:xfrm>
        </p:spPr>
        <p:txBody>
          <a:bodyPr/>
          <a:lstStyle/>
          <a:p>
            <a:endParaRPr lang="ru-RU" sz="96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3528" y="3646096"/>
            <a:ext cx="2592288" cy="1296144"/>
          </a:xfrm>
          <a:prstGeom prst="roundRect">
            <a:avLst/>
          </a:prstGeom>
          <a:pattFill prst="pct90">
            <a:fgClr>
              <a:schemeClr val="accent5">
                <a:lumMod val="75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4800" dirty="0" smtClean="0"/>
              <a:t>Ран</a:t>
            </a:r>
            <a:r>
              <a:rPr lang="ru-RU" sz="4800" dirty="0" smtClean="0"/>
              <a:t>ь</a:t>
            </a:r>
            <a:endParaRPr lang="ru-RU" sz="48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27375" y="3645024"/>
            <a:ext cx="2592288" cy="1296144"/>
          </a:xfrm>
          <a:prstGeom prst="roundRect">
            <a:avLst/>
          </a:prstGeom>
          <a:pattFill prst="pct90">
            <a:fgClr>
              <a:schemeClr val="accent5">
                <a:lumMod val="75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Рассвет</a:t>
            </a:r>
            <a:endParaRPr lang="ru-RU" sz="4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228184" y="3631376"/>
            <a:ext cx="2592288" cy="1296144"/>
          </a:xfrm>
          <a:prstGeom prst="roundRect">
            <a:avLst/>
          </a:prstGeom>
          <a:pattFill prst="pct90">
            <a:fgClr>
              <a:schemeClr val="accent5">
                <a:lumMod val="75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День</a:t>
            </a:r>
            <a:endParaRPr lang="ru-RU" sz="44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823996" y="993865"/>
            <a:ext cx="5184576" cy="2088232"/>
          </a:xfrm>
          <a:prstGeom prst="roundRect">
            <a:avLst/>
          </a:prstGeom>
          <a:pattFill prst="lgGrid">
            <a:fgClr>
              <a:srgbClr val="92D05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8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Көн</a:t>
            </a:r>
            <a:endParaRPr lang="ru-RU" sz="8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7524328" y="5949280"/>
            <a:ext cx="792088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146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4343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7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7FB29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87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4444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67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line_ope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922575" y="1823740"/>
            <a:ext cx="609600" cy="609600"/>
          </a:xfrm>
          <a:prstGeom prst="rect">
            <a:avLst/>
          </a:prstGeom>
        </p:spPr>
      </p:pic>
      <p:pic>
        <p:nvPicPr>
          <p:cNvPr id="11" name="100 к 1 - The Same Answer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55976" y="1844824"/>
            <a:ext cx="609600" cy="609600"/>
          </a:xfrm>
          <a:prstGeom prst="rect">
            <a:avLst/>
          </a:prstGeom>
        </p:spPr>
      </p:pic>
      <p:pic>
        <p:nvPicPr>
          <p:cNvPr id="10" name="100 к 1 - The Same Answer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64088" y="1825526"/>
            <a:ext cx="609600" cy="6096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95536" y="980728"/>
            <a:ext cx="8305800" cy="1981200"/>
          </a:xfrm>
        </p:spPr>
        <p:txBody>
          <a:bodyPr/>
          <a:lstStyle/>
          <a:p>
            <a:endParaRPr lang="ru-RU" sz="96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3528" y="3646096"/>
            <a:ext cx="2592288" cy="1296144"/>
          </a:xfrm>
          <a:prstGeom prst="roundRect">
            <a:avLst/>
          </a:prstGeom>
          <a:pattFill prst="pct90">
            <a:fgClr>
              <a:schemeClr val="accent5">
                <a:lumMod val="75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Кукушка</a:t>
            </a:r>
            <a:endParaRPr lang="ru-RU" sz="48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27375" y="3645024"/>
            <a:ext cx="2592288" cy="1296144"/>
          </a:xfrm>
          <a:prstGeom prst="roundRect">
            <a:avLst/>
          </a:prstGeom>
          <a:pattFill prst="pct90">
            <a:fgClr>
              <a:schemeClr val="accent5">
                <a:lumMod val="75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Часы</a:t>
            </a:r>
            <a:endParaRPr lang="ru-RU" sz="4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228184" y="3631376"/>
            <a:ext cx="2592288" cy="1296144"/>
          </a:xfrm>
          <a:prstGeom prst="roundRect">
            <a:avLst/>
          </a:prstGeom>
          <a:pattFill prst="pct90">
            <a:fgClr>
              <a:schemeClr val="accent5">
                <a:lumMod val="75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Культура</a:t>
            </a:r>
            <a:endParaRPr lang="ru-RU" sz="44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907704" y="980728"/>
            <a:ext cx="5184576" cy="2088232"/>
          </a:xfrm>
          <a:prstGeom prst="roundRect">
            <a:avLst/>
          </a:prstGeom>
          <a:pattFill prst="lgGrid">
            <a:fgClr>
              <a:srgbClr val="92D05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88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Сәгат</a:t>
            </a:r>
            <a:r>
              <a:rPr lang="ru-RU" sz="88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endParaRPr lang="ru-RU" sz="88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7524328" y="5949280"/>
            <a:ext cx="792088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7044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7FB29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87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4343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7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4444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67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line_ope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922575" y="1823740"/>
            <a:ext cx="609600" cy="609600"/>
          </a:xfrm>
          <a:prstGeom prst="rect">
            <a:avLst/>
          </a:prstGeom>
        </p:spPr>
      </p:pic>
      <p:pic>
        <p:nvPicPr>
          <p:cNvPr id="11" name="100 к 1 - The Same Answer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55976" y="1844824"/>
            <a:ext cx="609600" cy="609600"/>
          </a:xfrm>
          <a:prstGeom prst="rect">
            <a:avLst/>
          </a:prstGeom>
        </p:spPr>
      </p:pic>
      <p:pic>
        <p:nvPicPr>
          <p:cNvPr id="10" name="100 к 1 - The Same Answer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64088" y="1825526"/>
            <a:ext cx="609600" cy="6096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95536" y="980728"/>
            <a:ext cx="8305800" cy="1981200"/>
          </a:xfrm>
        </p:spPr>
        <p:txBody>
          <a:bodyPr/>
          <a:lstStyle/>
          <a:p>
            <a:endParaRPr lang="ru-RU" sz="96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3528" y="3646096"/>
            <a:ext cx="2592288" cy="1296144"/>
          </a:xfrm>
          <a:prstGeom prst="roundRect">
            <a:avLst/>
          </a:prstGeom>
          <a:pattFill prst="pct90">
            <a:fgClr>
              <a:schemeClr val="accent5">
                <a:lumMod val="75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/>
              <a:t>Н</a:t>
            </a:r>
            <a:r>
              <a:rPr lang="ru-RU" sz="4800" dirty="0" smtClean="0"/>
              <a:t>еделя</a:t>
            </a:r>
            <a:endParaRPr lang="ru-RU" sz="48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27375" y="3645024"/>
            <a:ext cx="2592288" cy="1296144"/>
          </a:xfrm>
          <a:prstGeom prst="roundRect">
            <a:avLst/>
          </a:prstGeom>
          <a:pattFill prst="pct90">
            <a:fgClr>
              <a:schemeClr val="accent5">
                <a:lumMod val="75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Месяц</a:t>
            </a:r>
            <a:endParaRPr lang="ru-RU" sz="4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228184" y="3631376"/>
            <a:ext cx="2592288" cy="1296144"/>
          </a:xfrm>
          <a:prstGeom prst="roundRect">
            <a:avLst/>
          </a:prstGeom>
          <a:pattFill prst="pct90">
            <a:fgClr>
              <a:schemeClr val="accent5">
                <a:lumMod val="75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Век</a:t>
            </a:r>
            <a:endParaRPr lang="ru-RU" sz="44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907704" y="980728"/>
            <a:ext cx="5184576" cy="2088232"/>
          </a:xfrm>
          <a:prstGeom prst="roundRect">
            <a:avLst/>
          </a:prstGeom>
          <a:pattFill prst="lgGrid">
            <a:fgClr>
              <a:srgbClr val="92D05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Атна</a:t>
            </a:r>
            <a:endParaRPr lang="ru-RU" sz="88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7524328" y="5949280"/>
            <a:ext cx="792088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7044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4343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7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4343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67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DF149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87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line_ope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922575" y="1823740"/>
            <a:ext cx="609600" cy="609600"/>
          </a:xfrm>
          <a:prstGeom prst="rect">
            <a:avLst/>
          </a:prstGeom>
        </p:spPr>
      </p:pic>
      <p:pic>
        <p:nvPicPr>
          <p:cNvPr id="11" name="100 к 1 - The Same Answer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55976" y="1844824"/>
            <a:ext cx="609600" cy="609600"/>
          </a:xfrm>
          <a:prstGeom prst="rect">
            <a:avLst/>
          </a:prstGeom>
        </p:spPr>
      </p:pic>
      <p:pic>
        <p:nvPicPr>
          <p:cNvPr id="10" name="100 к 1 - The Same Answer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64088" y="1825526"/>
            <a:ext cx="609600" cy="6096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95536" y="980728"/>
            <a:ext cx="8305800" cy="1981200"/>
          </a:xfrm>
        </p:spPr>
        <p:txBody>
          <a:bodyPr/>
          <a:lstStyle/>
          <a:p>
            <a:endParaRPr lang="ru-RU" sz="96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30287" y="3662245"/>
            <a:ext cx="2592288" cy="1296144"/>
          </a:xfrm>
          <a:prstGeom prst="roundRect">
            <a:avLst/>
          </a:prstGeom>
          <a:pattFill prst="pct90">
            <a:fgClr>
              <a:schemeClr val="accent5">
                <a:lumMod val="75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Вечность</a:t>
            </a:r>
            <a:endParaRPr lang="ru-RU" sz="44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96132" y="3662245"/>
            <a:ext cx="2592288" cy="1296144"/>
          </a:xfrm>
          <a:prstGeom prst="roundRect">
            <a:avLst/>
          </a:prstGeom>
          <a:pattFill prst="pct90">
            <a:fgClr>
              <a:schemeClr val="accent5">
                <a:lumMod val="75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Скорость</a:t>
            </a:r>
            <a:endParaRPr lang="ru-RU" sz="4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228184" y="3631376"/>
            <a:ext cx="2592288" cy="1296144"/>
          </a:xfrm>
          <a:prstGeom prst="roundRect">
            <a:avLst/>
          </a:prstGeom>
          <a:pattFill prst="pct90">
            <a:fgClr>
              <a:schemeClr val="accent5">
                <a:lumMod val="75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Мгновение</a:t>
            </a:r>
            <a:endParaRPr lang="ru-RU" sz="36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907704" y="980728"/>
            <a:ext cx="5184576" cy="2088232"/>
          </a:xfrm>
          <a:prstGeom prst="roundRect">
            <a:avLst/>
          </a:prstGeom>
          <a:pattFill prst="lgGrid">
            <a:fgClr>
              <a:srgbClr val="92D05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Мизгел</a:t>
            </a:r>
            <a:endParaRPr lang="ru-RU" sz="88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7524328" y="5949280"/>
            <a:ext cx="792088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7044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4343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7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7FB29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87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4444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67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5327" y="1412776"/>
            <a:ext cx="8229600" cy="11430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tt-RU" sz="6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</a:t>
            </a:r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Тур окончен!</a:t>
            </a:r>
            <a:endParaRPr lang="ru-RU" sz="6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708920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Управляющая кнопка: домой 3">
            <a:hlinkClick r:id="" action="ppaction://hlinkshowjump?jump=firstslide" highlightClick="1"/>
          </p:cNvPr>
          <p:cNvSpPr/>
          <p:nvPr/>
        </p:nvSpPr>
        <p:spPr>
          <a:xfrm>
            <a:off x="6732240" y="5870019"/>
            <a:ext cx="864096" cy="72008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в конец 6">
            <a:hlinkClick r:id="rId2" action="ppaction://hlinksldjump" highlightClick="1"/>
          </p:cNvPr>
          <p:cNvSpPr/>
          <p:nvPr/>
        </p:nvSpPr>
        <p:spPr>
          <a:xfrm>
            <a:off x="7884368" y="5877272"/>
            <a:ext cx="864096" cy="720080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771800" y="2997506"/>
            <a:ext cx="38328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Молодцы!!!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25534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7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Блок-схема: решение 4"/>
          <p:cNvSpPr/>
          <p:nvPr/>
        </p:nvSpPr>
        <p:spPr>
          <a:xfrm>
            <a:off x="1583668" y="3356992"/>
            <a:ext cx="6480720" cy="136815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/>
              <a:t>Тур</a:t>
            </a:r>
            <a:endParaRPr lang="ru-RU" sz="6000" dirty="0"/>
          </a:p>
        </p:txBody>
      </p:sp>
      <p:sp>
        <p:nvSpPr>
          <p:cNvPr id="6" name="Овал 5"/>
          <p:cNvSpPr/>
          <p:nvPr/>
        </p:nvSpPr>
        <p:spPr>
          <a:xfrm>
            <a:off x="3833918" y="1556792"/>
            <a:ext cx="1980220" cy="2088232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1</a:t>
            </a:r>
            <a:endParaRPr lang="ru-RU" sz="9600" dirty="0"/>
          </a:p>
        </p:txBody>
      </p:sp>
      <p:pic>
        <p:nvPicPr>
          <p:cNvPr id="7" name="roun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95536" y="7257666"/>
            <a:ext cx="609600" cy="609600"/>
          </a:xfrm>
          <a:prstGeom prst="rect">
            <a:avLst/>
          </a:prstGeom>
        </p:spPr>
      </p:pic>
      <p:sp>
        <p:nvSpPr>
          <p:cNvPr id="9" name="Объект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0557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7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5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Блок-схема: решение 4"/>
          <p:cNvSpPr/>
          <p:nvPr/>
        </p:nvSpPr>
        <p:spPr>
          <a:xfrm>
            <a:off x="1583668" y="3356992"/>
            <a:ext cx="6480720" cy="136815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/>
              <a:t>Тур</a:t>
            </a:r>
            <a:endParaRPr lang="ru-RU" sz="6000" dirty="0"/>
          </a:p>
        </p:txBody>
      </p:sp>
      <p:sp>
        <p:nvSpPr>
          <p:cNvPr id="6" name="Овал 5"/>
          <p:cNvSpPr/>
          <p:nvPr/>
        </p:nvSpPr>
        <p:spPr>
          <a:xfrm>
            <a:off x="3833918" y="1556792"/>
            <a:ext cx="1980220" cy="2088232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3</a:t>
            </a:r>
            <a:endParaRPr lang="ru-RU" sz="9600" dirty="0"/>
          </a:p>
        </p:txBody>
      </p:sp>
      <p:pic>
        <p:nvPicPr>
          <p:cNvPr id="7" name="roun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95536" y="7257666"/>
            <a:ext cx="609600" cy="609600"/>
          </a:xfrm>
          <a:prstGeom prst="rect">
            <a:avLst/>
          </a:prstGeom>
        </p:spPr>
      </p:pic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1331640" y="6453336"/>
            <a:ext cx="8229600" cy="4525963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1694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7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5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t-RU" sz="6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Правила 3 тура :</a:t>
            </a:r>
            <a:endParaRPr lang="ru-RU" sz="66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/>
              <a:t>«Перевод </a:t>
            </a:r>
            <a:r>
              <a:rPr lang="ru-RU" b="1" dirty="0"/>
              <a:t>слов с </a:t>
            </a:r>
            <a:r>
              <a:rPr lang="ru-RU" b="1" dirty="0" smtClean="0"/>
              <a:t>русского языка  на татарский.»     (без вариантов ответа)</a:t>
            </a:r>
            <a:br>
              <a:rPr lang="ru-RU" b="1" dirty="0" smtClean="0"/>
            </a:br>
            <a:r>
              <a:rPr lang="ru-RU" b="1" dirty="0" smtClean="0"/>
              <a:t>( </a:t>
            </a:r>
            <a:r>
              <a:rPr lang="ru-RU" sz="2800" dirty="0"/>
              <a:t>Д</a:t>
            </a:r>
            <a:r>
              <a:rPr lang="ru-RU" sz="2800" dirty="0" smtClean="0"/>
              <a:t>ля участников (команды) </a:t>
            </a:r>
            <a:r>
              <a:rPr lang="ru-RU" sz="2800" dirty="0"/>
              <a:t>даются 2 темы на выбор, после чего ведущий называет слова на русском языке, без  подсказки. Участник должен назвать слово на татарском языке . Если ответ правильный начисляется 3 балла, если неправильный, то право ответа переходит к другой команде ). </a:t>
            </a:r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>
            <a:off x="3491880" y="5661248"/>
            <a:ext cx="4824536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Поехали!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784413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Темы:</a:t>
            </a:r>
            <a:endParaRPr lang="ru-RU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с двумя скругленными противолежащими углами 3">
            <a:hlinkClick r:id="rId2" action="ppaction://hlinksldjump"/>
          </p:cNvPr>
          <p:cNvSpPr/>
          <p:nvPr/>
        </p:nvSpPr>
        <p:spPr>
          <a:xfrm>
            <a:off x="1259632" y="2780928"/>
            <a:ext cx="2952328" cy="115212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Фрукты, ягоды</a:t>
            </a:r>
            <a:endParaRPr lang="ru-RU" sz="3600" dirty="0"/>
          </a:p>
        </p:txBody>
      </p:sp>
      <p:sp>
        <p:nvSpPr>
          <p:cNvPr id="5" name="Прямоугольник с двумя скругленными противолежащими углами 4">
            <a:hlinkClick r:id="rId3" action="ppaction://hlinksldjump"/>
          </p:cNvPr>
          <p:cNvSpPr/>
          <p:nvPr/>
        </p:nvSpPr>
        <p:spPr>
          <a:xfrm>
            <a:off x="4860032" y="2754704"/>
            <a:ext cx="2952328" cy="115212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3600" dirty="0" smtClean="0"/>
              <a:t>Ово</a:t>
            </a:r>
            <a:r>
              <a:rPr lang="ru-RU" sz="3600" dirty="0" smtClean="0"/>
              <a:t>щи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62590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line_ope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77731" y="1648036"/>
            <a:ext cx="609600" cy="6096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691680" y="1340768"/>
            <a:ext cx="5688632" cy="122413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4400" dirty="0" smtClean="0"/>
              <a:t>Апел</a:t>
            </a:r>
            <a:r>
              <a:rPr lang="ru-RU" sz="4400" dirty="0" err="1" smtClean="0"/>
              <a:t>ьсин</a:t>
            </a:r>
            <a:endParaRPr lang="ru-RU" sz="4400" dirty="0"/>
          </a:p>
        </p:txBody>
      </p:sp>
      <p:sp>
        <p:nvSpPr>
          <p:cNvPr id="7" name="1"/>
          <p:cNvSpPr/>
          <p:nvPr/>
        </p:nvSpPr>
        <p:spPr>
          <a:xfrm>
            <a:off x="2877731" y="5013176"/>
            <a:ext cx="3384376" cy="792088"/>
          </a:xfrm>
          <a:prstGeom prst="round2DiagRect">
            <a:avLst/>
          </a:prstGeom>
          <a:pattFill prst="pct90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Правильный ответ</a:t>
            </a:r>
            <a:endParaRPr lang="ru-RU" sz="28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085643" y="2996952"/>
            <a:ext cx="4968552" cy="115212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4400" dirty="0" smtClean="0"/>
              <a:t>Әфлисун</a:t>
            </a:r>
            <a:endParaRPr lang="ru-RU" sz="4400" dirty="0"/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7236296" y="5805264"/>
            <a:ext cx="936104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341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7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873"/>
                            </p:stCondLst>
                            <p:childTnLst>
                              <p:par>
                                <p:cTn id="1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7" grpId="0" animBg="1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line_ope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68131" y="1432012"/>
            <a:ext cx="609600" cy="6096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691680" y="1340768"/>
            <a:ext cx="5688632" cy="122413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4000" dirty="0" smtClean="0"/>
              <a:t>Яблоко</a:t>
            </a:r>
            <a:endParaRPr lang="ru-RU" dirty="0"/>
          </a:p>
        </p:txBody>
      </p:sp>
      <p:sp>
        <p:nvSpPr>
          <p:cNvPr id="7" name="1"/>
          <p:cNvSpPr/>
          <p:nvPr/>
        </p:nvSpPr>
        <p:spPr>
          <a:xfrm>
            <a:off x="2877731" y="5013176"/>
            <a:ext cx="3384376" cy="792088"/>
          </a:xfrm>
          <a:prstGeom prst="round2DiagRect">
            <a:avLst/>
          </a:prstGeom>
          <a:pattFill prst="pct90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Правильный ответ</a:t>
            </a:r>
            <a:endParaRPr lang="ru-RU" sz="28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085643" y="2996952"/>
            <a:ext cx="4968552" cy="115212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4400" dirty="0" smtClean="0"/>
              <a:t>Алма</a:t>
            </a:r>
            <a:endParaRPr lang="ru-RU" dirty="0"/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7236296" y="5805264"/>
            <a:ext cx="936104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244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7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873"/>
                            </p:stCondLst>
                            <p:childTnLst>
                              <p:par>
                                <p:cTn id="1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7" grpId="0" animBg="1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line_ope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03848" y="1736812"/>
            <a:ext cx="609600" cy="6096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691680" y="1340768"/>
            <a:ext cx="5688632" cy="122413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4400" dirty="0" smtClean="0"/>
              <a:t>Смородина</a:t>
            </a:r>
            <a:endParaRPr lang="ru-RU" dirty="0"/>
          </a:p>
        </p:txBody>
      </p:sp>
      <p:sp>
        <p:nvSpPr>
          <p:cNvPr id="7" name="1"/>
          <p:cNvSpPr/>
          <p:nvPr/>
        </p:nvSpPr>
        <p:spPr>
          <a:xfrm>
            <a:off x="2877731" y="5013176"/>
            <a:ext cx="3384376" cy="792088"/>
          </a:xfrm>
          <a:prstGeom prst="round2DiagRect">
            <a:avLst/>
          </a:prstGeom>
          <a:pattFill prst="pct90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Правильный ответ</a:t>
            </a:r>
            <a:endParaRPr lang="ru-RU" sz="28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085643" y="2996952"/>
            <a:ext cx="4968552" cy="115212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4800" dirty="0" smtClean="0"/>
              <a:t>Карлыган</a:t>
            </a:r>
            <a:endParaRPr lang="ru-RU" dirty="0"/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7236296" y="5805264"/>
            <a:ext cx="936104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244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7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873"/>
                            </p:stCondLst>
                            <p:childTnLst>
                              <p:par>
                                <p:cTn id="1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7" grpId="0" animBg="1"/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line_ope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59832" y="1648036"/>
            <a:ext cx="609600" cy="6096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691680" y="1340768"/>
            <a:ext cx="5688632" cy="122413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Вишня</a:t>
            </a:r>
            <a:endParaRPr lang="ru-RU" dirty="0"/>
          </a:p>
        </p:txBody>
      </p:sp>
      <p:sp>
        <p:nvSpPr>
          <p:cNvPr id="7" name="1"/>
          <p:cNvSpPr/>
          <p:nvPr/>
        </p:nvSpPr>
        <p:spPr>
          <a:xfrm>
            <a:off x="2877731" y="5013176"/>
            <a:ext cx="3384376" cy="792088"/>
          </a:xfrm>
          <a:prstGeom prst="round2DiagRect">
            <a:avLst/>
          </a:prstGeom>
          <a:pattFill prst="pct90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Правильный ответ</a:t>
            </a:r>
            <a:endParaRPr lang="ru-RU" sz="28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085643" y="2996952"/>
            <a:ext cx="4968552" cy="115212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Чия</a:t>
            </a:r>
            <a:endParaRPr lang="ru-RU" dirty="0"/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7236296" y="5805264"/>
            <a:ext cx="936104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244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7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873"/>
                            </p:stCondLst>
                            <p:childTnLst>
                              <p:par>
                                <p:cTn id="1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7" grpId="0" animBg="1"/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line_ope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563888" y="1648036"/>
            <a:ext cx="609600" cy="6096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691680" y="1340768"/>
            <a:ext cx="5688632" cy="122413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Хурма</a:t>
            </a:r>
            <a:endParaRPr lang="ru-RU" dirty="0"/>
          </a:p>
        </p:txBody>
      </p:sp>
      <p:sp>
        <p:nvSpPr>
          <p:cNvPr id="7" name="1"/>
          <p:cNvSpPr/>
          <p:nvPr/>
        </p:nvSpPr>
        <p:spPr>
          <a:xfrm>
            <a:off x="2877731" y="5013176"/>
            <a:ext cx="3384376" cy="792088"/>
          </a:xfrm>
          <a:prstGeom prst="round2DiagRect">
            <a:avLst/>
          </a:prstGeom>
          <a:pattFill prst="pct90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Правильный ответ</a:t>
            </a:r>
            <a:endParaRPr lang="ru-RU" sz="28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085643" y="2996952"/>
            <a:ext cx="4968552" cy="115212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Х</a:t>
            </a:r>
            <a:r>
              <a:rPr lang="tt-RU" sz="4800" dirty="0" smtClean="0"/>
              <a:t>өрмә</a:t>
            </a:r>
            <a:endParaRPr lang="ru-RU" dirty="0"/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7236296" y="5805264"/>
            <a:ext cx="936104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244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7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873"/>
                            </p:stCondLst>
                            <p:childTnLst>
                              <p:par>
                                <p:cTn id="1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7" grpId="0" animBg="1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line_ope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419872" y="1484784"/>
            <a:ext cx="609600" cy="6096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691680" y="1340768"/>
            <a:ext cx="5688632" cy="122413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4800" dirty="0" smtClean="0"/>
              <a:t>Гранат</a:t>
            </a:r>
            <a:endParaRPr lang="ru-RU" dirty="0"/>
          </a:p>
        </p:txBody>
      </p:sp>
      <p:sp>
        <p:nvSpPr>
          <p:cNvPr id="7" name="1"/>
          <p:cNvSpPr/>
          <p:nvPr/>
        </p:nvSpPr>
        <p:spPr>
          <a:xfrm>
            <a:off x="2877731" y="5013176"/>
            <a:ext cx="3384376" cy="792088"/>
          </a:xfrm>
          <a:prstGeom prst="round2DiagRect">
            <a:avLst/>
          </a:prstGeom>
          <a:pattFill prst="pct90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Правильный ответ</a:t>
            </a:r>
            <a:endParaRPr lang="ru-RU" sz="28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085643" y="2996952"/>
            <a:ext cx="4968552" cy="115212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4800" dirty="0" smtClean="0"/>
              <a:t>Анар</a:t>
            </a:r>
            <a:endParaRPr lang="ru-RU" dirty="0"/>
          </a:p>
        </p:txBody>
      </p:sp>
      <p:sp>
        <p:nvSpPr>
          <p:cNvPr id="9" name="Управляющая кнопка: далее 8">
            <a:hlinkClick r:id="rId5" action="ppaction://hlinksldjump" highlightClick="1"/>
          </p:cNvPr>
          <p:cNvSpPr/>
          <p:nvPr/>
        </p:nvSpPr>
        <p:spPr>
          <a:xfrm>
            <a:off x="7236296" y="5805264"/>
            <a:ext cx="936104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244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7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873"/>
                            </p:stCondLst>
                            <p:childTnLst>
                              <p:par>
                                <p:cTn id="1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7" grpId="0" animBg="1"/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line_ope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03848" y="1648036"/>
            <a:ext cx="609600" cy="6096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691680" y="1340768"/>
            <a:ext cx="5688632" cy="122413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Картофель</a:t>
            </a:r>
            <a:endParaRPr lang="ru-RU" sz="4800" dirty="0"/>
          </a:p>
        </p:txBody>
      </p:sp>
      <p:sp>
        <p:nvSpPr>
          <p:cNvPr id="7" name="1"/>
          <p:cNvSpPr/>
          <p:nvPr/>
        </p:nvSpPr>
        <p:spPr>
          <a:xfrm>
            <a:off x="2877731" y="5013176"/>
            <a:ext cx="3384376" cy="792088"/>
          </a:xfrm>
          <a:prstGeom prst="round2DiagRect">
            <a:avLst/>
          </a:prstGeom>
          <a:pattFill prst="pct90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Правильный ответ</a:t>
            </a:r>
            <a:endParaRPr lang="ru-RU" sz="28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085643" y="2996952"/>
            <a:ext cx="4968552" cy="115212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4800" dirty="0" smtClean="0"/>
              <a:t>Бәрәңге</a:t>
            </a:r>
            <a:endParaRPr lang="ru-RU" sz="2000" dirty="0"/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7236296" y="5805264"/>
            <a:ext cx="936104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244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7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873"/>
                            </p:stCondLst>
                            <p:childTnLst>
                              <p:par>
                                <p:cTn id="1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t-RU" sz="6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Правила 1 тура :</a:t>
            </a:r>
            <a:endParaRPr lang="ru-RU" sz="66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/>
              <a:t>«Перевод </a:t>
            </a:r>
            <a:r>
              <a:rPr lang="ru-RU" b="1" dirty="0"/>
              <a:t>слов с русского языка на </a:t>
            </a:r>
            <a:r>
              <a:rPr lang="ru-RU" b="1" dirty="0" smtClean="0"/>
              <a:t>татарский.»</a:t>
            </a:r>
            <a:br>
              <a:rPr lang="ru-RU" b="1" dirty="0" smtClean="0"/>
            </a:br>
            <a:r>
              <a:rPr lang="ru-RU" b="1" dirty="0" smtClean="0"/>
              <a:t>(</a:t>
            </a:r>
            <a:r>
              <a:rPr lang="ru-RU" dirty="0" smtClean="0"/>
              <a:t>Участник (команда) </a:t>
            </a:r>
            <a:r>
              <a:rPr lang="ru-RU" dirty="0"/>
              <a:t>должен выбрать ответ, назвать его. Если ответ правильный - начисляется 2 балла, если неправильный, то право ответа переходит </a:t>
            </a:r>
            <a:r>
              <a:rPr lang="ru-RU" dirty="0" smtClean="0"/>
              <a:t>другому участнику (команде), </a:t>
            </a:r>
            <a:r>
              <a:rPr lang="ru-RU" dirty="0"/>
              <a:t>дается шесть понятий, которые отгадываются по очереди</a:t>
            </a:r>
            <a:r>
              <a:rPr lang="ru-RU" b="1" dirty="0" smtClean="0"/>
              <a:t>)</a:t>
            </a:r>
            <a:endParaRPr lang="ru-RU" dirty="0"/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>
            <a:off x="3491880" y="5661248"/>
            <a:ext cx="4824536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Поехали!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271643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line_ope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419872" y="1648036"/>
            <a:ext cx="609600" cy="6096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691680" y="1340768"/>
            <a:ext cx="5688632" cy="122413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4800" dirty="0" smtClean="0"/>
              <a:t>Свекла</a:t>
            </a:r>
            <a:endParaRPr lang="ru-RU" dirty="0"/>
          </a:p>
        </p:txBody>
      </p:sp>
      <p:sp>
        <p:nvSpPr>
          <p:cNvPr id="7" name="1"/>
          <p:cNvSpPr/>
          <p:nvPr/>
        </p:nvSpPr>
        <p:spPr>
          <a:xfrm>
            <a:off x="2877731" y="5013176"/>
            <a:ext cx="3384376" cy="792088"/>
          </a:xfrm>
          <a:prstGeom prst="round2DiagRect">
            <a:avLst/>
          </a:prstGeom>
          <a:pattFill prst="pct90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Правильный ответ</a:t>
            </a:r>
            <a:endParaRPr lang="ru-RU" sz="28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085643" y="2996952"/>
            <a:ext cx="4968552" cy="115212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4800" dirty="0" smtClean="0"/>
              <a:t>Чөгендер</a:t>
            </a:r>
            <a:endParaRPr lang="ru-RU" dirty="0"/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7236296" y="5805264"/>
            <a:ext cx="936104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244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7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873"/>
                            </p:stCondLst>
                            <p:childTnLst>
                              <p:par>
                                <p:cTn id="1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7" grpId="0" animBg="1"/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line_ope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51920" y="1648036"/>
            <a:ext cx="609600" cy="6096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691680" y="1340768"/>
            <a:ext cx="5688632" cy="122413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4800" dirty="0" smtClean="0"/>
              <a:t>Морков</a:t>
            </a:r>
            <a:r>
              <a:rPr lang="ru-RU" sz="4800" dirty="0" smtClean="0"/>
              <a:t>ь</a:t>
            </a:r>
            <a:endParaRPr lang="ru-RU" dirty="0"/>
          </a:p>
        </p:txBody>
      </p:sp>
      <p:sp>
        <p:nvSpPr>
          <p:cNvPr id="7" name="1"/>
          <p:cNvSpPr/>
          <p:nvPr/>
        </p:nvSpPr>
        <p:spPr>
          <a:xfrm>
            <a:off x="2877731" y="5013176"/>
            <a:ext cx="3384376" cy="792088"/>
          </a:xfrm>
          <a:prstGeom prst="round2DiagRect">
            <a:avLst/>
          </a:prstGeom>
          <a:pattFill prst="pct90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Правильный ответ</a:t>
            </a:r>
            <a:endParaRPr lang="ru-RU" sz="28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085643" y="2996952"/>
            <a:ext cx="4968552" cy="115212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err="1" smtClean="0"/>
              <a:t>Кишер</a:t>
            </a:r>
            <a:endParaRPr lang="ru-RU" dirty="0"/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7236296" y="5805264"/>
            <a:ext cx="936104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244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7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873"/>
                            </p:stCondLst>
                            <p:childTnLst>
                              <p:par>
                                <p:cTn id="1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7" grpId="0" animBg="1"/>
      <p:bldP spid="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line_ope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03848" y="1736812"/>
            <a:ext cx="609600" cy="6096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691680" y="1340768"/>
            <a:ext cx="5688632" cy="122413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Огурец</a:t>
            </a:r>
            <a:endParaRPr lang="ru-RU" dirty="0"/>
          </a:p>
        </p:txBody>
      </p:sp>
      <p:sp>
        <p:nvSpPr>
          <p:cNvPr id="7" name="1"/>
          <p:cNvSpPr/>
          <p:nvPr/>
        </p:nvSpPr>
        <p:spPr>
          <a:xfrm>
            <a:off x="2877731" y="5013176"/>
            <a:ext cx="3384376" cy="792088"/>
          </a:xfrm>
          <a:prstGeom prst="round2DiagRect">
            <a:avLst/>
          </a:prstGeom>
          <a:pattFill prst="pct90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Правильный ответ</a:t>
            </a:r>
            <a:endParaRPr lang="ru-RU" sz="28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085643" y="2996952"/>
            <a:ext cx="4968552" cy="115212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err="1" smtClean="0"/>
              <a:t>Кыяр</a:t>
            </a:r>
            <a:endParaRPr lang="ru-RU" dirty="0"/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7236296" y="5805264"/>
            <a:ext cx="936104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244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7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873"/>
                            </p:stCondLst>
                            <p:childTnLst>
                              <p:par>
                                <p:cTn id="1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7" grpId="0" animBg="1"/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line_ope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635896" y="1432012"/>
            <a:ext cx="609600" cy="6096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691680" y="1340768"/>
            <a:ext cx="5688632" cy="122413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Перец</a:t>
            </a:r>
            <a:endParaRPr lang="ru-RU" dirty="0"/>
          </a:p>
        </p:txBody>
      </p:sp>
      <p:sp>
        <p:nvSpPr>
          <p:cNvPr id="7" name="1"/>
          <p:cNvSpPr/>
          <p:nvPr/>
        </p:nvSpPr>
        <p:spPr>
          <a:xfrm>
            <a:off x="2877731" y="5013176"/>
            <a:ext cx="3384376" cy="792088"/>
          </a:xfrm>
          <a:prstGeom prst="round2DiagRect">
            <a:avLst/>
          </a:prstGeom>
          <a:pattFill prst="pct90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Правильный ответ</a:t>
            </a:r>
            <a:endParaRPr lang="ru-RU" sz="28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085643" y="2996952"/>
            <a:ext cx="4968552" cy="115212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err="1" smtClean="0"/>
              <a:t>Борыч</a:t>
            </a:r>
            <a:endParaRPr lang="ru-RU" dirty="0"/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7236296" y="5805264"/>
            <a:ext cx="936104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244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7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873"/>
                            </p:stCondLst>
                            <p:childTnLst>
                              <p:par>
                                <p:cTn id="1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7" grpId="0" animBg="1"/>
      <p:bldP spid="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line_ope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021944" y="1458305"/>
            <a:ext cx="609600" cy="6096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691680" y="1340768"/>
            <a:ext cx="5688632" cy="122413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Редька</a:t>
            </a:r>
            <a:endParaRPr lang="ru-RU" dirty="0"/>
          </a:p>
        </p:txBody>
      </p:sp>
      <p:sp>
        <p:nvSpPr>
          <p:cNvPr id="7" name="1"/>
          <p:cNvSpPr/>
          <p:nvPr/>
        </p:nvSpPr>
        <p:spPr>
          <a:xfrm>
            <a:off x="2877731" y="5013176"/>
            <a:ext cx="3384376" cy="792088"/>
          </a:xfrm>
          <a:prstGeom prst="round2DiagRect">
            <a:avLst/>
          </a:prstGeom>
          <a:pattFill prst="pct90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Правильный ответ</a:t>
            </a:r>
            <a:endParaRPr lang="ru-RU" sz="28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085643" y="2996952"/>
            <a:ext cx="4968552" cy="115212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4800" dirty="0" smtClean="0"/>
              <a:t>Әче торма</a:t>
            </a:r>
            <a:endParaRPr lang="ru-RU" dirty="0"/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7236296" y="5805264"/>
            <a:ext cx="936104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244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7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873"/>
                            </p:stCondLst>
                            <p:childTnLst>
                              <p:par>
                                <p:cTn id="1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7" grpId="0" animBg="1"/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5327" y="1412776"/>
            <a:ext cx="8229600" cy="11430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tt-RU" sz="6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</a:t>
            </a:r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Тур окончен!</a:t>
            </a:r>
            <a:endParaRPr lang="ru-RU" sz="6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708920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Управляющая кнопка: домой 3">
            <a:hlinkClick r:id="" action="ppaction://hlinkshowjump?jump=firstslide" highlightClick="1"/>
          </p:cNvPr>
          <p:cNvSpPr/>
          <p:nvPr/>
        </p:nvSpPr>
        <p:spPr>
          <a:xfrm>
            <a:off x="6732240" y="5870019"/>
            <a:ext cx="864096" cy="72008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в конец 6">
            <a:hlinkClick r:id="" action="ppaction://hlinkshowjump?jump=nextslide" highlightClick="1"/>
          </p:cNvPr>
          <p:cNvSpPr/>
          <p:nvPr/>
        </p:nvSpPr>
        <p:spPr>
          <a:xfrm>
            <a:off x="7884368" y="5877272"/>
            <a:ext cx="864096" cy="720080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771800" y="2997506"/>
            <a:ext cx="38328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Молодцы!!!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1378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7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Блок-схема: решение 4"/>
          <p:cNvSpPr/>
          <p:nvPr/>
        </p:nvSpPr>
        <p:spPr>
          <a:xfrm>
            <a:off x="1583668" y="3356992"/>
            <a:ext cx="6480720" cy="136815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/>
              <a:t>Тур</a:t>
            </a:r>
            <a:endParaRPr lang="ru-RU" sz="6000" dirty="0"/>
          </a:p>
        </p:txBody>
      </p:sp>
      <p:sp>
        <p:nvSpPr>
          <p:cNvPr id="6" name="Овал 5"/>
          <p:cNvSpPr/>
          <p:nvPr/>
        </p:nvSpPr>
        <p:spPr>
          <a:xfrm>
            <a:off x="3833918" y="1556792"/>
            <a:ext cx="1980220" cy="2088232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9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4</a:t>
            </a:r>
            <a:endParaRPr lang="ru-RU" sz="9600" dirty="0"/>
          </a:p>
        </p:txBody>
      </p:sp>
      <p:pic>
        <p:nvPicPr>
          <p:cNvPr id="7" name="roun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95536" y="7257666"/>
            <a:ext cx="609600" cy="609600"/>
          </a:xfrm>
          <a:prstGeom prst="rect">
            <a:avLst/>
          </a:prstGeom>
        </p:spPr>
      </p:pic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1331640" y="6453336"/>
            <a:ext cx="8229600" cy="4525963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0857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7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5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 animBg="1"/>
      <p:bldP spid="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patee.ru/r/x6/02/10/e0/390x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8000" contrast="-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51139"/>
            <a:ext cx="9252520" cy="6909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t-RU" sz="6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Правила 4 тура :</a:t>
            </a:r>
            <a:endParaRPr lang="ru-RU" sz="66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B0F0"/>
                </a:solidFill>
              </a:rPr>
              <a:t>«Черный ящик»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B0F0"/>
                </a:solidFill>
              </a:rPr>
              <a:t/>
            </a:r>
            <a:br>
              <a:rPr lang="ru-RU" b="1" dirty="0" smtClean="0">
                <a:solidFill>
                  <a:srgbClr val="00B0F0"/>
                </a:solidFill>
              </a:rPr>
            </a:br>
            <a:r>
              <a:rPr lang="ru-RU" b="1" dirty="0" smtClean="0">
                <a:solidFill>
                  <a:srgbClr val="00B0F0"/>
                </a:solidFill>
              </a:rPr>
              <a:t>(</a:t>
            </a:r>
            <a:r>
              <a:rPr lang="ru-RU" b="1" dirty="0">
                <a:solidFill>
                  <a:srgbClr val="00B0F0"/>
                </a:solidFill>
              </a:rPr>
              <a:t>На столе будет находиться черный ящик, в котором будут лежать два предмета. Участник каждой команды должен достать его и правильно назвать предмет на татарском языке. Начинает та команда, у которой больше баллов.(Если участники смогут назвать предмет  на английском языке, добавляется 2 бонусных </a:t>
            </a:r>
            <a:r>
              <a:rPr lang="ru-RU" b="1" dirty="0" smtClean="0">
                <a:solidFill>
                  <a:srgbClr val="00B0F0"/>
                </a:solidFill>
              </a:rPr>
              <a:t>балла)</a:t>
            </a:r>
            <a:endParaRPr lang="ru-RU" b="1" dirty="0">
              <a:solidFill>
                <a:srgbClr val="00B0F0"/>
              </a:solidFill>
            </a:endParaRPr>
          </a:p>
          <a:p>
            <a:endParaRPr lang="ru-RU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ru-RU" sz="2800" dirty="0"/>
          </a:p>
        </p:txBody>
      </p:sp>
      <p:sp>
        <p:nvSpPr>
          <p:cNvPr id="4" name="Стрелка вправо 3">
            <a:hlinkClick r:id="rId4" action="ppaction://hlinksldjump"/>
          </p:cNvPr>
          <p:cNvSpPr/>
          <p:nvPr/>
        </p:nvSpPr>
        <p:spPr>
          <a:xfrm>
            <a:off x="3491880" y="5661248"/>
            <a:ext cx="4824536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Поехали!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7645694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5327" y="1412776"/>
            <a:ext cx="8229600" cy="11430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tt-RU" sz="6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4</a:t>
            </a:r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Тур окончен!</a:t>
            </a:r>
            <a:endParaRPr lang="ru-RU" sz="6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708920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Управляющая кнопка: домой 3">
            <a:hlinkClick r:id="" action="ppaction://hlinkshowjump?jump=firstslide" highlightClick="1"/>
          </p:cNvPr>
          <p:cNvSpPr/>
          <p:nvPr/>
        </p:nvSpPr>
        <p:spPr>
          <a:xfrm>
            <a:off x="6732240" y="5870019"/>
            <a:ext cx="864096" cy="72008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в конец 6">
            <a:hlinkClick r:id="" action="ppaction://hlinkshowjump?jump=nextslide" highlightClick="1"/>
          </p:cNvPr>
          <p:cNvSpPr/>
          <p:nvPr/>
        </p:nvSpPr>
        <p:spPr>
          <a:xfrm>
            <a:off x="7884368" y="5877272"/>
            <a:ext cx="864096" cy="720080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771800" y="2997506"/>
            <a:ext cx="38328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Молодцы!!!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20832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7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Блок-схема: решение 4"/>
          <p:cNvSpPr/>
          <p:nvPr/>
        </p:nvSpPr>
        <p:spPr>
          <a:xfrm>
            <a:off x="1583668" y="3356992"/>
            <a:ext cx="6480720" cy="136815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/>
              <a:t>Тур</a:t>
            </a:r>
            <a:endParaRPr lang="ru-RU" sz="6000" dirty="0"/>
          </a:p>
        </p:txBody>
      </p:sp>
      <p:sp>
        <p:nvSpPr>
          <p:cNvPr id="6" name="Овал 5"/>
          <p:cNvSpPr/>
          <p:nvPr/>
        </p:nvSpPr>
        <p:spPr>
          <a:xfrm>
            <a:off x="3833918" y="1556792"/>
            <a:ext cx="1980220" cy="2088232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9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5</a:t>
            </a:r>
            <a:endParaRPr lang="ru-RU" sz="9600" dirty="0"/>
          </a:p>
        </p:txBody>
      </p:sp>
      <p:pic>
        <p:nvPicPr>
          <p:cNvPr id="7" name="roun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95536" y="7257666"/>
            <a:ext cx="609600" cy="609600"/>
          </a:xfrm>
          <a:prstGeom prst="rect">
            <a:avLst/>
          </a:prstGeom>
        </p:spPr>
      </p:pic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1331640" y="6453336"/>
            <a:ext cx="8229600" cy="4525963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6669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7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5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line_ope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23384" y="2061238"/>
            <a:ext cx="609600" cy="609600"/>
          </a:xfrm>
          <a:prstGeom prst="rect">
            <a:avLst/>
          </a:prstGeom>
        </p:spPr>
      </p:pic>
      <p:pic>
        <p:nvPicPr>
          <p:cNvPr id="4" name="100 к 1 - The Same Answer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626618" y="1916832"/>
            <a:ext cx="609600" cy="609600"/>
          </a:xfrm>
          <a:prstGeom prst="rect">
            <a:avLst/>
          </a:prstGeom>
        </p:spPr>
      </p:pic>
      <p:pic>
        <p:nvPicPr>
          <p:cNvPr id="9" name="100 к 1 - The Same Answer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18719" y="1916832"/>
            <a:ext cx="609600" cy="6096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95536" y="980728"/>
            <a:ext cx="8305800" cy="1981200"/>
          </a:xfrm>
        </p:spPr>
        <p:txBody>
          <a:bodyPr/>
          <a:lstStyle/>
          <a:p>
            <a:endParaRPr lang="ru-RU" sz="96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3528" y="3666370"/>
            <a:ext cx="2592288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4800" dirty="0" smtClean="0"/>
              <a:t>Каеш</a:t>
            </a:r>
            <a:endParaRPr lang="ru-RU" sz="48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27375" y="3645024"/>
            <a:ext cx="2592288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400" dirty="0" smtClean="0"/>
              <a:t>     Ю</a:t>
            </a:r>
            <a:r>
              <a:rPr lang="tt-RU" sz="4400" dirty="0" smtClean="0"/>
              <a:t>кә</a:t>
            </a:r>
            <a:endParaRPr lang="ru-RU" sz="4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228184" y="3631376"/>
            <a:ext cx="2592288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4400" dirty="0" smtClean="0"/>
              <a:t>Каен</a:t>
            </a:r>
            <a:endParaRPr lang="ru-RU" sz="44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907704" y="980728"/>
            <a:ext cx="5184576" cy="208823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88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Бер</a:t>
            </a:r>
            <a:r>
              <a:rPr lang="ru-RU" sz="88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ё</a:t>
            </a:r>
            <a:r>
              <a:rPr lang="tt-RU" sz="88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</a:t>
            </a:r>
            <a:endParaRPr lang="ru-RU" sz="8800" dirty="0"/>
          </a:p>
        </p:txBody>
      </p:sp>
      <p:sp>
        <p:nvSpPr>
          <p:cNvPr id="22" name="Управляющая кнопка: далее 21">
            <a:hlinkClick r:id="" action="ppaction://hlinkshowjump?jump=nextslide" highlightClick="1"/>
          </p:cNvPr>
          <p:cNvSpPr/>
          <p:nvPr/>
        </p:nvSpPr>
        <p:spPr>
          <a:xfrm>
            <a:off x="7524328" y="5949280"/>
            <a:ext cx="792088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27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4343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7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DF149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87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4343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6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t-RU" sz="6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Правила 5 тура :</a:t>
            </a:r>
            <a:endParaRPr lang="ru-RU" sz="66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800" b="1" dirty="0"/>
              <a:t>«Найди пару».</a:t>
            </a:r>
            <a:r>
              <a:rPr lang="ru-RU" sz="2800" dirty="0"/>
              <a:t> ( </a:t>
            </a:r>
            <a:r>
              <a:rPr lang="ru-RU" sz="2800" dirty="0" smtClean="0"/>
              <a:t>На </a:t>
            </a:r>
            <a:r>
              <a:rPr lang="ru-RU" sz="2800" dirty="0"/>
              <a:t>заранее подготовленных карточках  будут написаны слова. Необходимо к словам на русском языке, найти пару из слов на татарском языке, что будет являться его переводом </a:t>
            </a:r>
            <a:r>
              <a:rPr lang="ru-RU" sz="2800" dirty="0" smtClean="0"/>
              <a:t>. Дается </a:t>
            </a:r>
            <a:r>
              <a:rPr lang="ru-RU" sz="2800" dirty="0"/>
              <a:t>шесть пар слов в вперемешку)</a:t>
            </a:r>
          </a:p>
          <a:p>
            <a:pPr marL="0" indent="0">
              <a:buNone/>
            </a:pPr>
            <a:endParaRPr lang="ru-RU" sz="2800" dirty="0"/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>
            <a:off x="3491880" y="5661248"/>
            <a:ext cx="4824536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Поехали!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511713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5327" y="1412776"/>
            <a:ext cx="8229600" cy="11430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tt-RU" sz="6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5</a:t>
            </a:r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Тур окончен!</a:t>
            </a:r>
            <a:endParaRPr lang="ru-RU" sz="6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708920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Управляющая кнопка: домой 3">
            <a:hlinkClick r:id="" action="ppaction://hlinkshowjump?jump=firstslide" highlightClick="1"/>
          </p:cNvPr>
          <p:cNvSpPr/>
          <p:nvPr/>
        </p:nvSpPr>
        <p:spPr>
          <a:xfrm>
            <a:off x="6732240" y="5870019"/>
            <a:ext cx="864096" cy="72008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в конец 6">
            <a:hlinkClick r:id="" action="ppaction://hlinkshowjump?jump=nextslide" highlightClick="1"/>
          </p:cNvPr>
          <p:cNvSpPr/>
          <p:nvPr/>
        </p:nvSpPr>
        <p:spPr>
          <a:xfrm>
            <a:off x="7884368" y="5877272"/>
            <a:ext cx="864096" cy="720080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771800" y="2997506"/>
            <a:ext cx="38328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Молодцы!!!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06017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7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Блок-схема: решение 4"/>
          <p:cNvSpPr/>
          <p:nvPr/>
        </p:nvSpPr>
        <p:spPr>
          <a:xfrm>
            <a:off x="1583668" y="3356992"/>
            <a:ext cx="6480720" cy="136815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/>
              <a:t>Тур</a:t>
            </a:r>
            <a:endParaRPr lang="ru-RU" sz="6000" dirty="0"/>
          </a:p>
        </p:txBody>
      </p:sp>
      <p:sp>
        <p:nvSpPr>
          <p:cNvPr id="6" name="Овал 5"/>
          <p:cNvSpPr/>
          <p:nvPr/>
        </p:nvSpPr>
        <p:spPr>
          <a:xfrm>
            <a:off x="3833918" y="1556792"/>
            <a:ext cx="1980220" cy="2088232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9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6</a:t>
            </a:r>
            <a:endParaRPr lang="ru-RU" sz="9600" dirty="0"/>
          </a:p>
        </p:txBody>
      </p:sp>
      <p:pic>
        <p:nvPicPr>
          <p:cNvPr id="7" name="roun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95536" y="7257666"/>
            <a:ext cx="609600" cy="609600"/>
          </a:xfrm>
          <a:prstGeom prst="rect">
            <a:avLst/>
          </a:prstGeom>
        </p:spPr>
      </p:pic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1331640" y="6453336"/>
            <a:ext cx="8229600" cy="4525963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4878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7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5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 animBg="1"/>
      <p:bldP spid="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t-RU" sz="6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Правила 6 тура :</a:t>
            </a:r>
            <a:endParaRPr lang="ru-RU" sz="66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800" b="1" dirty="0"/>
              <a:t>«Завершить пословицу».</a:t>
            </a:r>
            <a:r>
              <a:rPr lang="ru-RU" sz="2800" dirty="0"/>
              <a:t> </a:t>
            </a:r>
            <a:r>
              <a:rPr lang="en-US" sz="2800" dirty="0" smtClean="0"/>
              <a:t>(</a:t>
            </a:r>
            <a:r>
              <a:rPr lang="ru-RU" sz="2800" dirty="0" smtClean="0"/>
              <a:t> Дается   </a:t>
            </a:r>
            <a:r>
              <a:rPr lang="ru-RU" sz="2800" dirty="0"/>
              <a:t>начало пословицы. Необходимо завершить ее. О</a:t>
            </a:r>
            <a:r>
              <a:rPr lang="ru-RU" sz="2800" dirty="0" smtClean="0"/>
              <a:t>дну </a:t>
            </a:r>
            <a:r>
              <a:rPr lang="ru-RU" sz="2800" dirty="0"/>
              <a:t>пословицу на русском языке , </a:t>
            </a:r>
            <a:r>
              <a:rPr lang="ru-RU" sz="2800" dirty="0" smtClean="0"/>
              <a:t>одну на </a:t>
            </a:r>
            <a:r>
              <a:rPr lang="ru-RU" sz="2800" dirty="0"/>
              <a:t>татарском. Начисляется 5 баллов  за каждую </a:t>
            </a:r>
            <a:r>
              <a:rPr lang="ru-RU" sz="2800" dirty="0" smtClean="0"/>
              <a:t>пословицу ).</a:t>
            </a:r>
            <a:endParaRPr lang="ru-RU" sz="2800" dirty="0"/>
          </a:p>
          <a:p>
            <a:pPr marL="0" indent="0">
              <a:buNone/>
            </a:pPr>
            <a:endParaRPr lang="ru-RU" sz="2800" dirty="0"/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>
            <a:off x="3491880" y="5661248"/>
            <a:ext cx="4824536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Поехали!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329891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Пословицы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56792"/>
            <a:ext cx="2674640" cy="57606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Егет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кеше</a:t>
            </a:r>
            <a:r>
              <a:rPr lang="tt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гә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71800" y="1560561"/>
            <a:ext cx="460851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җитмеш төрле һөнәр дә аз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333202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2.В </a:t>
            </a:r>
            <a:r>
              <a:rPr lang="tt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гостях хорошо</a:t>
            </a:r>
            <a:r>
              <a:rPr lang="tt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50419" y="2360780"/>
            <a:ext cx="288032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дома лучше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67544" y="3160999"/>
            <a:ext cx="2982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3.Күпчелек кайда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75856" y="3177731"/>
            <a:ext cx="270575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tt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көч шунда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67544" y="3887631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4.В </a:t>
            </a:r>
            <a:r>
              <a:rPr lang="tt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родном </a:t>
            </a:r>
            <a:r>
              <a:rPr lang="tt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доме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75856" y="3885650"/>
            <a:ext cx="33123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стены помогают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4878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  <p:bldP spid="9" grpId="0"/>
      <p:bldP spid="10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5327" y="1412776"/>
            <a:ext cx="8229600" cy="11430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tt-RU" sz="6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6</a:t>
            </a:r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Тур окончен!</a:t>
            </a:r>
            <a:endParaRPr lang="ru-RU" sz="6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708920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Управляющая кнопка: домой 3">
            <a:hlinkClick r:id="" action="ppaction://hlinkshowjump?jump=firstslide" highlightClick="1"/>
          </p:cNvPr>
          <p:cNvSpPr/>
          <p:nvPr/>
        </p:nvSpPr>
        <p:spPr>
          <a:xfrm>
            <a:off x="6732240" y="5870019"/>
            <a:ext cx="864096" cy="72008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в конец 6">
            <a:hlinkClick r:id="" action="ppaction://hlinkshowjump?jump=nextslide" highlightClick="1"/>
          </p:cNvPr>
          <p:cNvSpPr/>
          <p:nvPr/>
        </p:nvSpPr>
        <p:spPr>
          <a:xfrm>
            <a:off x="7884368" y="5877272"/>
            <a:ext cx="864096" cy="720080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771800" y="2997506"/>
            <a:ext cx="38328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Молодцы!!!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99441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7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Блок-схема: решение 4"/>
          <p:cNvSpPr/>
          <p:nvPr/>
        </p:nvSpPr>
        <p:spPr>
          <a:xfrm>
            <a:off x="1583668" y="3356992"/>
            <a:ext cx="6480720" cy="136815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/>
              <a:t>Тур</a:t>
            </a:r>
            <a:endParaRPr lang="ru-RU" sz="6000" dirty="0"/>
          </a:p>
        </p:txBody>
      </p:sp>
      <p:sp>
        <p:nvSpPr>
          <p:cNvPr id="6" name="Овал 5"/>
          <p:cNvSpPr/>
          <p:nvPr/>
        </p:nvSpPr>
        <p:spPr>
          <a:xfrm>
            <a:off x="3833918" y="1556792"/>
            <a:ext cx="1980220" cy="2088232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9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7</a:t>
            </a:r>
            <a:endParaRPr lang="ru-RU" sz="9600" dirty="0"/>
          </a:p>
        </p:txBody>
      </p:sp>
      <p:pic>
        <p:nvPicPr>
          <p:cNvPr id="7" name="roun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95536" y="7257666"/>
            <a:ext cx="609600" cy="609600"/>
          </a:xfrm>
          <a:prstGeom prst="rect">
            <a:avLst/>
          </a:prstGeom>
        </p:spPr>
      </p:pic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1331640" y="6453336"/>
            <a:ext cx="8229600" cy="4525963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2711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7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5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 animBg="1"/>
      <p:bldP spid="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lensoveta.ru/files/site_img_big/714_13497063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4499991" cy="6868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t-RU" sz="6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Правила 7 тура :</a:t>
            </a:r>
            <a:endParaRPr lang="ru-RU" sz="66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«Пантомима». </a:t>
            </a:r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 Участник </a:t>
            </a:r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каждой команды тянет карточку с пантомимой. Противоположная команда должна угадать и назвать на татарском языке то, что изображает его противник. Начисляется 3 балла. Если участники смогут назвать предмет  на английском языке, добавляется 2 бонусных балла. Эту игру можно сыграть и со зрителями</a:t>
            </a:r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)</a:t>
            </a:r>
            <a:endParaRPr 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Стрелка вправо 3">
            <a:hlinkClick r:id="rId3" action="ppaction://hlinksldjump"/>
          </p:cNvPr>
          <p:cNvSpPr/>
          <p:nvPr/>
        </p:nvSpPr>
        <p:spPr>
          <a:xfrm>
            <a:off x="3491880" y="5661248"/>
            <a:ext cx="4824536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Поехали!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256972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5327" y="1412776"/>
            <a:ext cx="8229600" cy="11430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tt-RU" sz="6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7</a:t>
            </a:r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Тур окончен!</a:t>
            </a:r>
            <a:endParaRPr lang="ru-RU" sz="6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708920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Управляющая кнопка: домой 3">
            <a:hlinkClick r:id="" action="ppaction://hlinkshowjump?jump=firstslide" highlightClick="1"/>
          </p:cNvPr>
          <p:cNvSpPr/>
          <p:nvPr/>
        </p:nvSpPr>
        <p:spPr>
          <a:xfrm>
            <a:off x="6732240" y="5870019"/>
            <a:ext cx="864096" cy="72008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в конец 6">
            <a:hlinkClick r:id="" action="ppaction://hlinkshowjump?jump=nextslide" highlightClick="1"/>
          </p:cNvPr>
          <p:cNvSpPr/>
          <p:nvPr/>
        </p:nvSpPr>
        <p:spPr>
          <a:xfrm>
            <a:off x="7884368" y="5877272"/>
            <a:ext cx="864096" cy="720080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771800" y="2997506"/>
            <a:ext cx="38328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Молодцы!!!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02632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7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-1827584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t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с</a:t>
            </a:r>
            <a:r>
              <a:rPr lang="ru-RU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ожалению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, наша интеллектуальная игра подошла к концу ! Всем спасибо за игру!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2132856"/>
            <a:ext cx="763284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/>
              <a:t>Знать много языков - значит иметь много ключей к одному замку</a:t>
            </a:r>
            <a:r>
              <a:rPr lang="ru-RU" sz="2400" i="1" dirty="0"/>
              <a:t>. - </a:t>
            </a:r>
            <a:r>
              <a:rPr lang="ru-RU" sz="2400" i="1" dirty="0" smtClean="0">
                <a:hlinkClick r:id="rId2"/>
              </a:rPr>
              <a:t>Вольтер</a:t>
            </a:r>
            <a:endParaRPr lang="ru-RU" sz="2400" i="1" dirty="0" smtClean="0"/>
          </a:p>
          <a:p>
            <a:endParaRPr lang="ru-RU" sz="2400" dirty="0"/>
          </a:p>
          <a:p>
            <a:r>
              <a:rPr lang="ru-RU" sz="2400" b="1" dirty="0"/>
              <a:t>Язык - одежда мыслей</a:t>
            </a:r>
            <a:r>
              <a:rPr lang="ru-RU" sz="2400" dirty="0"/>
              <a:t>.  </a:t>
            </a:r>
            <a:r>
              <a:rPr lang="ru-RU" sz="2400" dirty="0">
                <a:hlinkClick r:id="rId3"/>
              </a:rPr>
              <a:t>С. </a:t>
            </a:r>
            <a:r>
              <a:rPr lang="ru-RU" sz="2400" dirty="0" smtClean="0">
                <a:hlinkClick r:id="rId3"/>
              </a:rPr>
              <a:t>Джонсон</a:t>
            </a:r>
            <a:endParaRPr lang="ru-RU" sz="2400" dirty="0" smtClean="0"/>
          </a:p>
          <a:p>
            <a:endParaRPr lang="ru-RU" sz="2400" dirty="0"/>
          </a:p>
          <a:p>
            <a:r>
              <a:rPr lang="ru-RU" sz="2400" b="1" i="1" dirty="0"/>
              <a:t>Кто не знает иностранных языков, тот ничего не смыслит и в своем родном языке</a:t>
            </a:r>
            <a:r>
              <a:rPr lang="ru-RU" sz="2400" i="1" dirty="0"/>
              <a:t> . </a:t>
            </a:r>
            <a:r>
              <a:rPr lang="ru-RU" sz="2400" i="1" u="sng" dirty="0">
                <a:hlinkClick r:id="rId4"/>
              </a:rPr>
              <a:t>И. Гете</a:t>
            </a:r>
            <a:endParaRPr lang="ru-RU" sz="2400" i="1" dirty="0"/>
          </a:p>
          <a:p>
            <a:endParaRPr lang="ru-RU" dirty="0"/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7380312" y="5661248"/>
            <a:ext cx="864096" cy="79208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619672" y="5872626"/>
            <a:ext cx="5366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Нажмите чтобы вернуться в главное меню      </a:t>
            </a:r>
            <a:r>
              <a:rPr lang="en-US" b="1" dirty="0" smtClean="0"/>
              <a:t>&gt;&gt;&gt;&gt;&gt;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218233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128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48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4" grpId="0"/>
      <p:bldP spid="5" grpId="0" animBg="1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line_ope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699792" y="1726189"/>
            <a:ext cx="609600" cy="609600"/>
          </a:xfrm>
          <a:prstGeom prst="rect">
            <a:avLst/>
          </a:prstGeom>
        </p:spPr>
      </p:pic>
      <p:pic>
        <p:nvPicPr>
          <p:cNvPr id="11" name="100 к 1 - The Same Answer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210063" y="2160705"/>
            <a:ext cx="609600" cy="609600"/>
          </a:xfrm>
          <a:prstGeom prst="rect">
            <a:avLst/>
          </a:prstGeom>
        </p:spPr>
      </p:pic>
      <p:pic>
        <p:nvPicPr>
          <p:cNvPr id="10" name="100 к 1 - The Same Answer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18719" y="2160705"/>
            <a:ext cx="609600" cy="6096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95536" y="980728"/>
            <a:ext cx="8305800" cy="1981200"/>
          </a:xfrm>
        </p:spPr>
        <p:txBody>
          <a:bodyPr/>
          <a:lstStyle/>
          <a:p>
            <a:endParaRPr lang="ru-RU" sz="96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1974" y="3645024"/>
            <a:ext cx="2592288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4800" dirty="0" smtClean="0"/>
              <a:t>Имән</a:t>
            </a:r>
            <a:endParaRPr lang="ru-RU" sz="48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27375" y="3645024"/>
            <a:ext cx="2592288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4400" dirty="0" smtClean="0"/>
              <a:t>Чыршы</a:t>
            </a:r>
            <a:endParaRPr lang="ru-RU" sz="4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228184" y="3631376"/>
            <a:ext cx="2592288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4400" dirty="0" smtClean="0"/>
              <a:t>Чәчәк</a:t>
            </a:r>
            <a:endParaRPr lang="ru-RU" sz="44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907704" y="986873"/>
            <a:ext cx="5184576" cy="208823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Дуб</a:t>
            </a:r>
            <a:endParaRPr lang="ru-RU" sz="88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7524328" y="5949280"/>
            <a:ext cx="792088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897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4343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7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4343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67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DF149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87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548680"/>
            <a:ext cx="7848872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Использованные источники: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1.Хисамиева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Алсу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Ильсуровна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, учитель начальных классов,  МБОУ» Арская средняя общеобразовательная школа №2», Республика Татарстан, Арский район,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г.Арск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</a:t>
            </a:r>
            <a:r>
              <a:rPr lang="en-US" sz="2800" dirty="0">
                <a:latin typeface="Times New Roman" pitchFamily="18" charset="0"/>
                <a:cs typeface="Times New Roman" pitchFamily="18" charset="0"/>
                <a:hlinkClick r:id="rId2"/>
              </a:rPr>
              <a:t>://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hlinkClick r:id="rId2"/>
              </a:rPr>
              <a:t>kladraz.ru/blogs/alsu-ilsurovna-hisamieva/intelektualnaja-igra-buduschie-perevodchiki.html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094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line_ope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13919" y="2034365"/>
            <a:ext cx="609600" cy="609600"/>
          </a:xfrm>
          <a:prstGeom prst="rect">
            <a:avLst/>
          </a:prstGeom>
        </p:spPr>
      </p:pic>
      <p:pic>
        <p:nvPicPr>
          <p:cNvPr id="11" name="100 к 1 - The Same Answer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675775" y="1844824"/>
            <a:ext cx="609600" cy="609600"/>
          </a:xfrm>
          <a:prstGeom prst="rect">
            <a:avLst/>
          </a:prstGeom>
        </p:spPr>
      </p:pic>
      <p:pic>
        <p:nvPicPr>
          <p:cNvPr id="10" name="100 к 1 - The Same Answer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210063" y="1547467"/>
            <a:ext cx="609600" cy="6096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95536" y="980728"/>
            <a:ext cx="8305800" cy="1981200"/>
          </a:xfrm>
        </p:spPr>
        <p:txBody>
          <a:bodyPr/>
          <a:lstStyle/>
          <a:p>
            <a:endParaRPr lang="ru-RU" sz="96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3528" y="3646096"/>
            <a:ext cx="2592288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4800" dirty="0" smtClean="0"/>
              <a:t>Алан</a:t>
            </a:r>
            <a:endParaRPr lang="ru-RU" sz="48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27375" y="3645024"/>
            <a:ext cx="2592288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4400" dirty="0" smtClean="0"/>
              <a:t>Басу</a:t>
            </a:r>
            <a:endParaRPr lang="ru-RU" sz="4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228184" y="3631376"/>
            <a:ext cx="2592288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4400" dirty="0" smtClean="0"/>
              <a:t>Болын</a:t>
            </a:r>
            <a:endParaRPr lang="ru-RU" sz="44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907704" y="980728"/>
            <a:ext cx="5184576" cy="208823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88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Поле</a:t>
            </a:r>
            <a:endParaRPr lang="ru-RU" sz="88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7524328" y="5949280"/>
            <a:ext cx="792088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897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DF149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87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4343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7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4343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67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line_ope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06216" y="1844824"/>
            <a:ext cx="609600" cy="609600"/>
          </a:xfrm>
          <a:prstGeom prst="rect">
            <a:avLst/>
          </a:prstGeom>
        </p:spPr>
      </p:pic>
      <p:pic>
        <p:nvPicPr>
          <p:cNvPr id="10" name="100 к 1 - The Same Answer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527807" y="980728"/>
            <a:ext cx="609600" cy="609600"/>
          </a:xfrm>
          <a:prstGeom prst="rect">
            <a:avLst/>
          </a:prstGeom>
        </p:spPr>
      </p:pic>
      <p:pic>
        <p:nvPicPr>
          <p:cNvPr id="11" name="100 к 1 - The Same Answer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960710" y="1927002"/>
            <a:ext cx="609600" cy="6096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95536" y="980728"/>
            <a:ext cx="8305800" cy="1981200"/>
          </a:xfrm>
        </p:spPr>
        <p:txBody>
          <a:bodyPr/>
          <a:lstStyle/>
          <a:p>
            <a:endParaRPr lang="ru-RU" sz="96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3528" y="3646096"/>
            <a:ext cx="2592288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4800" dirty="0" smtClean="0"/>
              <a:t>Яфрак</a:t>
            </a:r>
            <a:endParaRPr lang="ru-RU" sz="48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41541" y="3645024"/>
            <a:ext cx="2592288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4400" dirty="0" smtClean="0"/>
              <a:t>Бит</a:t>
            </a:r>
            <a:endParaRPr lang="ru-RU" sz="4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300192" y="3646096"/>
            <a:ext cx="2592288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4400" dirty="0" smtClean="0"/>
              <a:t>Ботак</a:t>
            </a:r>
            <a:endParaRPr lang="ru-RU" sz="44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907704" y="764704"/>
            <a:ext cx="5184576" cy="230425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72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Лист</a:t>
            </a:r>
            <a:r>
              <a:rPr lang="tt-RU" sz="60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tt-RU" sz="60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r>
              <a:rPr lang="tt-RU" sz="60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ерева)</a:t>
            </a:r>
            <a:endParaRPr lang="ru-RU" sz="6000" dirty="0"/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7524328" y="5949280"/>
            <a:ext cx="792088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897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4343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7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4343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67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DF149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87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line_ope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83920" y="1746982"/>
            <a:ext cx="609600" cy="609600"/>
          </a:xfrm>
          <a:prstGeom prst="rect">
            <a:avLst/>
          </a:prstGeom>
        </p:spPr>
      </p:pic>
      <p:pic>
        <p:nvPicPr>
          <p:cNvPr id="10" name="100 к 1 - The Same Answer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975225" y="1916832"/>
            <a:ext cx="609600" cy="609600"/>
          </a:xfrm>
          <a:prstGeom prst="rect">
            <a:avLst/>
          </a:prstGeom>
        </p:spPr>
      </p:pic>
      <p:pic>
        <p:nvPicPr>
          <p:cNvPr id="11" name="100 к 1 - The Same Answer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716016" y="1720044"/>
            <a:ext cx="609600" cy="6096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95536" y="980728"/>
            <a:ext cx="8305800" cy="1981200"/>
          </a:xfrm>
        </p:spPr>
        <p:txBody>
          <a:bodyPr/>
          <a:lstStyle/>
          <a:p>
            <a:endParaRPr lang="ru-RU" sz="96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3528" y="3646096"/>
            <a:ext cx="2592288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4800" dirty="0" smtClean="0"/>
              <a:t>Чәк-чәк</a:t>
            </a:r>
            <a:endParaRPr lang="ru-RU" sz="48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27375" y="3645024"/>
            <a:ext cx="2592288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4400" dirty="0" smtClean="0"/>
              <a:t>Чәнечке</a:t>
            </a:r>
            <a:endParaRPr lang="ru-RU" sz="4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228184" y="3631376"/>
            <a:ext cx="2592288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4400" dirty="0" smtClean="0"/>
              <a:t>Чәчәк</a:t>
            </a:r>
            <a:endParaRPr lang="ru-RU" sz="44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931231" y="980728"/>
            <a:ext cx="5184576" cy="208823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Цветок</a:t>
            </a:r>
            <a:endParaRPr lang="ru-RU" sz="88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7524328" y="5949280"/>
            <a:ext cx="792088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897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4343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7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DF149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87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4343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67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line_ope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922575" y="1823740"/>
            <a:ext cx="609600" cy="609600"/>
          </a:xfrm>
          <a:prstGeom prst="rect">
            <a:avLst/>
          </a:prstGeom>
        </p:spPr>
      </p:pic>
      <p:pic>
        <p:nvPicPr>
          <p:cNvPr id="11" name="100 к 1 - The Same Answer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55976" y="1844824"/>
            <a:ext cx="609600" cy="609600"/>
          </a:xfrm>
          <a:prstGeom prst="rect">
            <a:avLst/>
          </a:prstGeom>
        </p:spPr>
      </p:pic>
      <p:pic>
        <p:nvPicPr>
          <p:cNvPr id="10" name="100 к 1 - The Same Answer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64088" y="1825526"/>
            <a:ext cx="609600" cy="6096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95536" y="980728"/>
            <a:ext cx="8305800" cy="1981200"/>
          </a:xfrm>
        </p:spPr>
        <p:txBody>
          <a:bodyPr/>
          <a:lstStyle/>
          <a:p>
            <a:endParaRPr lang="ru-RU" sz="96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3528" y="3646096"/>
            <a:ext cx="2592288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4800" dirty="0" smtClean="0"/>
              <a:t>Үсенте</a:t>
            </a:r>
            <a:endParaRPr lang="ru-RU" sz="48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27375" y="3645024"/>
            <a:ext cx="2592288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4400" dirty="0"/>
              <a:t>О</a:t>
            </a:r>
            <a:r>
              <a:rPr lang="tt-RU" sz="4400" dirty="0" smtClean="0"/>
              <a:t>рлык</a:t>
            </a:r>
            <a:endParaRPr lang="ru-RU" sz="4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228184" y="3631376"/>
            <a:ext cx="2592288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4400" dirty="0" smtClean="0"/>
              <a:t>Үлән</a:t>
            </a:r>
            <a:endParaRPr lang="ru-RU" sz="44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907704" y="980728"/>
            <a:ext cx="5184576" cy="208823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88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Рассада</a:t>
            </a:r>
            <a:endParaRPr lang="ru-RU" sz="88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7524328" y="5949280"/>
            <a:ext cx="792088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9769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4343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7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4343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67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DF149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87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349</TotalTime>
  <Words>459</Words>
  <Application>Microsoft Office PowerPoint</Application>
  <PresentationFormat>Экран (4:3)</PresentationFormat>
  <Paragraphs>161</Paragraphs>
  <Slides>50</Slides>
  <Notes>0</Notes>
  <HiddenSlides>0</HiddenSlides>
  <MMClips>55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1" baseType="lpstr">
      <vt:lpstr>Тема Office</vt:lpstr>
      <vt:lpstr>Интеллектуальная Игра</vt:lpstr>
      <vt:lpstr>Презентация PowerPoint</vt:lpstr>
      <vt:lpstr>Правила 1 тура 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 Тур окончен!</vt:lpstr>
      <vt:lpstr>Презентация PowerPoint</vt:lpstr>
      <vt:lpstr>Правила 2 тура 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 Тур окончен!</vt:lpstr>
      <vt:lpstr>Презентация PowerPoint</vt:lpstr>
      <vt:lpstr>Правила 3 тура :</vt:lpstr>
      <vt:lpstr>Темы: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3 Тур окончен!</vt:lpstr>
      <vt:lpstr>Презентация PowerPoint</vt:lpstr>
      <vt:lpstr>Правила 4 тура :</vt:lpstr>
      <vt:lpstr>4 Тур окончен!</vt:lpstr>
      <vt:lpstr>Презентация PowerPoint</vt:lpstr>
      <vt:lpstr>Правила 5 тура :</vt:lpstr>
      <vt:lpstr>5 Тур окончен!</vt:lpstr>
      <vt:lpstr>Презентация PowerPoint</vt:lpstr>
      <vt:lpstr>Правила 6 тура :</vt:lpstr>
      <vt:lpstr>Пословицы</vt:lpstr>
      <vt:lpstr>6 Тур окончен!</vt:lpstr>
      <vt:lpstr>Презентация PowerPoint</vt:lpstr>
      <vt:lpstr>Правила 7 тура :</vt:lpstr>
      <vt:lpstr>7 Тур окончен!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Береза</dc:title>
  <dc:creator>user</dc:creator>
  <cp:lastModifiedBy>lib</cp:lastModifiedBy>
  <cp:revision>30</cp:revision>
  <dcterms:created xsi:type="dcterms:W3CDTF">2015-07-30T18:49:34Z</dcterms:created>
  <dcterms:modified xsi:type="dcterms:W3CDTF">2016-04-06T06:50:40Z</dcterms:modified>
</cp:coreProperties>
</file>