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8" r:id="rId2"/>
    <p:sldId id="260" r:id="rId3"/>
    <p:sldId id="265" r:id="rId4"/>
    <p:sldId id="283" r:id="rId5"/>
    <p:sldId id="284" r:id="rId6"/>
    <p:sldId id="285" r:id="rId7"/>
    <p:sldId id="277" r:id="rId8"/>
    <p:sldId id="286" r:id="rId9"/>
    <p:sldId id="287" r:id="rId10"/>
    <p:sldId id="278" r:id="rId11"/>
    <p:sldId id="292" r:id="rId12"/>
    <p:sldId id="280" r:id="rId13"/>
    <p:sldId id="279" r:id="rId14"/>
    <p:sldId id="288" r:id="rId15"/>
    <p:sldId id="289" r:id="rId16"/>
    <p:sldId id="290" r:id="rId17"/>
    <p:sldId id="281" r:id="rId18"/>
    <p:sldId id="291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05" autoAdjust="0"/>
    <p:restoredTop sz="94660"/>
  </p:normalViewPr>
  <p:slideViewPr>
    <p:cSldViewPr>
      <p:cViewPr varScale="1">
        <p:scale>
          <a:sx n="110" d="100"/>
          <a:sy n="110" d="100"/>
        </p:scale>
        <p:origin x="1602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72B3F-34C4-4420-BF51-DB2C87C7DA1A}" type="datetimeFigureOut">
              <a:rPr lang="ru-RU" smtClean="0"/>
              <a:pPr/>
              <a:t>05.04.2023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5C731-0560-4A34-B5E1-83B29FDCE9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72B3F-34C4-4420-BF51-DB2C87C7DA1A}" type="datetimeFigureOut">
              <a:rPr lang="ru-RU" smtClean="0"/>
              <a:pPr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5C731-0560-4A34-B5E1-83B29FDCE9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72B3F-34C4-4420-BF51-DB2C87C7DA1A}" type="datetimeFigureOut">
              <a:rPr lang="ru-RU" smtClean="0"/>
              <a:pPr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5C731-0560-4A34-B5E1-83B29FDCE9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72B3F-34C4-4420-BF51-DB2C87C7DA1A}" type="datetimeFigureOut">
              <a:rPr lang="ru-RU" smtClean="0"/>
              <a:pPr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5C731-0560-4A34-B5E1-83B29FDCE9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72B3F-34C4-4420-BF51-DB2C87C7DA1A}" type="datetimeFigureOut">
              <a:rPr lang="ru-RU" smtClean="0"/>
              <a:pPr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5925C731-0560-4A34-B5E1-83B29FDCE9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72B3F-34C4-4420-BF51-DB2C87C7DA1A}" type="datetimeFigureOut">
              <a:rPr lang="ru-RU" smtClean="0"/>
              <a:pPr/>
              <a:t>05.04.2023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5C731-0560-4A34-B5E1-83B29FDCE9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72B3F-34C4-4420-BF51-DB2C87C7DA1A}" type="datetimeFigureOut">
              <a:rPr lang="ru-RU" smtClean="0"/>
              <a:pPr/>
              <a:t>05.04.2023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5C731-0560-4A34-B5E1-83B29FDCE9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72B3F-34C4-4420-BF51-DB2C87C7DA1A}" type="datetimeFigureOut">
              <a:rPr lang="ru-RU" smtClean="0"/>
              <a:pPr/>
              <a:t>05.04.2023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5C731-0560-4A34-B5E1-83B29FDCE9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72B3F-34C4-4420-BF51-DB2C87C7DA1A}" type="datetimeFigureOut">
              <a:rPr lang="ru-RU" smtClean="0"/>
              <a:pPr/>
              <a:t>05.04.2023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5C731-0560-4A34-B5E1-83B29FDCE9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72B3F-34C4-4420-BF51-DB2C87C7DA1A}" type="datetimeFigureOut">
              <a:rPr lang="ru-RU" smtClean="0"/>
              <a:pPr/>
              <a:t>05.04.2023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5C731-0560-4A34-B5E1-83B29FDCE9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72B3F-34C4-4420-BF51-DB2C87C7DA1A}" type="datetimeFigureOut">
              <a:rPr lang="ru-RU" smtClean="0"/>
              <a:pPr/>
              <a:t>05.04.2023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5C731-0560-4A34-B5E1-83B29FDCE9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4072B3F-34C4-4420-BF51-DB2C87C7DA1A}" type="datetimeFigureOut">
              <a:rPr lang="ru-RU" smtClean="0"/>
              <a:pPr/>
              <a:t>05.04.2023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925C731-0560-4A34-B5E1-83B29FDCE91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uhitelo.ru/golovnaya-bol-kak-ee-snyat/" TargetMode="External"/><Relationship Id="rId2" Type="http://schemas.openxmlformats.org/officeDocument/2006/relationships/hyperlink" Target="https://duhitelo.ru/bulling-chto-eto-v-psixologii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pedsovet.su/ns/6353_igry_na_splochenie_kollektiva_v_nachalnoy_shkole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255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3600" b="1" dirty="0" smtClean="0">
                <a:solidFill>
                  <a:srgbClr val="FF0000"/>
                </a:solidFill>
              </a:rPr>
              <a:t>Буллинг, </a:t>
            </a:r>
            <a:r>
              <a:rPr lang="ru-RU" sz="3600" b="1" dirty="0" err="1" smtClean="0">
                <a:solidFill>
                  <a:srgbClr val="FF0000"/>
                </a:solidFill>
              </a:rPr>
              <a:t>кибербуллинг</a:t>
            </a:r>
            <a:r>
              <a:rPr lang="ru-RU" sz="3600" b="1" dirty="0" smtClean="0">
                <a:solidFill>
                  <a:srgbClr val="FF0000"/>
                </a:solidFill>
              </a:rPr>
              <a:t> и </a:t>
            </a:r>
            <a:r>
              <a:rPr lang="ru-RU" sz="3600" b="1" dirty="0" err="1" smtClean="0">
                <a:solidFill>
                  <a:srgbClr val="FF0000"/>
                </a:solidFill>
              </a:rPr>
              <a:t>скулшутинг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>
                <a:solidFill>
                  <a:srgbClr val="FF0000"/>
                </a:solidFill>
              </a:rPr>
              <a:t>– причины, формы, </a:t>
            </a:r>
            <a:r>
              <a:rPr lang="ru-RU" sz="3600" b="1" dirty="0" smtClean="0">
                <a:solidFill>
                  <a:srgbClr val="FF0000"/>
                </a:solidFill>
              </a:rPr>
              <a:t>профилактика в образовательном учреждении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475656" y="1844825"/>
            <a:ext cx="6264696" cy="501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Скулшутинг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(школьная стрельба) </a:t>
            </a:r>
            <a:endParaRPr lang="ru-RU" dirty="0"/>
          </a:p>
        </p:txBody>
      </p:sp>
      <p:pic>
        <p:nvPicPr>
          <p:cNvPr id="4" name="Содержимое 3" descr="skulshuting - chto eto takoe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00200"/>
            <a:ext cx="8640960" cy="4997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effectLst/>
              </a:rPr>
              <a:t>Психологические причины </a:t>
            </a:r>
            <a:r>
              <a:rPr lang="ru-RU" dirty="0" err="1">
                <a:effectLst/>
              </a:rPr>
              <a:t>скулшутинга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fontAlgn="base">
              <a:buFont typeface="Wingdings" panose="05000000000000000000" pitchFamily="2" charset="2"/>
              <a:buChar char="Ø"/>
            </a:pPr>
            <a:r>
              <a:rPr lang="ru-RU" sz="3200" b="1" i="1" dirty="0"/>
              <a:t>Замкнутость, необщительность;</a:t>
            </a:r>
          </a:p>
          <a:p>
            <a:pPr lvl="0" fontAlgn="base">
              <a:buFont typeface="Wingdings" panose="05000000000000000000" pitchFamily="2" charset="2"/>
              <a:buChar char="Ø"/>
            </a:pPr>
            <a:r>
              <a:rPr lang="ru-RU" sz="3200" b="1" i="1" dirty="0"/>
              <a:t>Отсутствие доверительных отношений с родителями;</a:t>
            </a:r>
          </a:p>
          <a:p>
            <a:pPr lvl="0" fontAlgn="base">
              <a:buFont typeface="Wingdings" panose="05000000000000000000" pitchFamily="2" charset="2"/>
              <a:buChar char="Ø"/>
            </a:pPr>
            <a:r>
              <a:rPr lang="ru-RU" sz="3200" b="1" i="1" dirty="0"/>
              <a:t>Воздействие издевательств (</a:t>
            </a:r>
            <a:r>
              <a:rPr lang="ru-RU" sz="3200" b="1" i="1" u="sng" dirty="0" err="1">
                <a:hlinkClick r:id="rId2"/>
              </a:rPr>
              <a:t>буллинга</a:t>
            </a:r>
            <a:r>
              <a:rPr lang="ru-RU" sz="3200" b="1" i="1" dirty="0"/>
              <a:t>) в школе;</a:t>
            </a:r>
          </a:p>
          <a:p>
            <a:pPr lvl="0" fontAlgn="base">
              <a:buFont typeface="Wingdings" panose="05000000000000000000" pitchFamily="2" charset="2"/>
              <a:buChar char="Ø"/>
            </a:pPr>
            <a:r>
              <a:rPr lang="ru-RU" sz="3200" b="1" i="1" dirty="0"/>
              <a:t>Отсутствие увлечения спортом или творчеством;</a:t>
            </a:r>
          </a:p>
          <a:p>
            <a:pPr lvl="0" fontAlgn="base">
              <a:buFont typeface="Wingdings" panose="05000000000000000000" pitchFamily="2" charset="2"/>
              <a:buChar char="Ø"/>
            </a:pPr>
            <a:r>
              <a:rPr lang="ru-RU" sz="3200" b="1" i="1" dirty="0"/>
              <a:t>Частые </a:t>
            </a:r>
            <a:r>
              <a:rPr lang="ru-RU" sz="3200" b="1" i="1" u="sng" dirty="0">
                <a:hlinkClick r:id="rId3"/>
              </a:rPr>
              <a:t>головные боли</a:t>
            </a:r>
            <a:r>
              <a:rPr lang="ru-RU" sz="3200" b="1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25049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>Казанская гимназия № 175</a:t>
            </a:r>
            <a:br>
              <a:rPr lang="ru-RU" i="1" dirty="0" smtClean="0"/>
            </a:br>
            <a:r>
              <a:rPr lang="ru-RU" dirty="0" smtClean="0"/>
              <a:t> (</a:t>
            </a:r>
            <a:r>
              <a:rPr lang="ru-RU" dirty="0" err="1" smtClean="0"/>
              <a:t>Ильназ</a:t>
            </a:r>
            <a:r>
              <a:rPr lang="ru-RU" dirty="0" smtClean="0"/>
              <a:t> </a:t>
            </a:r>
            <a:r>
              <a:rPr lang="ru-RU" dirty="0" err="1" smtClean="0"/>
              <a:t>Галявиев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4427984" cy="329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412776"/>
            <a:ext cx="4326632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3933056"/>
            <a:ext cx="4392488" cy="2924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i="1" dirty="0" smtClean="0"/>
              <a:t>Пермский государственный университет (Тимур </a:t>
            </a:r>
            <a:r>
              <a:rPr lang="ru-RU" sz="3200" i="1" dirty="0" err="1" smtClean="0"/>
              <a:t>Бекмансуров</a:t>
            </a:r>
            <a:r>
              <a:rPr lang="ru-RU" sz="3200" i="1" dirty="0" smtClean="0"/>
              <a:t>)</a:t>
            </a:r>
            <a:endParaRPr lang="ru-RU" sz="3200" dirty="0"/>
          </a:p>
        </p:txBody>
      </p:sp>
      <p:pic>
        <p:nvPicPr>
          <p:cNvPr id="5" name="Содержимое 4" descr="https://pronedra.ru/wp-content/uploads/2021/09/perm_2-1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780928"/>
            <a:ext cx="4464496" cy="3592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https://pronedra.ru/wp-content/uploads/2021/09/perm_4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1556792"/>
            <a:ext cx="4968552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>Ижевская школа №88</a:t>
            </a:r>
            <a:r>
              <a:rPr lang="ru-RU" i="1" dirty="0"/>
              <a:t/>
            </a:r>
            <a:br>
              <a:rPr lang="ru-RU" i="1" dirty="0"/>
            </a:br>
            <a:r>
              <a:rPr lang="ru-RU" dirty="0"/>
              <a:t> </a:t>
            </a:r>
            <a:r>
              <a:rPr lang="ru-RU" dirty="0" smtClean="0"/>
              <a:t>(Артем Казанцев)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1556793"/>
            <a:ext cx="4104455" cy="273630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933056"/>
            <a:ext cx="4139952" cy="275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15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276872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750"/>
              </a:spcAft>
            </a:pPr>
            <a:r>
              <a:rPr lang="ru-RU" sz="4800" b="1" i="1" dirty="0">
                <a:ea typeface="Times New Roman" panose="02020603050405020304" pitchFamily="18" charset="0"/>
              </a:rPr>
              <a:t>Что может делать педагог для профилактики </a:t>
            </a:r>
            <a:r>
              <a:rPr lang="ru-RU" sz="4800" b="1" i="1" dirty="0" err="1" smtClean="0">
                <a:ea typeface="Times New Roman" panose="02020603050405020304" pitchFamily="18" charset="0"/>
              </a:rPr>
              <a:t>буллинга</a:t>
            </a:r>
            <a:r>
              <a:rPr lang="ru-RU" sz="4800" b="1" i="1" dirty="0" smtClean="0">
                <a:ea typeface="Times New Roman" panose="02020603050405020304" pitchFamily="18" charset="0"/>
              </a:rPr>
              <a:t>?</a:t>
            </a:r>
            <a:endParaRPr lang="ru-RU" sz="4400" i="1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68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259399"/>
            <a:ext cx="9036496" cy="659860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800" b="1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Поговорите с зачинщиками</a:t>
            </a:r>
            <a:endParaRPr lang="ru-RU" sz="20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800" b="1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Проведите разъясняющий разговор в </a:t>
            </a:r>
            <a:r>
              <a:rPr lang="ru-RU" sz="2800" b="1" i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классе</a:t>
            </a:r>
            <a:endParaRPr lang="ru-RU" sz="20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800" b="1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Не провоцируйте </a:t>
            </a:r>
            <a:r>
              <a:rPr lang="ru-RU" sz="2800" b="1" i="1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буллинг</a:t>
            </a:r>
            <a:r>
              <a:rPr lang="ru-RU" sz="2800" b="1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 сами и не легализуйте </a:t>
            </a:r>
            <a:r>
              <a:rPr lang="ru-RU" sz="2800" b="1" i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его</a:t>
            </a:r>
            <a:endParaRPr lang="ru-RU" sz="20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2800" b="1" i="1" u="sng" dirty="0"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Проводите игры на сплочение в </a:t>
            </a:r>
            <a:r>
              <a:rPr lang="ru-RU" sz="2800" b="1" i="1" u="sng" dirty="0" smtClean="0"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классе</a:t>
            </a:r>
            <a:endParaRPr lang="ru-RU" sz="20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800" b="1" i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Подключайте </a:t>
            </a:r>
            <a:r>
              <a:rPr lang="ru-RU" sz="2800" b="1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других специалистов</a:t>
            </a:r>
            <a:r>
              <a:rPr lang="ru-RU" sz="2800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800" b="1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Самый лучший способ — профилактика</a:t>
            </a:r>
            <a:endParaRPr lang="ru-RU" sz="20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2800" b="1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Обучайте </a:t>
            </a:r>
            <a:r>
              <a:rPr lang="ru-RU" sz="28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детей конструктивным способам решения конфликтов</a:t>
            </a:r>
            <a:r>
              <a:rPr lang="ru-RU" sz="2800" i="1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2800" b="1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Развивайте </a:t>
            </a:r>
            <a:r>
              <a:rPr lang="ru-RU" sz="28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у детей чувство </a:t>
            </a:r>
            <a:r>
              <a:rPr lang="ru-RU" sz="2800" b="1" i="1" dirty="0" err="1">
                <a:ea typeface="Calibri" panose="020F0502020204030204" pitchFamily="34" charset="0"/>
                <a:cs typeface="Times New Roman" panose="02020603050405020304" pitchFamily="18" charset="0"/>
              </a:rPr>
              <a:t>эмпатии</a:t>
            </a:r>
            <a:r>
              <a:rPr lang="ru-RU" sz="28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 и толерантности</a:t>
            </a:r>
            <a:r>
              <a:rPr lang="ru-RU" sz="2800" i="1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2800" b="1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Обучайте </a:t>
            </a:r>
            <a:r>
              <a:rPr lang="ru-RU" sz="28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навыкам самоконтроля и </a:t>
            </a:r>
            <a:r>
              <a:rPr lang="ru-RU" sz="2800" b="1" i="1" dirty="0" err="1">
                <a:ea typeface="Calibri" panose="020F0502020204030204" pitchFamily="34" charset="0"/>
                <a:cs typeface="Times New Roman" panose="02020603050405020304" pitchFamily="18" charset="0"/>
              </a:rPr>
              <a:t>саморегуляции</a:t>
            </a:r>
            <a:r>
              <a:rPr lang="ru-RU" sz="28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28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«Хвалить при всех, ругать наедине»!</a:t>
            </a:r>
            <a:endParaRPr lang="ru-RU" sz="20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2800" b="1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Устраивайте </a:t>
            </a:r>
            <a:r>
              <a:rPr lang="ru-RU" sz="28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совместные мероприятия</a:t>
            </a:r>
            <a:r>
              <a:rPr lang="ru-RU" sz="2800" i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0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964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946450"/>
          </a:xfrm>
        </p:spPr>
        <p:txBody>
          <a:bodyPr>
            <a:noAutofit/>
          </a:bodyPr>
          <a:lstStyle/>
          <a:p>
            <a:r>
              <a:rPr lang="ru-RU" sz="9600" i="1" dirty="0" smtClean="0"/>
              <a:t>Спасибо за внимание!</a:t>
            </a:r>
            <a:endParaRPr lang="ru-RU" sz="9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332656"/>
            <a:ext cx="8784976" cy="5830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РЕШЕНИЯ: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1.Своевременно </a:t>
            </a: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замечать и принимать меры по предотвращению травли в детских коллективах. Отв. педагоги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2.Принять </a:t>
            </a: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к сведению и использовать полученную информацию (памятки по предотвращению травли в детском коллективе). Отв. педагоги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3.Провести </a:t>
            </a: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классный час по теме «Травле – НЕТ!» с обсуждением. Отв. </a:t>
            </a:r>
            <a:r>
              <a:rPr lang="ru-RU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кл</a:t>
            </a: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. рук. до 22.04.2022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4.Беседа </a:t>
            </a: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на родительском собрании (использовать памятку «Как помочь своему ребенку, если он стал жертвой травли»).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5.Проводить </a:t>
            </a: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мониторинг эмоционального состояния обучающихся. Отв. Суровцева О.Г. (в течение учебного года)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616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571481"/>
            <a:ext cx="842965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C000"/>
                </a:solidFill>
              </a:rPr>
              <a:t>Что такое </a:t>
            </a:r>
            <a:r>
              <a:rPr lang="ru-RU" sz="3200" b="1" i="1" dirty="0" err="1" smtClean="0">
                <a:solidFill>
                  <a:srgbClr val="FFC000"/>
                </a:solidFill>
              </a:rPr>
              <a:t>буллинг</a:t>
            </a:r>
            <a:r>
              <a:rPr lang="ru-RU" sz="3200" b="1" i="1" dirty="0" smtClean="0">
                <a:solidFill>
                  <a:srgbClr val="FFC000"/>
                </a:solidFill>
              </a:rPr>
              <a:t> </a:t>
            </a:r>
          </a:p>
          <a:p>
            <a:r>
              <a:rPr lang="ru-RU" sz="2800" i="1" dirty="0" smtClean="0"/>
              <a:t>Буллинг - от английского </a:t>
            </a:r>
            <a:r>
              <a:rPr lang="ru-RU" sz="2800" i="1" dirty="0" err="1" smtClean="0"/>
              <a:t>bully</a:t>
            </a:r>
            <a:r>
              <a:rPr lang="ru-RU" sz="2800" i="1" dirty="0" smtClean="0"/>
              <a:t> - (хулиган, драчун, задира, грубиян, насильник) - это особый вид насилия, когда один человек (или группа) физически нападает или угрожает другому, более слабому физически и морально, человеку (или группе лиц)</a:t>
            </a:r>
          </a:p>
          <a:p>
            <a:endParaRPr lang="ru-RU" sz="2800" dirty="0" smtClean="0"/>
          </a:p>
          <a:p>
            <a:endParaRPr lang="ru-RU" sz="4400" dirty="0" smtClean="0">
              <a:solidFill>
                <a:srgbClr val="FF0000"/>
              </a:solidFill>
            </a:endParaRPr>
          </a:p>
          <a:p>
            <a:r>
              <a:rPr lang="ru-RU" sz="4400" u="sng" dirty="0" smtClean="0">
                <a:solidFill>
                  <a:srgbClr val="FFC000"/>
                </a:solidFill>
              </a:rPr>
              <a:t>«Буллинг растет там, </a:t>
            </a:r>
          </a:p>
          <a:p>
            <a:r>
              <a:rPr lang="ru-RU" sz="4400" u="sng" dirty="0" smtClean="0">
                <a:solidFill>
                  <a:srgbClr val="FFC000"/>
                </a:solidFill>
              </a:rPr>
              <a:t>где его кормят» </a:t>
            </a:r>
          </a:p>
          <a:p>
            <a:endParaRPr lang="ru-RU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3714752"/>
            <a:ext cx="3808187" cy="298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57752" y="214290"/>
            <a:ext cx="4286248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  <a:p>
            <a:pPr lvl="0"/>
            <a:r>
              <a:rPr lang="ru-RU" sz="2800" dirty="0"/>
              <a:t> </a:t>
            </a:r>
            <a:r>
              <a:rPr lang="ru-RU" sz="3200" b="1" i="1" dirty="0">
                <a:solidFill>
                  <a:srgbClr val="FFC000"/>
                </a:solidFill>
              </a:rPr>
              <a:t>Главные компоненты определения </a:t>
            </a:r>
            <a:r>
              <a:rPr lang="ru-RU" sz="3200" b="1" i="1" dirty="0" err="1">
                <a:solidFill>
                  <a:srgbClr val="FFC000"/>
                </a:solidFill>
              </a:rPr>
              <a:t>буллинга</a:t>
            </a:r>
            <a:r>
              <a:rPr lang="ru-RU" sz="3200" b="1" i="1" dirty="0">
                <a:solidFill>
                  <a:srgbClr val="FFC000"/>
                </a:solidFill>
              </a:rPr>
              <a:t>: </a:t>
            </a:r>
            <a:endParaRPr lang="ru-RU" sz="3200" b="1" i="1" dirty="0" smtClean="0">
              <a:solidFill>
                <a:srgbClr val="FFC000"/>
              </a:solidFill>
            </a:endParaRPr>
          </a:p>
          <a:p>
            <a:pPr lvl="0"/>
            <a:endParaRPr lang="ru-RU" sz="3200" i="1" dirty="0">
              <a:solidFill>
                <a:schemeClr val="bg1"/>
              </a:solidFill>
            </a:endParaRPr>
          </a:p>
          <a:p>
            <a:pPr lvl="0"/>
            <a:r>
              <a:rPr lang="ru-RU" sz="3200" i="1" dirty="0"/>
              <a:t>- Это агрессивное и негативное поведение.</a:t>
            </a:r>
          </a:p>
          <a:p>
            <a:pPr lvl="0"/>
            <a:r>
              <a:rPr lang="ru-RU" sz="3200" i="1" dirty="0"/>
              <a:t>- Оно осуществляется регулярно. </a:t>
            </a:r>
          </a:p>
          <a:p>
            <a:pPr lvl="0"/>
            <a:r>
              <a:rPr lang="ru-RU" sz="3200" i="1" dirty="0"/>
              <a:t>- Дисбаланс власти и силы.</a:t>
            </a:r>
          </a:p>
          <a:p>
            <a:pPr lvl="0"/>
            <a:r>
              <a:rPr lang="ru-RU" sz="3200" i="1" dirty="0"/>
              <a:t>- Это поведение является умышленным.</a:t>
            </a:r>
            <a:endParaRPr lang="ru-RU" sz="2800" i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69483"/>
            <a:ext cx="2857520" cy="1930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2071678"/>
            <a:ext cx="3071834" cy="2353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4643446"/>
            <a:ext cx="2902941" cy="1995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96501" y="-73483"/>
            <a:ext cx="6347499" cy="6941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 "/>
            </a:pPr>
            <a:r>
              <a:rPr lang="ru-RU" sz="2800" b="1" i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По типу делится на прямой и косвенный:</a:t>
            </a:r>
            <a:endParaRPr lang="ru-RU" sz="28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 "/>
            </a:pPr>
            <a:r>
              <a:rPr lang="ru-RU" sz="2400" b="1" i="1" u="sng" dirty="0">
                <a:ea typeface="Calibri" panose="020F0502020204030204" pitchFamily="34" charset="0"/>
                <a:cs typeface="Times New Roman" panose="02020603050405020304" pitchFamily="18" charset="0"/>
              </a:rPr>
              <a:t>   Прямой</a:t>
            </a:r>
            <a:r>
              <a:rPr lang="ru-RU" sz="24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 (физическая, вербальная агрессия)  - удары, избиение, толчки, пинки, подзатыльники, укусы, выкручивание рук, </a:t>
            </a:r>
            <a:r>
              <a:rPr lang="ru-RU" sz="2400" b="1" i="1" dirty="0" err="1">
                <a:ea typeface="Calibri" panose="020F0502020204030204" pitchFamily="34" charset="0"/>
                <a:cs typeface="Times New Roman" panose="02020603050405020304" pitchFamily="18" charset="0"/>
              </a:rPr>
              <a:t>заламывание</a:t>
            </a:r>
            <a:r>
              <a:rPr lang="ru-RU" sz="24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 пальцев, принуждение оставаться в </a:t>
            </a:r>
            <a:r>
              <a:rPr lang="ru-RU" sz="2400" b="1" i="1" dirty="0" err="1">
                <a:ea typeface="Calibri" panose="020F0502020204030204" pitchFamily="34" charset="0"/>
                <a:cs typeface="Times New Roman" panose="02020603050405020304" pitchFamily="18" charset="0"/>
              </a:rPr>
              <a:t>какойлибо</a:t>
            </a:r>
            <a:r>
              <a:rPr lang="ru-RU" sz="24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 неудобной / унизительной позе, удушение, дерганье за волосы, тряска и нападение</a:t>
            </a:r>
            <a:endParaRPr lang="ru-RU" sz="24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 "/>
            </a:pPr>
            <a:r>
              <a:rPr lang="ru-RU" sz="2400" b="1" i="1" u="sng" dirty="0">
                <a:ea typeface="Calibri" panose="020F0502020204030204" pitchFamily="34" charset="0"/>
                <a:cs typeface="Times New Roman" panose="02020603050405020304" pitchFamily="18" charset="0"/>
              </a:rPr>
              <a:t>     Косвенный</a:t>
            </a:r>
            <a:r>
              <a:rPr lang="ru-RU" sz="24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 (слухи, сплетни, игнорирование) - Может проявляться в насмешках, обзывании, высмеивании, отказе от общения, недопущении в группу, игру, на спортивное занятие или другое мероприятие, а также в оскорблении, грубых и унизительных высказываниях, ругани. </a:t>
            </a:r>
            <a:endParaRPr lang="ru-RU" sz="24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2" y="44624"/>
            <a:ext cx="3089253" cy="27363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2" y="3717032"/>
            <a:ext cx="3131229" cy="314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80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0"/>
            <a:ext cx="8784976" cy="5794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115000"/>
              </a:lnSpc>
              <a:spcAft>
                <a:spcPts val="1000"/>
              </a:spcAft>
              <a:buFont typeface="Calibri" panose="020F0502020204030204" pitchFamily="34" charset="0"/>
              <a:buChar char=" "/>
              <a:tabLst>
                <a:tab pos="457200" algn="l"/>
              </a:tabLst>
            </a:pPr>
            <a:r>
              <a:rPr lang="ru-RU" sz="2600" b="1" i="1" dirty="0">
                <a:solidFill>
                  <a:srgbClr val="FFC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Травля происходит, когда:</a:t>
            </a:r>
            <a:endParaRPr lang="ru-RU" sz="2600" b="1" i="1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ru-RU" sz="26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Определиться со статусами, выстроить социальную иерархию</a:t>
            </a:r>
            <a:endParaRPr lang="ru-RU" sz="26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ru-RU" sz="26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Выразить гнев, напряжение, усталость, раздражение</a:t>
            </a:r>
            <a:endParaRPr lang="ru-RU" sz="26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ru-RU" sz="2600" b="1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Сделать </a:t>
            </a:r>
            <a:r>
              <a:rPr lang="ru-RU" sz="26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так, чтобы тебя боялись</a:t>
            </a:r>
            <a:endParaRPr lang="ru-RU" sz="26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ru-RU" sz="26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Поддержать тревожную атмосферу («чтобы не расслаблялись»)</a:t>
            </a:r>
            <a:endParaRPr lang="ru-RU" sz="26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ru-RU" sz="26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Есть потенциальная жертва,  кто-то из взрослых сам высмеивает чью-то особенность или молчание со стороны учителя (дети чувствуют свою безнаказанность).</a:t>
            </a:r>
            <a:endParaRPr lang="ru-RU" sz="26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2205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412776"/>
            <a:ext cx="882047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just">
              <a:spcAft>
                <a:spcPts val="0"/>
              </a:spcAft>
            </a:pPr>
            <a:r>
              <a:rPr lang="ru-RU" sz="4400" b="1" i="1" dirty="0">
                <a:solidFill>
                  <a:srgbClr val="FFC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В процесс травли прямо или косвенно включены все дети группы, следовательно, </a:t>
            </a:r>
            <a:r>
              <a:rPr lang="ru-RU" sz="4400" b="1" i="1" dirty="0" err="1">
                <a:solidFill>
                  <a:srgbClr val="FFC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буллинг</a:t>
            </a:r>
            <a:r>
              <a:rPr lang="ru-RU" sz="4400" b="1" i="1" dirty="0">
                <a:solidFill>
                  <a:srgbClr val="FFC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 - проблема не только жертвы, но и коллектива!</a:t>
            </a:r>
            <a:endParaRPr lang="ru-RU" sz="3600" b="1" dirty="0">
              <a:solidFill>
                <a:srgbClr val="FFC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842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2656"/>
            <a:ext cx="59584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err="1">
                <a:solidFill>
                  <a:srgbClr val="FFC000"/>
                </a:solidFill>
              </a:rPr>
              <a:t>Кибербуллинг</a:t>
            </a:r>
            <a:r>
              <a:rPr lang="ru-RU" sz="3600" b="1" i="1" dirty="0"/>
              <a:t> </a:t>
            </a:r>
            <a:r>
              <a:rPr lang="ru-RU" sz="3600" i="1" dirty="0"/>
              <a:t>– </a:t>
            </a:r>
            <a:r>
              <a:rPr lang="ru-RU" sz="3600" i="1" dirty="0" smtClean="0">
                <a:ea typeface="Calibri" panose="020F0502020204030204" pitchFamily="34" charset="0"/>
              </a:rPr>
              <a:t>новая</a:t>
            </a:r>
            <a:r>
              <a:rPr lang="ru-RU" sz="3600" i="1" dirty="0">
                <a:ea typeface="Calibri" panose="020F0502020204030204" pitchFamily="34" charset="0"/>
              </a:rPr>
              <a:t>, стремительно распространяющаяся за рубежом и в России форма травли, использующая возможности интернета </a:t>
            </a:r>
            <a:endParaRPr lang="ru-RU" sz="3600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1444" y="3665984"/>
            <a:ext cx="4788024" cy="31920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715565"/>
            <a:ext cx="7992888" cy="5427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 "/>
              <a:tabLst>
                <a:tab pos="457200" algn="l"/>
              </a:tabLst>
            </a:pPr>
            <a:r>
              <a:rPr lang="ru-RU" sz="4400" b="1" i="1" dirty="0">
                <a:solidFill>
                  <a:srgbClr val="FFC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Формы </a:t>
            </a:r>
            <a:r>
              <a:rPr lang="ru-RU" sz="4400" b="1" i="1" dirty="0" err="1">
                <a:solidFill>
                  <a:srgbClr val="FFC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кибербуллинга</a:t>
            </a:r>
            <a:r>
              <a:rPr lang="ru-RU" sz="4400" b="1" i="1" dirty="0">
                <a:solidFill>
                  <a:srgbClr val="FFC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400" b="1" i="1" dirty="0" smtClean="0">
              <a:solidFill>
                <a:srgbClr val="FFC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40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Харассмент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4000" dirty="0" err="1">
                <a:ea typeface="Calibri" panose="020F0502020204030204" pitchFamily="34" charset="0"/>
                <a:cs typeface="Times New Roman" panose="02020603050405020304" pitchFamily="18" charset="0"/>
              </a:rPr>
              <a:t>Троллинг</a:t>
            </a:r>
            <a:r>
              <a:rPr lang="ru-RU" sz="4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0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40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Секстинг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4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ea typeface="Calibri" panose="020F0502020204030204" pitchFamily="34" charset="0"/>
                <a:cs typeface="Times New Roman" panose="02020603050405020304" pitchFamily="18" charset="0"/>
              </a:rPr>
              <a:t>Флейминг</a:t>
            </a:r>
            <a:r>
              <a:rPr lang="ru-RU" sz="4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0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4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Клевета </a:t>
            </a:r>
          </a:p>
          <a:p>
            <a:pPr marL="285750" lvl="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40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Фрэпинг</a:t>
            </a:r>
            <a:r>
              <a:rPr lang="ru-RU" sz="4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85750" lvl="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4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Исключение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8115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548680"/>
            <a:ext cx="9036496" cy="5131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just">
              <a:lnSpc>
                <a:spcPct val="107000"/>
              </a:lnSpc>
              <a:spcAft>
                <a:spcPts val="0"/>
              </a:spcAft>
            </a:pPr>
            <a:r>
              <a:rPr lang="ru-RU" sz="3600" b="1" i="1" dirty="0">
                <a:solidFill>
                  <a:srgbClr val="FFC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Что можно сделать если дети столкнулись ситуацией </a:t>
            </a:r>
            <a:r>
              <a:rPr lang="ru-RU" sz="3600" b="1" i="1" dirty="0" err="1">
                <a:solidFill>
                  <a:srgbClr val="FFC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кибертравли</a:t>
            </a:r>
            <a:r>
              <a:rPr lang="ru-RU" sz="3600" b="1" i="1" dirty="0">
                <a:solidFill>
                  <a:srgbClr val="FFC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2800" b="1" i="1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3600" i="1" dirty="0">
                <a:ea typeface="Calibri" panose="020F0502020204030204" pitchFamily="34" charset="0"/>
                <a:cs typeface="Times New Roman" panose="02020603050405020304" pitchFamily="18" charset="0"/>
              </a:rPr>
              <a:t>Все зафиксируйте (скриншот экрана)</a:t>
            </a:r>
            <a:endParaRPr lang="ru-RU" sz="28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3600" i="1" dirty="0">
                <a:ea typeface="Calibri" panose="020F0502020204030204" pitchFamily="34" charset="0"/>
                <a:cs typeface="Times New Roman" panose="02020603050405020304" pitchFamily="18" charset="0"/>
              </a:rPr>
              <a:t>Не реагируйте на сообщения</a:t>
            </a:r>
            <a:endParaRPr lang="ru-RU" sz="28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3600" i="1" dirty="0">
                <a:ea typeface="Calibri" panose="020F0502020204030204" pitchFamily="34" charset="0"/>
                <a:cs typeface="Times New Roman" panose="02020603050405020304" pitchFamily="18" charset="0"/>
              </a:rPr>
              <a:t>Храните доказательства (для провайдера и правоохранительных органов)</a:t>
            </a:r>
            <a:endParaRPr lang="ru-RU" sz="28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3600" i="1" dirty="0">
                <a:ea typeface="Calibri" panose="020F0502020204030204" pitchFamily="34" charset="0"/>
                <a:cs typeface="Times New Roman" panose="02020603050405020304" pitchFamily="18" charset="0"/>
              </a:rPr>
              <a:t>Заблокируйте </a:t>
            </a:r>
            <a:r>
              <a:rPr lang="ru-RU" sz="3600" i="1" dirty="0" err="1">
                <a:ea typeface="Calibri" panose="020F0502020204030204" pitchFamily="34" charset="0"/>
                <a:cs typeface="Times New Roman" panose="02020603050405020304" pitchFamily="18" charset="0"/>
              </a:rPr>
              <a:t>буллера</a:t>
            </a:r>
            <a:endParaRPr lang="ru-RU" sz="28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3600" i="1" dirty="0">
                <a:ea typeface="Calibri" panose="020F0502020204030204" pitchFamily="34" charset="0"/>
                <a:cs typeface="Times New Roman" panose="02020603050405020304" pitchFamily="18" charset="0"/>
              </a:rPr>
              <a:t>Расскажите родителям</a:t>
            </a:r>
            <a:endParaRPr lang="ru-RU" sz="28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1551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538</TotalTime>
  <Words>518</Words>
  <Application>Microsoft Office PowerPoint</Application>
  <PresentationFormat>Экран (4:3)</PresentationFormat>
  <Paragraphs>70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Arial</vt:lpstr>
      <vt:lpstr>Book Antiqua</vt:lpstr>
      <vt:lpstr>Calibri</vt:lpstr>
      <vt:lpstr>Lucida Sans</vt:lpstr>
      <vt:lpstr>Times New Roman</vt:lpstr>
      <vt:lpstr>Wingdings</vt:lpstr>
      <vt:lpstr>Wingdings 2</vt:lpstr>
      <vt:lpstr>Wingdings 3</vt:lpstr>
      <vt:lpstr>Апекс</vt:lpstr>
      <vt:lpstr> Буллинг, кибербуллинг и скулшутинг – причины, формы, профилактика в образовательном учреждении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Скулшутинг  (школьная стрельба) </vt:lpstr>
      <vt:lpstr>Психологические причины скулшутинга</vt:lpstr>
      <vt:lpstr>Казанская гимназия № 175  (Ильназ Галявиев)</vt:lpstr>
      <vt:lpstr>Пермский государственный университет (Тимур Бекмансуров)</vt:lpstr>
      <vt:lpstr>Ижевская школа №88  (Артем Казанцев)</vt:lpstr>
      <vt:lpstr>Презентация PowerPoint</vt:lpstr>
      <vt:lpstr>Презентация PowerPoint</vt:lpstr>
      <vt:lpstr>Спасибо за внимание!</vt:lpstr>
      <vt:lpstr>Презентация PowerPoint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Буллинг – причины, формы, профилактика</dc:title>
  <dc:creator>Black.User</dc:creator>
  <cp:lastModifiedBy>Школа №103</cp:lastModifiedBy>
  <cp:revision>41</cp:revision>
  <dcterms:created xsi:type="dcterms:W3CDTF">2018-02-04T10:31:23Z</dcterms:created>
  <dcterms:modified xsi:type="dcterms:W3CDTF">2023-04-05T10:21:31Z</dcterms:modified>
</cp:coreProperties>
</file>