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330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334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59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8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05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3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1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66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50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4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04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EB672-77CA-4A09-B303-300C7234B7AA}" type="datetimeFigureOut">
              <a:rPr lang="ru-RU" smtClean="0"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F04E7-66C5-44B3-A8A2-A9CDAD099F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39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73382" y="1498708"/>
            <a:ext cx="8936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Инновационная деятельность. «Мастерство учителя – это и есть компетентность»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20544" y="5195455"/>
            <a:ext cx="3463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истории и обществознания </a:t>
            </a:r>
            <a:r>
              <a:rPr lang="ru-RU" dirty="0" err="1" smtClean="0"/>
              <a:t>Хисамова</a:t>
            </a:r>
            <a:r>
              <a:rPr lang="ru-RU" dirty="0" smtClean="0"/>
              <a:t> И.И.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204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618" y="3027310"/>
            <a:ext cx="112776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Педагогическое мастерство — это сплав личностно-деловых качеств и профессиональной компетентности учителя-воспитателя. </a:t>
            </a:r>
            <a:endParaRPr lang="ru-RU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2618" y="381275"/>
            <a:ext cx="113745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Профессионализм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Open Sans"/>
              </a:rPr>
              <a:t> - это свойство личности педагога, отражающее уникальную для каждого педагога содержательное наполнение входящих в состав педагогической деятельности компонентов профессионально-педагогической компетентности, нравственности, инициативы и педагогического мастерства. 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Open Sans"/>
              </a:rPr>
              <a:t>Профессионально-педагогическая компетентности в педагогике раскрывается через такие понятия, как владение, обладание учителем компетенциями, включающими знания, умения, навыки, способы деятельности, а также личностное отношение педагога к ним и предмету деятельности.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1782" y="4177515"/>
            <a:ext cx="117902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Инновационная деятельность педагога </a:t>
            </a:r>
            <a:r>
              <a:rPr lang="ru-RU" b="0" i="0" dirty="0" smtClean="0">
                <a:solidFill>
                  <a:srgbClr val="C00000"/>
                </a:solidFill>
                <a:effectLst/>
                <a:latin typeface="Open Sans"/>
              </a:rPr>
              <a:t>представляет собой комплексный интегративный вид педагогической деятельности, направленный на обеспечение инновационного развития и повышение качества профессионального образования за счет разработки и применения разнообразных новшеств в процессе профессиональной подготовки будущих специалистов</a:t>
            </a:r>
            <a:r>
              <a:rPr lang="ru-RU" b="0" i="0" dirty="0" smtClean="0">
                <a:solidFill>
                  <a:srgbClr val="333333"/>
                </a:solidFill>
                <a:effectLst/>
                <a:latin typeface="Open Sans"/>
              </a:rPr>
              <a:t>. </a:t>
            </a:r>
          </a:p>
          <a:p>
            <a:pPr algn="just"/>
            <a:r>
              <a:rPr lang="ru-RU" b="0" i="0" dirty="0" smtClean="0">
                <a:solidFill>
                  <a:srgbClr val="333333"/>
                </a:solidFill>
                <a:effectLst/>
                <a:latin typeface="Open Sans"/>
              </a:rPr>
              <a:t>Другими словами, это целенаправленная деятельность по использованию разнообразных инноваций для повышения качества профессиональной подготовки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9508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5017" y="322084"/>
            <a:ext cx="1127760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0" dirty="0" smtClean="0">
                <a:solidFill>
                  <a:srgbClr val="C00000"/>
                </a:solidFill>
                <a:effectLst/>
                <a:latin typeface="Open Sans"/>
              </a:rPr>
              <a:t>Содержание педагогической деятельности, которая все больше приобретает инновационный характер, проявляется в:</a:t>
            </a:r>
          </a:p>
          <a:p>
            <a:pPr algn="ctr"/>
            <a:endParaRPr lang="ru-RU" sz="2400" b="0" i="0" dirty="0" smtClean="0">
              <a:solidFill>
                <a:srgbClr val="C00000"/>
              </a:solidFill>
              <a:effectLst/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ru-RU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– снижении значения традиционных форм работы – лекционных и практических. Это привело к необходимости особо выделить контактные форм работы педагога;</a:t>
            </a:r>
          </a:p>
          <a:p>
            <a:pPr>
              <a:lnSpc>
                <a:spcPct val="150000"/>
              </a:lnSpc>
            </a:pPr>
            <a:endParaRPr lang="ru-RU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ru-RU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– возрастании роли методической и научно-исследовательской работы, направленных на организацию и обеспечение самостоятельной работы обучающихся;</a:t>
            </a:r>
          </a:p>
          <a:p>
            <a:pPr>
              <a:lnSpc>
                <a:spcPct val="150000"/>
              </a:lnSpc>
            </a:pPr>
            <a:endParaRPr lang="ru-RU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ru-RU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– необходимости гибкости и индивидуализации образовательного процесса, в том числе за счет широкого применения ИКТ и реализации индивидуальных образовательных траекторий учащихся;</a:t>
            </a:r>
          </a:p>
          <a:p>
            <a:pPr>
              <a:lnSpc>
                <a:spcPct val="150000"/>
              </a:lnSpc>
            </a:pPr>
            <a:endParaRPr lang="ru-RU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ru-RU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– создании условий для академической мобильности учащихся</a:t>
            </a:r>
            <a:endParaRPr lang="ru-RU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18162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727" y="488864"/>
            <a:ext cx="10875818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500"/>
              </a:spcAft>
            </a:pPr>
            <a:r>
              <a:rPr lang="ru-RU" sz="2400" i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Деятельность по применению инновационных образовательных и оценочных </a:t>
            </a:r>
            <a:r>
              <a:rPr lang="ru-RU" sz="2400" i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технологий</a:t>
            </a:r>
          </a:p>
          <a:p>
            <a:pPr algn="ctr">
              <a:spcAft>
                <a:spcPts val="1500"/>
              </a:spcAft>
            </a:pPr>
            <a:endParaRPr lang="ru-RU" sz="2400" i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эффективное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использование в образовательном процессе разнообразных образовательных технологий (проблемное обучение, дискуссии, тренинги, работа в малых группах, проектное обучение, деловые игры, 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кейсы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пр.) 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изменяются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и технологии оценки результатов обучения – происходит ориентация на освоение не знаний, а компетенций, успешность обучения определяется динамикой результатов конкретного 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студента</a:t>
            </a:r>
          </a:p>
          <a:p>
            <a:pPr marL="285750" indent="-285750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расширяется использование средств </a:t>
            </a:r>
            <a:r>
              <a:rPr lang="ru-RU" sz="2400" dirty="0" err="1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взаимо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и 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самооценки (рейтинговая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система, тестирование, портфолио, экспертные оценки, маршрутный лист, самоанализ, оценочный лист и др</a:t>
            </a:r>
            <a:r>
              <a:rPr lang="ru-RU" sz="2400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.).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712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1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65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2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322</Words>
  <Application>Microsoft Office PowerPoint</Application>
  <PresentationFormat>Широкоэкранный</PresentationFormat>
  <Paragraphs>21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Open Sans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Ильгиза</dc:creator>
  <cp:lastModifiedBy>Ильгиза</cp:lastModifiedBy>
  <cp:revision>6</cp:revision>
  <dcterms:created xsi:type="dcterms:W3CDTF">2019-01-09T17:39:42Z</dcterms:created>
  <dcterms:modified xsi:type="dcterms:W3CDTF">2019-01-09T19:07:51Z</dcterms:modified>
</cp:coreProperties>
</file>