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69" r:id="rId3"/>
    <p:sldId id="260" r:id="rId4"/>
    <p:sldId id="261" r:id="rId5"/>
    <p:sldId id="365" r:id="rId6"/>
    <p:sldId id="366" r:id="rId7"/>
    <p:sldId id="373" r:id="rId8"/>
    <p:sldId id="367" r:id="rId9"/>
    <p:sldId id="368" r:id="rId10"/>
    <p:sldId id="374" r:id="rId11"/>
    <p:sldId id="375" r:id="rId12"/>
    <p:sldId id="369" r:id="rId13"/>
    <p:sldId id="331" r:id="rId14"/>
    <p:sldId id="318" r:id="rId15"/>
    <p:sldId id="361" r:id="rId16"/>
    <p:sldId id="332" r:id="rId17"/>
    <p:sldId id="376" r:id="rId18"/>
    <p:sldId id="313" r:id="rId19"/>
    <p:sldId id="309" r:id="rId20"/>
    <p:sldId id="377" r:id="rId21"/>
    <p:sldId id="310" r:id="rId22"/>
    <p:sldId id="314" r:id="rId23"/>
    <p:sldId id="317" r:id="rId24"/>
    <p:sldId id="370" r:id="rId25"/>
    <p:sldId id="372" r:id="rId26"/>
    <p:sldId id="378" r:id="rId27"/>
    <p:sldId id="379" r:id="rId28"/>
    <p:sldId id="380" r:id="rId29"/>
    <p:sldId id="381" r:id="rId30"/>
    <p:sldId id="382" r:id="rId31"/>
    <p:sldId id="371" r:id="rId32"/>
    <p:sldId id="383" r:id="rId33"/>
    <p:sldId id="384" r:id="rId34"/>
    <p:sldId id="385" r:id="rId35"/>
    <p:sldId id="268" r:id="rId36"/>
    <p:sldId id="272" r:id="rId37"/>
    <p:sldId id="363" r:id="rId38"/>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Calibri"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91382F"/>
    <a:srgbClr val="00CC00"/>
    <a:srgbClr val="FA26CD"/>
    <a:srgbClr val="E937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2" autoAdjust="0"/>
  </p:normalViewPr>
  <p:slideViewPr>
    <p:cSldViewPr>
      <p:cViewPr>
        <p:scale>
          <a:sx n="76" d="100"/>
          <a:sy n="76" d="100"/>
        </p:scale>
        <p:origin x="-1206"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22DD386F-2E93-4CD2-A781-68DBE37FF5C0}" type="datetimeFigureOut">
              <a:rPr lang="ru-RU"/>
              <a:pPr>
                <a:defRPr/>
              </a:pPr>
              <a:t>10.01.2019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041F2EC8-8559-471A-BAF3-59B2FEC76F0E}" type="slidenum">
              <a:rPr lang="ru-RU" altLang="ru-RU"/>
              <a:pPr/>
              <a:t>‹#›</a:t>
            </a:fld>
            <a:endParaRPr lang="ru-RU" altLang="ru-RU"/>
          </a:p>
        </p:txBody>
      </p:sp>
    </p:spTree>
    <p:extLst>
      <p:ext uri="{BB962C8B-B14F-4D97-AF65-F5344CB8AC3E}">
        <p14:creationId xmlns:p14="http://schemas.microsoft.com/office/powerpoint/2010/main" val="28987013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41F2EC8-8559-471A-BAF3-59B2FEC76F0E}" type="slidenum">
              <a:rPr lang="ru-RU" altLang="ru-RU" smtClean="0"/>
              <a:pPr/>
              <a:t>9</a:t>
            </a:fld>
            <a:endParaRPr lang="ru-RU" altLang="ru-RU"/>
          </a:p>
        </p:txBody>
      </p:sp>
    </p:spTree>
    <p:extLst>
      <p:ext uri="{BB962C8B-B14F-4D97-AF65-F5344CB8AC3E}">
        <p14:creationId xmlns:p14="http://schemas.microsoft.com/office/powerpoint/2010/main" val="3183274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41F2EC8-8559-471A-BAF3-59B2FEC76F0E}" type="slidenum">
              <a:rPr lang="ru-RU" altLang="ru-RU" smtClean="0"/>
              <a:pPr/>
              <a:t>29</a:t>
            </a:fld>
            <a:endParaRPr lang="ru-RU" altLang="ru-RU"/>
          </a:p>
        </p:txBody>
      </p:sp>
    </p:spTree>
    <p:extLst>
      <p:ext uri="{BB962C8B-B14F-4D97-AF65-F5344CB8AC3E}">
        <p14:creationId xmlns:p14="http://schemas.microsoft.com/office/powerpoint/2010/main" val="3615507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D7F4161D-AFBF-4006-9B73-6A5C3C5DAF91}" type="datetimeFigureOut">
              <a:rPr lang="ru-RU"/>
              <a:pPr>
                <a:defRPr/>
              </a:pPr>
              <a:t>10.01.2019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fld id="{25957C30-C6B8-48CB-A0A4-FA7AB66BFC28}" type="slidenum">
              <a:rPr lang="ru-RU" altLang="ru-RU"/>
              <a:pPr/>
              <a:t>‹#›</a:t>
            </a:fld>
            <a:endParaRPr lang="ru-RU" altLang="ru-RU"/>
          </a:p>
        </p:txBody>
      </p:sp>
    </p:spTree>
    <p:extLst>
      <p:ext uri="{BB962C8B-B14F-4D97-AF65-F5344CB8AC3E}">
        <p14:creationId xmlns:p14="http://schemas.microsoft.com/office/powerpoint/2010/main" val="3954433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0895BBB-E679-4E2D-879E-92076DE6AE2E}" type="datetimeFigureOut">
              <a:rPr lang="ru-RU"/>
              <a:pPr>
                <a:defRPr/>
              </a:pPr>
              <a:t>10.01.2019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fld id="{8B391D87-8B93-4730-8799-964713032B0A}" type="slidenum">
              <a:rPr lang="ru-RU" altLang="ru-RU"/>
              <a:pPr/>
              <a:t>‹#›</a:t>
            </a:fld>
            <a:endParaRPr lang="ru-RU" altLang="ru-RU"/>
          </a:p>
        </p:txBody>
      </p:sp>
    </p:spTree>
    <p:extLst>
      <p:ext uri="{BB962C8B-B14F-4D97-AF65-F5344CB8AC3E}">
        <p14:creationId xmlns:p14="http://schemas.microsoft.com/office/powerpoint/2010/main" val="1076431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CBAD5A6-C47A-435C-817E-2C3697267910}" type="datetimeFigureOut">
              <a:rPr lang="ru-RU"/>
              <a:pPr>
                <a:defRPr/>
              </a:pPr>
              <a:t>10.01.2019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fld id="{7B6E335B-7274-4E12-9602-7E4E9DF35DA4}" type="slidenum">
              <a:rPr lang="ru-RU" altLang="ru-RU"/>
              <a:pPr/>
              <a:t>‹#›</a:t>
            </a:fld>
            <a:endParaRPr lang="ru-RU" altLang="ru-RU"/>
          </a:p>
        </p:txBody>
      </p:sp>
    </p:spTree>
    <p:extLst>
      <p:ext uri="{BB962C8B-B14F-4D97-AF65-F5344CB8AC3E}">
        <p14:creationId xmlns:p14="http://schemas.microsoft.com/office/powerpoint/2010/main" val="51270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BA2724E-57EB-447E-90E2-12B52BAED8C0}" type="datetimeFigureOut">
              <a:rPr lang="ru-RU"/>
              <a:pPr>
                <a:defRPr/>
              </a:pPr>
              <a:t>10.01.2019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fld id="{7BC644FA-939C-442F-9AD6-812E36689DC1}" type="slidenum">
              <a:rPr lang="ru-RU" altLang="ru-RU"/>
              <a:pPr/>
              <a:t>‹#›</a:t>
            </a:fld>
            <a:endParaRPr lang="ru-RU" altLang="ru-RU"/>
          </a:p>
        </p:txBody>
      </p:sp>
    </p:spTree>
    <p:extLst>
      <p:ext uri="{BB962C8B-B14F-4D97-AF65-F5344CB8AC3E}">
        <p14:creationId xmlns:p14="http://schemas.microsoft.com/office/powerpoint/2010/main" val="1460846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EF8C96A4-57EE-40DC-BD4B-5F118EC9B0DB}" type="datetimeFigureOut">
              <a:rPr lang="ru-RU"/>
              <a:pPr>
                <a:defRPr/>
              </a:pPr>
              <a:t>10.01.2019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fld id="{61BD5AAA-E9AE-47C4-9802-522273A565FA}" type="slidenum">
              <a:rPr lang="ru-RU" altLang="ru-RU"/>
              <a:pPr/>
              <a:t>‹#›</a:t>
            </a:fld>
            <a:endParaRPr lang="ru-RU" altLang="ru-RU"/>
          </a:p>
        </p:txBody>
      </p:sp>
    </p:spTree>
    <p:extLst>
      <p:ext uri="{BB962C8B-B14F-4D97-AF65-F5344CB8AC3E}">
        <p14:creationId xmlns:p14="http://schemas.microsoft.com/office/powerpoint/2010/main" val="2796806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BD41A5BE-36EC-49EB-AE4C-871C0EF25D57}" type="datetimeFigureOut">
              <a:rPr lang="ru-RU"/>
              <a:pPr>
                <a:defRPr/>
              </a:pPr>
              <a:t>10.01.2019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fld id="{31EF9F0C-DDDD-4414-841B-4C7B34748070}" type="slidenum">
              <a:rPr lang="ru-RU" altLang="ru-RU"/>
              <a:pPr/>
              <a:t>‹#›</a:t>
            </a:fld>
            <a:endParaRPr lang="ru-RU" altLang="ru-RU"/>
          </a:p>
        </p:txBody>
      </p:sp>
    </p:spTree>
    <p:extLst>
      <p:ext uri="{BB962C8B-B14F-4D97-AF65-F5344CB8AC3E}">
        <p14:creationId xmlns:p14="http://schemas.microsoft.com/office/powerpoint/2010/main" val="1704653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F92F7A69-C2FC-4371-9FB4-0A446EC24332}" type="datetimeFigureOut">
              <a:rPr lang="ru-RU"/>
              <a:pPr>
                <a:defRPr/>
              </a:pPr>
              <a:t>10.01.2019</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fld id="{51552572-ED54-4CCA-BA90-7BAAC099A541}" type="slidenum">
              <a:rPr lang="ru-RU" altLang="ru-RU"/>
              <a:pPr/>
              <a:t>‹#›</a:t>
            </a:fld>
            <a:endParaRPr lang="ru-RU" altLang="ru-RU"/>
          </a:p>
        </p:txBody>
      </p:sp>
    </p:spTree>
    <p:extLst>
      <p:ext uri="{BB962C8B-B14F-4D97-AF65-F5344CB8AC3E}">
        <p14:creationId xmlns:p14="http://schemas.microsoft.com/office/powerpoint/2010/main" val="1774476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B69B0F41-059E-4BE7-B7E0-B9A46D4393E3}" type="datetimeFigureOut">
              <a:rPr lang="ru-RU"/>
              <a:pPr>
                <a:defRPr/>
              </a:pPr>
              <a:t>10.01.2019</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fld id="{5102B4C3-FDED-4197-BE03-85E16FA12D5F}" type="slidenum">
              <a:rPr lang="ru-RU" altLang="ru-RU"/>
              <a:pPr/>
              <a:t>‹#›</a:t>
            </a:fld>
            <a:endParaRPr lang="ru-RU" altLang="ru-RU"/>
          </a:p>
        </p:txBody>
      </p:sp>
    </p:spTree>
    <p:extLst>
      <p:ext uri="{BB962C8B-B14F-4D97-AF65-F5344CB8AC3E}">
        <p14:creationId xmlns:p14="http://schemas.microsoft.com/office/powerpoint/2010/main" val="3403773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28E42A0-14A1-4959-90F2-F352F4D9ADDE}" type="datetimeFigureOut">
              <a:rPr lang="ru-RU"/>
              <a:pPr>
                <a:defRPr/>
              </a:pPr>
              <a:t>10.01.2019</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fld id="{E1DB74DD-2571-4D20-A1E8-A136855DC3F7}" type="slidenum">
              <a:rPr lang="ru-RU" altLang="ru-RU"/>
              <a:pPr/>
              <a:t>‹#›</a:t>
            </a:fld>
            <a:endParaRPr lang="ru-RU" altLang="ru-RU"/>
          </a:p>
        </p:txBody>
      </p:sp>
    </p:spTree>
    <p:extLst>
      <p:ext uri="{BB962C8B-B14F-4D97-AF65-F5344CB8AC3E}">
        <p14:creationId xmlns:p14="http://schemas.microsoft.com/office/powerpoint/2010/main" val="3610972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1DD4783-E631-4171-942F-8417883333A8}" type="datetimeFigureOut">
              <a:rPr lang="ru-RU"/>
              <a:pPr>
                <a:defRPr/>
              </a:pPr>
              <a:t>10.01.2019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fld id="{3C0C8B4C-54BE-4AE5-A88A-9137BD902C4A}" type="slidenum">
              <a:rPr lang="ru-RU" altLang="ru-RU"/>
              <a:pPr/>
              <a:t>‹#›</a:t>
            </a:fld>
            <a:endParaRPr lang="ru-RU" altLang="ru-RU"/>
          </a:p>
        </p:txBody>
      </p:sp>
    </p:spTree>
    <p:extLst>
      <p:ext uri="{BB962C8B-B14F-4D97-AF65-F5344CB8AC3E}">
        <p14:creationId xmlns:p14="http://schemas.microsoft.com/office/powerpoint/2010/main" val="4110618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FB63337-945C-4CED-871A-F9538FB8DE37}" type="datetimeFigureOut">
              <a:rPr lang="ru-RU"/>
              <a:pPr>
                <a:defRPr/>
              </a:pPr>
              <a:t>10.01.2019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fld id="{A3A95EDD-8D81-4E4E-8335-D686AC3904B8}" type="slidenum">
              <a:rPr lang="ru-RU" altLang="ru-RU"/>
              <a:pPr/>
              <a:t>‹#›</a:t>
            </a:fld>
            <a:endParaRPr lang="ru-RU" altLang="ru-RU"/>
          </a:p>
        </p:txBody>
      </p:sp>
    </p:spTree>
    <p:extLst>
      <p:ext uri="{BB962C8B-B14F-4D97-AF65-F5344CB8AC3E}">
        <p14:creationId xmlns:p14="http://schemas.microsoft.com/office/powerpoint/2010/main" val="4162722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F5591DE-1094-40F4-8EEF-4281EF134745}" type="datetimeFigureOut">
              <a:rPr lang="ru-RU"/>
              <a:pPr>
                <a:defRPr/>
              </a:pPr>
              <a:t>10.01.2019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87929C0-AA51-4CD5-B30B-D3A826490131}"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hyperlink" Target="http://svitppt.com.ua/images/50/49161/770/img5.jpg" TargetMode="External"/><Relationship Id="rId13" Type="http://schemas.openxmlformats.org/officeDocument/2006/relationships/hyperlink" Target="http://justclickit.ru/flash/child/child%20(405).gif" TargetMode="External"/><Relationship Id="rId3" Type="http://schemas.openxmlformats.org/officeDocument/2006/relationships/hyperlink" Target="https://i11.fotocdn.net/s18/73/public_pin_m/233/2510612552.jpg" TargetMode="External"/><Relationship Id="rId7" Type="http://schemas.openxmlformats.org/officeDocument/2006/relationships/hyperlink" Target="https://pp.vk.me/c543104/v543104859/30284/BbZyeKcbjRU.jpg" TargetMode="External"/><Relationship Id="rId12" Type="http://schemas.openxmlformats.org/officeDocument/2006/relationships/hyperlink" Target="http://img0.liveinternet.ru/images/attach/c/5/84/957/84957002_4188253_karandash__2_.gif" TargetMode="External"/><Relationship Id="rId2" Type="http://schemas.openxmlformats.org/officeDocument/2006/relationships/hyperlink" Target="http://boombob.ru/img/picture/Apr/16/27fd3374131aaa11f87b1ae4445c83ed/6.jpg" TargetMode="External"/><Relationship Id="rId1" Type="http://schemas.openxmlformats.org/officeDocument/2006/relationships/slideLayout" Target="../slideLayouts/slideLayout7.xml"/><Relationship Id="rId6" Type="http://schemas.openxmlformats.org/officeDocument/2006/relationships/hyperlink" Target="http://zahodivse.ru/english-junior.ru/images/Teach-English2.jpg" TargetMode="External"/><Relationship Id="rId11" Type="http://schemas.openxmlformats.org/officeDocument/2006/relationships/hyperlink" Target="https://img-fotki.yandex.ru/get/6404/23869276.69/0_90f22_a047624c_S" TargetMode="External"/><Relationship Id="rId5" Type="http://schemas.openxmlformats.org/officeDocument/2006/relationships/hyperlink" Target="https://i02.fotocdn.net/s14/198/public_pin_m/174/2484645317.jpg" TargetMode="External"/><Relationship Id="rId10" Type="http://schemas.openxmlformats.org/officeDocument/2006/relationships/hyperlink" Target="http://smiles24.ru/data/smiles/anime-zvezdy-434.gif" TargetMode="External"/><Relationship Id="rId4" Type="http://schemas.openxmlformats.org/officeDocument/2006/relationships/hyperlink" Target="http://mir-animashki.com/_ph/38/105277043.gif?1476388689" TargetMode="External"/><Relationship Id="rId9" Type="http://schemas.openxmlformats.org/officeDocument/2006/relationships/hyperlink" Target="https://ds02.infourok.ru/uploads/ex/03bc/000310fb-f3010081/640/img1.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gif"/><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1979782"/>
            <a:ext cx="5624390" cy="302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одзаголовок 2"/>
          <p:cNvSpPr>
            <a:spLocks noGrp="1"/>
          </p:cNvSpPr>
          <p:nvPr>
            <p:ph type="subTitle" idx="1"/>
          </p:nvPr>
        </p:nvSpPr>
        <p:spPr>
          <a:xfrm>
            <a:off x="5868144" y="4653136"/>
            <a:ext cx="2952328" cy="1440160"/>
          </a:xfrm>
        </p:spPr>
        <p:txBody>
          <a:bodyPr rtlCol="0">
            <a:normAutofit fontScale="92500" lnSpcReduction="20000"/>
          </a:bodyPr>
          <a:lstStyle/>
          <a:p>
            <a:pPr eaLnBrk="1" fontAlgn="auto" hangingPunct="1">
              <a:spcAft>
                <a:spcPts val="0"/>
              </a:spcAft>
              <a:buFont typeface="Arial" charset="0"/>
              <a:buNone/>
              <a:defRPr/>
            </a:pPr>
            <a:endParaRPr lang="en-US" sz="1600" b="1" dirty="0" smtClean="0">
              <a:solidFill>
                <a:srgbClr val="7030A0"/>
              </a:solidFill>
            </a:endParaRPr>
          </a:p>
          <a:p>
            <a:pPr eaLnBrk="1" fontAlgn="auto" hangingPunct="1">
              <a:spcAft>
                <a:spcPts val="0"/>
              </a:spcAft>
              <a:buFont typeface="Arial" charset="0"/>
              <a:buNone/>
              <a:defRPr/>
            </a:pPr>
            <a:endParaRPr lang="en-US" sz="1600" b="1" dirty="0">
              <a:solidFill>
                <a:srgbClr val="7030A0"/>
              </a:solidFill>
            </a:endParaRPr>
          </a:p>
          <a:p>
            <a:pPr eaLnBrk="1" fontAlgn="auto" hangingPunct="1">
              <a:spcAft>
                <a:spcPts val="0"/>
              </a:spcAft>
              <a:buFont typeface="Arial" charset="0"/>
              <a:buNone/>
              <a:defRPr/>
            </a:pPr>
            <a:r>
              <a:rPr lang="ru-RU" sz="1600" b="1" dirty="0" smtClean="0">
                <a:solidFill>
                  <a:srgbClr val="7030A0"/>
                </a:solidFill>
              </a:rPr>
              <a:t>Учитель </a:t>
            </a:r>
            <a:r>
              <a:rPr lang="ru-RU" sz="1600" b="1" dirty="0">
                <a:solidFill>
                  <a:srgbClr val="7030A0"/>
                </a:solidFill>
              </a:rPr>
              <a:t>английского языка </a:t>
            </a:r>
            <a:endParaRPr lang="ru-RU" sz="1600" b="1" dirty="0" smtClean="0">
              <a:solidFill>
                <a:srgbClr val="7030A0"/>
              </a:solidFill>
            </a:endParaRPr>
          </a:p>
          <a:p>
            <a:pPr eaLnBrk="1" fontAlgn="auto" hangingPunct="1">
              <a:spcAft>
                <a:spcPts val="0"/>
              </a:spcAft>
              <a:buFont typeface="Arial" charset="0"/>
              <a:buNone/>
              <a:defRPr/>
            </a:pPr>
            <a:r>
              <a:rPr lang="ru-RU" sz="1600" b="1" dirty="0" smtClean="0">
                <a:solidFill>
                  <a:srgbClr val="7030A0"/>
                </a:solidFill>
              </a:rPr>
              <a:t>первой   </a:t>
            </a:r>
            <a:r>
              <a:rPr lang="ru-RU" sz="1600" b="1" dirty="0">
                <a:solidFill>
                  <a:srgbClr val="7030A0"/>
                </a:solidFill>
              </a:rPr>
              <a:t>квалификационной категории,</a:t>
            </a:r>
          </a:p>
          <a:p>
            <a:pPr eaLnBrk="1" fontAlgn="auto" hangingPunct="1">
              <a:spcAft>
                <a:spcPts val="0"/>
              </a:spcAft>
              <a:buFont typeface="Arial" charset="0"/>
              <a:buNone/>
              <a:defRPr/>
            </a:pPr>
            <a:r>
              <a:rPr lang="ru-RU" sz="1600" b="1" dirty="0" smtClean="0">
                <a:solidFill>
                  <a:srgbClr val="7030A0"/>
                </a:solidFill>
              </a:rPr>
              <a:t>Идрисова А.Р.</a:t>
            </a:r>
            <a:endParaRPr lang="ru-RU" sz="1600" b="1" dirty="0">
              <a:solidFill>
                <a:srgbClr val="7030A0"/>
              </a:solidFill>
            </a:endParaRPr>
          </a:p>
          <a:p>
            <a:pPr eaLnBrk="1" fontAlgn="auto" hangingPunct="1">
              <a:spcAft>
                <a:spcPts val="0"/>
              </a:spcAft>
              <a:defRPr/>
            </a:pPr>
            <a:endParaRPr lang="ru-RU" sz="1200" dirty="0" smtClean="0"/>
          </a:p>
        </p:txBody>
      </p:sp>
      <p:sp>
        <p:nvSpPr>
          <p:cNvPr id="3075" name="TextBox 1"/>
          <p:cNvSpPr txBox="1">
            <a:spLocks noChangeArrowheads="1"/>
          </p:cNvSpPr>
          <p:nvPr/>
        </p:nvSpPr>
        <p:spPr bwMode="auto">
          <a:xfrm>
            <a:off x="3635375" y="4941888"/>
            <a:ext cx="1847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endParaRPr lang="en-US" altLang="ru-RU" sz="1800" b="1" dirty="0" smtClean="0">
              <a:solidFill>
                <a:srgbClr val="0070C0"/>
              </a:solidFill>
            </a:endParaRPr>
          </a:p>
          <a:p>
            <a:pPr eaLnBrk="1" hangingPunct="1"/>
            <a:endParaRPr lang="en-US" altLang="ru-RU" sz="1800" b="1" dirty="0">
              <a:solidFill>
                <a:srgbClr val="0070C0"/>
              </a:solidFill>
            </a:endParaRPr>
          </a:p>
        </p:txBody>
      </p:sp>
      <p:sp>
        <p:nvSpPr>
          <p:cNvPr id="4" name="Прямоугольник 3"/>
          <p:cNvSpPr/>
          <p:nvPr/>
        </p:nvSpPr>
        <p:spPr>
          <a:xfrm>
            <a:off x="1763688" y="836712"/>
            <a:ext cx="6840760" cy="1143070"/>
          </a:xfrm>
          <a:prstGeom prst="rect">
            <a:avLst/>
          </a:prstGeom>
          <a:no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eaLnBrk="1" hangingPunct="1">
              <a:lnSpc>
                <a:spcPct val="150000"/>
              </a:lnSpc>
              <a:defRPr/>
            </a:pPr>
            <a:r>
              <a:rPr lang="ru-RU" altLang="ru-RU" sz="2400" b="1" cap="all" dirty="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Arial" charset="0"/>
              </a:rPr>
              <a:t>Мастерство учителя – это и есть компетентность</a:t>
            </a:r>
            <a:endParaRPr lang="ru-RU" sz="2000" b="1" cap="all" dirty="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xEl>
                                              <p:pRg st="2" end="2"/>
                                            </p:txEl>
                                          </p:spTgt>
                                        </p:tgtEl>
                                        <p:attrNameLst>
                                          <p:attrName>ppt_x</p:attrName>
                                          <p:attrName>ppt_y</p:attrName>
                                        </p:attrNameLst>
                                      </p:cBhvr>
                                    </p:animMotion>
                                    <p:animRot by="1500000">
                                      <p:cBhvr>
                                        <p:cTn id="7" dur="125" fill="hold">
                                          <p:stCondLst>
                                            <p:cond delay="0"/>
                                          </p:stCondLst>
                                        </p:cTn>
                                        <p:tgtEl>
                                          <p:spTgt spid="3">
                                            <p:txEl>
                                              <p:pRg st="2" end="2"/>
                                            </p:txEl>
                                          </p:spTgt>
                                        </p:tgtEl>
                                        <p:attrNameLst>
                                          <p:attrName>r</p:attrName>
                                        </p:attrNameLst>
                                      </p:cBhvr>
                                    </p:animRot>
                                    <p:animRot by="-1500000">
                                      <p:cBhvr>
                                        <p:cTn id="8" dur="125" fill="hold">
                                          <p:stCondLst>
                                            <p:cond delay="125"/>
                                          </p:stCondLst>
                                        </p:cTn>
                                        <p:tgtEl>
                                          <p:spTgt spid="3">
                                            <p:txEl>
                                              <p:pRg st="2" end="2"/>
                                            </p:txEl>
                                          </p:spTgt>
                                        </p:tgtEl>
                                        <p:attrNameLst>
                                          <p:attrName>r</p:attrName>
                                        </p:attrNameLst>
                                      </p:cBhvr>
                                    </p:animRot>
                                    <p:animRot by="-1500000">
                                      <p:cBhvr>
                                        <p:cTn id="9" dur="125" fill="hold">
                                          <p:stCondLst>
                                            <p:cond delay="250"/>
                                          </p:stCondLst>
                                        </p:cTn>
                                        <p:tgtEl>
                                          <p:spTgt spid="3">
                                            <p:txEl>
                                              <p:pRg st="2" end="2"/>
                                            </p:txEl>
                                          </p:spTgt>
                                        </p:tgtEl>
                                        <p:attrNameLst>
                                          <p:attrName>r</p:attrName>
                                        </p:attrNameLst>
                                      </p:cBhvr>
                                    </p:animRot>
                                    <p:animRot by="1500000">
                                      <p:cBhvr>
                                        <p:cTn id="10" dur="125" fill="hold">
                                          <p:stCondLst>
                                            <p:cond delay="375"/>
                                          </p:stCondLst>
                                        </p:cTn>
                                        <p:tgtEl>
                                          <p:spTgt spid="3">
                                            <p:txEl>
                                              <p:pRg st="2" end="2"/>
                                            </p:txEl>
                                          </p:spTgt>
                                        </p:tgtEl>
                                        <p:attrNameLst>
                                          <p:attrName>r</p:attrName>
                                        </p:attrNameLst>
                                      </p:cBhvr>
                                    </p:animRot>
                                  </p:childTnLst>
                                </p:cTn>
                              </p:par>
                              <p:par>
                                <p:cTn id="11" presetID="34" presetClass="emph" presetSubtype="0" fill="hold" nodeType="with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3">
                                            <p:txEl>
                                              <p:pRg st="3" end="3"/>
                                            </p:txEl>
                                          </p:spTgt>
                                        </p:tgtEl>
                                        <p:attrNameLst>
                                          <p:attrName>ppt_x</p:attrName>
                                          <p:attrName>ppt_y</p:attrName>
                                        </p:attrNameLst>
                                      </p:cBhvr>
                                    </p:animMotion>
                                    <p:animRot by="1500000">
                                      <p:cBhvr>
                                        <p:cTn id="13" dur="125" fill="hold">
                                          <p:stCondLst>
                                            <p:cond delay="0"/>
                                          </p:stCondLst>
                                        </p:cTn>
                                        <p:tgtEl>
                                          <p:spTgt spid="3">
                                            <p:txEl>
                                              <p:pRg st="3" end="3"/>
                                            </p:txEl>
                                          </p:spTgt>
                                        </p:tgtEl>
                                        <p:attrNameLst>
                                          <p:attrName>r</p:attrName>
                                        </p:attrNameLst>
                                      </p:cBhvr>
                                    </p:animRot>
                                    <p:animRot by="-1500000">
                                      <p:cBhvr>
                                        <p:cTn id="14" dur="125" fill="hold">
                                          <p:stCondLst>
                                            <p:cond delay="125"/>
                                          </p:stCondLst>
                                        </p:cTn>
                                        <p:tgtEl>
                                          <p:spTgt spid="3">
                                            <p:txEl>
                                              <p:pRg st="3" end="3"/>
                                            </p:txEl>
                                          </p:spTgt>
                                        </p:tgtEl>
                                        <p:attrNameLst>
                                          <p:attrName>r</p:attrName>
                                        </p:attrNameLst>
                                      </p:cBhvr>
                                    </p:animRot>
                                    <p:animRot by="-1500000">
                                      <p:cBhvr>
                                        <p:cTn id="15" dur="125" fill="hold">
                                          <p:stCondLst>
                                            <p:cond delay="250"/>
                                          </p:stCondLst>
                                        </p:cTn>
                                        <p:tgtEl>
                                          <p:spTgt spid="3">
                                            <p:txEl>
                                              <p:pRg st="3" end="3"/>
                                            </p:txEl>
                                          </p:spTgt>
                                        </p:tgtEl>
                                        <p:attrNameLst>
                                          <p:attrName>r</p:attrName>
                                        </p:attrNameLst>
                                      </p:cBhvr>
                                    </p:animRot>
                                    <p:animRot by="1500000">
                                      <p:cBhvr>
                                        <p:cTn id="16" dur="125" fill="hold">
                                          <p:stCondLst>
                                            <p:cond delay="375"/>
                                          </p:stCondLst>
                                        </p:cTn>
                                        <p:tgtEl>
                                          <p:spTgt spid="3">
                                            <p:txEl>
                                              <p:pRg st="3" end="3"/>
                                            </p:txEl>
                                          </p:spTgt>
                                        </p:tgtEl>
                                        <p:attrNameLst>
                                          <p:attrName>r</p:attrName>
                                        </p:attrNameLst>
                                      </p:cBhvr>
                                    </p:animRot>
                                  </p:childTnLst>
                                </p:cTn>
                              </p:par>
                              <p:par>
                                <p:cTn id="17" presetID="34" presetClass="emph" presetSubtype="0" fill="hold" nodeType="withEffect">
                                  <p:stCondLst>
                                    <p:cond delay="0"/>
                                  </p:stCondLst>
                                  <p:iterate type="lt">
                                    <p:tmPct val="10000"/>
                                  </p:iterate>
                                  <p:childTnLst>
                                    <p:animMotion origin="layout" path="M 0.0 0.0 L 0.0 -0.07213" pathEditMode="relative" ptsTypes="">
                                      <p:cBhvr>
                                        <p:cTn id="18" dur="250" accel="50000" decel="50000" autoRev="1" fill="hold">
                                          <p:stCondLst>
                                            <p:cond delay="0"/>
                                          </p:stCondLst>
                                        </p:cTn>
                                        <p:tgtEl>
                                          <p:spTgt spid="3">
                                            <p:txEl>
                                              <p:pRg st="4" end="4"/>
                                            </p:txEl>
                                          </p:spTgt>
                                        </p:tgtEl>
                                        <p:attrNameLst>
                                          <p:attrName>ppt_x</p:attrName>
                                          <p:attrName>ppt_y</p:attrName>
                                        </p:attrNameLst>
                                      </p:cBhvr>
                                    </p:animMotion>
                                    <p:animRot by="1500000">
                                      <p:cBhvr>
                                        <p:cTn id="19" dur="125" fill="hold">
                                          <p:stCondLst>
                                            <p:cond delay="0"/>
                                          </p:stCondLst>
                                        </p:cTn>
                                        <p:tgtEl>
                                          <p:spTgt spid="3">
                                            <p:txEl>
                                              <p:pRg st="4" end="4"/>
                                            </p:txEl>
                                          </p:spTgt>
                                        </p:tgtEl>
                                        <p:attrNameLst>
                                          <p:attrName>r</p:attrName>
                                        </p:attrNameLst>
                                      </p:cBhvr>
                                    </p:animRot>
                                    <p:animRot by="-1500000">
                                      <p:cBhvr>
                                        <p:cTn id="20" dur="125" fill="hold">
                                          <p:stCondLst>
                                            <p:cond delay="125"/>
                                          </p:stCondLst>
                                        </p:cTn>
                                        <p:tgtEl>
                                          <p:spTgt spid="3">
                                            <p:txEl>
                                              <p:pRg st="4" end="4"/>
                                            </p:txEl>
                                          </p:spTgt>
                                        </p:tgtEl>
                                        <p:attrNameLst>
                                          <p:attrName>r</p:attrName>
                                        </p:attrNameLst>
                                      </p:cBhvr>
                                    </p:animRot>
                                    <p:animRot by="-1500000">
                                      <p:cBhvr>
                                        <p:cTn id="21" dur="125" fill="hold">
                                          <p:stCondLst>
                                            <p:cond delay="250"/>
                                          </p:stCondLst>
                                        </p:cTn>
                                        <p:tgtEl>
                                          <p:spTgt spid="3">
                                            <p:txEl>
                                              <p:pRg st="4" end="4"/>
                                            </p:txEl>
                                          </p:spTgt>
                                        </p:tgtEl>
                                        <p:attrNameLst>
                                          <p:attrName>r</p:attrName>
                                        </p:attrNameLst>
                                      </p:cBhvr>
                                    </p:animRot>
                                    <p:animRot by="1500000">
                                      <p:cBhvr>
                                        <p:cTn id="22" dur="125" fill="hold">
                                          <p:stCondLst>
                                            <p:cond delay="375"/>
                                          </p:stCondLst>
                                        </p:cTn>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96752"/>
            <a:ext cx="3398865" cy="4551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5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1196752"/>
            <a:ext cx="3708156" cy="4551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3392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9862"/>
            <a:ext cx="4324350"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5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7864" y="664512"/>
            <a:ext cx="4324350"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13704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692696"/>
            <a:ext cx="6174432" cy="4216539"/>
          </a:xfrm>
          <a:prstGeom prst="rect">
            <a:avLst/>
          </a:prstGeom>
        </p:spPr>
        <p:txBody>
          <a:bodyPr wrap="square">
            <a:spAutoFit/>
          </a:bodyPr>
          <a:lstStyle/>
          <a:p>
            <a:pPr algn="ctr"/>
            <a:r>
              <a:rPr lang="ru-RU" sz="28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Метод «</a:t>
            </a:r>
            <a:r>
              <a:rPr lang="ru-RU" sz="2800"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Jigsaw</a:t>
            </a:r>
            <a:r>
              <a:rPr lang="ru-RU" sz="28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(ажурная пила)</a:t>
            </a:r>
          </a:p>
          <a:p>
            <a:pPr>
              <a:lnSpc>
                <a:spcPct val="150000"/>
              </a:lnSpc>
            </a:pPr>
            <a:r>
              <a:rPr lang="ru-RU" sz="2000" dirty="0" smtClean="0">
                <a:latin typeface="Times New Roman" pitchFamily="18" charset="0"/>
                <a:cs typeface="Times New Roman" pitchFamily="18" charset="0"/>
              </a:rPr>
              <a:t>Возможности использования:</a:t>
            </a:r>
          </a:p>
          <a:p>
            <a:pPr>
              <a:lnSpc>
                <a:spcPct val="150000"/>
              </a:lnSpc>
            </a:pPr>
            <a:r>
              <a:rPr lang="ru-RU" sz="2000" dirty="0" smtClean="0">
                <a:latin typeface="Times New Roman" pitchFamily="18" charset="0"/>
                <a:cs typeface="Times New Roman" pitchFamily="18" charset="0"/>
              </a:rPr>
              <a:t>- при работе с текстом</a:t>
            </a:r>
          </a:p>
          <a:p>
            <a:pPr>
              <a:lnSpc>
                <a:spcPct val="150000"/>
              </a:lnSpc>
            </a:pPr>
            <a:r>
              <a:rPr lang="ru-RU" sz="2000" dirty="0" smtClean="0">
                <a:latin typeface="Times New Roman" pitchFamily="18" charset="0"/>
                <a:cs typeface="Times New Roman" pitchFamily="18" charset="0"/>
              </a:rPr>
              <a:t>Каждый учащийся получает для разработки </a:t>
            </a:r>
            <a:r>
              <a:rPr lang="ru-RU" sz="2000" dirty="0" err="1" smtClean="0">
                <a:latin typeface="Times New Roman" pitchFamily="18" charset="0"/>
                <a:cs typeface="Times New Roman" pitchFamily="18" charset="0"/>
              </a:rPr>
              <a:t>подтему</a:t>
            </a:r>
            <a:r>
              <a:rPr lang="ru-RU" sz="2000" dirty="0" smtClean="0">
                <a:latin typeface="Times New Roman" pitchFamily="18" charset="0"/>
                <a:cs typeface="Times New Roman" pitchFamily="18" charset="0"/>
              </a:rPr>
              <a:t> или часть текста (небольшой по объёму материал). Идёт обмен информацией. Все слушают друг друга, задают вопросы, делают пометки, т.к. это единственный способ ознакомиться со всей информацией.</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078601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Прямоугольник 1"/>
          <p:cNvSpPr>
            <a:spLocks noChangeArrowheads="1"/>
          </p:cNvSpPr>
          <p:nvPr/>
        </p:nvSpPr>
        <p:spPr bwMode="auto">
          <a:xfrm>
            <a:off x="1979613" y="765175"/>
            <a:ext cx="669607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endParaRPr lang="ru-RU" altLang="ru-RU" sz="2400" dirty="0"/>
          </a:p>
          <a:p>
            <a:pPr algn="just" eaLnBrk="1" hangingPunct="1"/>
            <a:endParaRPr lang="ru-RU" altLang="ru-RU" sz="2400" dirty="0"/>
          </a:p>
          <a:p>
            <a:pPr algn="just" eaLnBrk="1" hangingPunct="1"/>
            <a:endParaRPr lang="ru-RU" altLang="ru-RU" sz="2400" dirty="0"/>
          </a:p>
          <a:p>
            <a:pPr algn="just" eaLnBrk="1" hangingPunct="1"/>
            <a:r>
              <a:rPr lang="ru-RU" altLang="ru-RU" sz="2400" dirty="0">
                <a:latin typeface="Times New Roman" pitchFamily="18" charset="0"/>
                <a:cs typeface="Times New Roman" pitchFamily="18" charset="0"/>
              </a:rPr>
              <a:t>          </a:t>
            </a:r>
            <a:r>
              <a:rPr lang="ru-RU" altLang="ru-RU" sz="2400" dirty="0">
                <a:solidFill>
                  <a:srgbClr val="3333CC"/>
                </a:solidFill>
                <a:latin typeface="Arial Narrow" pitchFamily="34" charset="0"/>
                <a:cs typeface="Times New Roman" pitchFamily="18" charset="0"/>
              </a:rPr>
              <a:t>Мир новейших информационных технологий занимает все большее место в нашей жизни. Использование ИКТ на уроках иностранного языка повышает мотивацию и познавательную активность учащихся всех возрастов, расширяет кругозор. </a:t>
            </a:r>
          </a:p>
          <a:p>
            <a:pPr algn="just" eaLnBrk="1" hangingPunct="1"/>
            <a:r>
              <a:rPr lang="ru-RU" altLang="ru-RU" sz="2400" dirty="0">
                <a:solidFill>
                  <a:srgbClr val="3333CC"/>
                </a:solidFill>
                <a:latin typeface="Arial Narrow" pitchFamily="34" charset="0"/>
                <a:cs typeface="Times New Roman" pitchFamily="18" charset="0"/>
              </a:rPr>
              <a:t>           И поскольку в стране идет процесс модернизации образования, одним из основных требований к профессиональной деятельности учителя является информационная компетентность.</a:t>
            </a:r>
          </a:p>
        </p:txBody>
      </p:sp>
      <p:sp>
        <p:nvSpPr>
          <p:cNvPr id="3" name="Прямоугольник 2"/>
          <p:cNvSpPr/>
          <p:nvPr/>
        </p:nvSpPr>
        <p:spPr>
          <a:xfrm>
            <a:off x="1979712" y="476672"/>
            <a:ext cx="6840760" cy="1415772"/>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hangingPunct="1">
              <a:defRPr/>
            </a:pP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Использование</a:t>
            </a:r>
            <a:r>
              <a:rPr lang="ru-RU"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ИКТ на уроках английского языка.</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Прямоугольник 1"/>
          <p:cNvSpPr>
            <a:spLocks noChangeArrowheads="1"/>
          </p:cNvSpPr>
          <p:nvPr/>
        </p:nvSpPr>
        <p:spPr bwMode="auto">
          <a:xfrm>
            <a:off x="1763713" y="692150"/>
            <a:ext cx="7129462"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endParaRPr lang="ru-RU" altLang="ru-RU" sz="2800">
              <a:solidFill>
                <a:srgbClr val="FF0000"/>
              </a:solidFill>
              <a:latin typeface="Times New Roman" pitchFamily="18" charset="0"/>
              <a:cs typeface="Times New Roman" pitchFamily="18" charset="0"/>
            </a:endParaRPr>
          </a:p>
          <a:p>
            <a:pPr algn="ctr" eaLnBrk="1" hangingPunct="1"/>
            <a:r>
              <a:rPr lang="ru-RU" altLang="ru-RU" sz="2800">
                <a:solidFill>
                  <a:srgbClr val="FF0000"/>
                </a:solidFill>
                <a:latin typeface="Arial Narrow" pitchFamily="34" charset="0"/>
                <a:cs typeface="Times New Roman" pitchFamily="18" charset="0"/>
              </a:rPr>
              <a:t>Необходимо </a:t>
            </a:r>
            <a:r>
              <a:rPr lang="ru-RU" altLang="ru-RU" sz="2800">
                <a:solidFill>
                  <a:srgbClr val="3333CC"/>
                </a:solidFill>
                <a:latin typeface="Arial Narrow" pitchFamily="34" charset="0"/>
                <a:cs typeface="Times New Roman" pitchFamily="18" charset="0"/>
              </a:rPr>
              <a:t>научить каждого учащегося за короткий промежуток времени осваивать, преобразовывать и использовать в практической деятельности огромные массивы информации. </a:t>
            </a:r>
          </a:p>
          <a:p>
            <a:pPr algn="ctr" eaLnBrk="1" hangingPunct="1"/>
            <a:r>
              <a:rPr lang="ru-RU" altLang="ru-RU" sz="2800">
                <a:solidFill>
                  <a:srgbClr val="FF0000"/>
                </a:solidFill>
                <a:latin typeface="Arial Narrow" pitchFamily="34" charset="0"/>
                <a:cs typeface="Times New Roman" pitchFamily="18" charset="0"/>
              </a:rPr>
              <a:t>Очень важно </a:t>
            </a:r>
            <a:r>
              <a:rPr lang="ru-RU" altLang="ru-RU" sz="2800">
                <a:solidFill>
                  <a:srgbClr val="3333CC"/>
                </a:solidFill>
                <a:latin typeface="Arial Narrow" pitchFamily="34" charset="0"/>
                <a:cs typeface="Times New Roman" pitchFamily="18" charset="0"/>
              </a:rPr>
              <a:t>организовать процесс обучения так, чтобы обучающийся активно, с интересом и увлечением работал на уроке, </a:t>
            </a:r>
            <a:r>
              <a:rPr lang="ru-RU" altLang="ru-RU" sz="2800">
                <a:solidFill>
                  <a:srgbClr val="E937B6"/>
                </a:solidFill>
                <a:latin typeface="Arial Narrow" pitchFamily="34" charset="0"/>
                <a:cs typeface="Times New Roman" pitchFamily="18" charset="0"/>
              </a:rPr>
              <a:t>видел плоды своего труда </a:t>
            </a:r>
            <a:r>
              <a:rPr lang="ru-RU" altLang="ru-RU" sz="2800">
                <a:solidFill>
                  <a:srgbClr val="3333CC"/>
                </a:solidFill>
                <a:latin typeface="Arial Narrow" pitchFamily="34" charset="0"/>
                <a:cs typeface="Times New Roman" pitchFamily="18" charset="0"/>
              </a:rPr>
              <a:t>и </a:t>
            </a:r>
            <a:r>
              <a:rPr lang="ru-RU" altLang="ru-RU" sz="2800">
                <a:solidFill>
                  <a:srgbClr val="00B050"/>
                </a:solidFill>
                <a:latin typeface="Arial Narrow" pitchFamily="34" charset="0"/>
                <a:cs typeface="Times New Roman" pitchFamily="18" charset="0"/>
              </a:rPr>
              <a:t>мог их оценить</a:t>
            </a:r>
            <a:r>
              <a:rPr lang="ru-RU" altLang="ru-RU" sz="2400">
                <a:solidFill>
                  <a:srgbClr val="3333CC"/>
                </a:solidFill>
                <a:latin typeface="Arial Narrow" pitchFamily="34"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circle(in)">
                                      <p:cBhvr>
                                        <p:cTn id="7" dur="2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Прямоугольник 1"/>
          <p:cNvSpPr>
            <a:spLocks noChangeArrowheads="1"/>
          </p:cNvSpPr>
          <p:nvPr/>
        </p:nvSpPr>
        <p:spPr bwMode="auto">
          <a:xfrm>
            <a:off x="2124075" y="1668463"/>
            <a:ext cx="6624638"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ru-RU" altLang="ru-RU" sz="2800">
                <a:solidFill>
                  <a:srgbClr val="002060"/>
                </a:solidFill>
                <a:latin typeface="Arial Narrow" pitchFamily="34" charset="0"/>
                <a:cs typeface="Courier New" pitchFamily="49" charset="0"/>
              </a:rPr>
              <a:t>  1</a:t>
            </a:r>
            <a:r>
              <a:rPr lang="ru-RU" altLang="ru-RU" sz="2800">
                <a:solidFill>
                  <a:srgbClr val="002060"/>
                </a:solidFill>
                <a:latin typeface="Arial Narrow" pitchFamily="34" charset="0"/>
                <a:cs typeface="Times New Roman" pitchFamily="18" charset="0"/>
              </a:rPr>
              <a:t>. Фонетическая зарядка</a:t>
            </a:r>
          </a:p>
          <a:p>
            <a:pPr eaLnBrk="1" hangingPunct="1"/>
            <a:r>
              <a:rPr lang="ru-RU" altLang="ru-RU" sz="2800">
                <a:solidFill>
                  <a:srgbClr val="002060"/>
                </a:solidFill>
                <a:latin typeface="Arial Narrow" pitchFamily="34" charset="0"/>
                <a:cs typeface="Times New Roman" pitchFamily="18" charset="0"/>
              </a:rPr>
              <a:t>   2. Работа над лексическим материалом</a:t>
            </a:r>
          </a:p>
          <a:p>
            <a:pPr eaLnBrk="1" hangingPunct="1"/>
            <a:r>
              <a:rPr lang="ru-RU" altLang="ru-RU" sz="2800">
                <a:solidFill>
                  <a:srgbClr val="002060"/>
                </a:solidFill>
                <a:latin typeface="Arial Narrow" pitchFamily="34" charset="0"/>
                <a:cs typeface="Times New Roman" pitchFamily="18" charset="0"/>
              </a:rPr>
              <a:t>   3. Устная речь</a:t>
            </a:r>
          </a:p>
          <a:p>
            <a:pPr eaLnBrk="1" hangingPunct="1"/>
            <a:r>
              <a:rPr lang="ru-RU" altLang="ru-RU" sz="2800">
                <a:solidFill>
                  <a:srgbClr val="002060"/>
                </a:solidFill>
                <a:latin typeface="Arial Narrow" pitchFamily="34" charset="0"/>
                <a:cs typeface="Times New Roman" pitchFamily="18" charset="0"/>
              </a:rPr>
              <a:t>   4. Работа над чтением</a:t>
            </a:r>
          </a:p>
          <a:p>
            <a:pPr eaLnBrk="1" hangingPunct="1"/>
            <a:r>
              <a:rPr lang="ru-RU" altLang="ru-RU" sz="2800">
                <a:solidFill>
                  <a:srgbClr val="002060"/>
                </a:solidFill>
                <a:latin typeface="Arial Narrow" pitchFamily="34" charset="0"/>
                <a:cs typeface="Times New Roman" pitchFamily="18" charset="0"/>
              </a:rPr>
              <a:t>   5. Работа над грамматикой</a:t>
            </a:r>
          </a:p>
          <a:p>
            <a:pPr eaLnBrk="1" hangingPunct="1"/>
            <a:r>
              <a:rPr lang="ru-RU" altLang="ru-RU" sz="2800">
                <a:solidFill>
                  <a:srgbClr val="002060"/>
                </a:solidFill>
                <a:latin typeface="Arial Narrow" pitchFamily="34" charset="0"/>
                <a:cs typeface="Times New Roman" pitchFamily="18" charset="0"/>
              </a:rPr>
              <a:t>   6. Контроль знаний, умений и навыков</a:t>
            </a:r>
          </a:p>
          <a:p>
            <a:pPr eaLnBrk="1" hangingPunct="1"/>
            <a:r>
              <a:rPr lang="ru-RU" altLang="ru-RU" sz="2800">
                <a:solidFill>
                  <a:srgbClr val="002060"/>
                </a:solidFill>
                <a:latin typeface="Arial Narrow" pitchFamily="34" charset="0"/>
                <a:cs typeface="Times New Roman" pitchFamily="18" charset="0"/>
              </a:rPr>
              <a:t>   7. Компьютерные тесты</a:t>
            </a:r>
            <a:r>
              <a:rPr lang="ru-RU" altLang="ru-RU" sz="2400">
                <a:solidFill>
                  <a:srgbClr val="002060"/>
                </a:solidFill>
                <a:latin typeface="Arial Narrow" pitchFamily="34" charset="0"/>
                <a:cs typeface="Times New Roman" pitchFamily="18" charset="0"/>
              </a:rPr>
              <a:t>.</a:t>
            </a:r>
          </a:p>
        </p:txBody>
      </p:sp>
      <p:sp>
        <p:nvSpPr>
          <p:cNvPr id="2" name="Прямоугольник 1"/>
          <p:cNvSpPr/>
          <p:nvPr/>
        </p:nvSpPr>
        <p:spPr>
          <a:xfrm>
            <a:off x="1907704" y="836712"/>
            <a:ext cx="7128791" cy="830997"/>
          </a:xfrm>
          <a:prstGeom prst="rect">
            <a:avLst/>
          </a:prstGeom>
        </p:spPr>
        <p:txBody>
          <a:bodyPr>
            <a:spAutoFit/>
          </a:bodyPr>
          <a:lstStyle/>
          <a:p>
            <a:pPr algn="ctr" eaLnBrk="1" hangingPunct="1">
              <a:defRPr/>
            </a:pPr>
            <a:r>
              <a:rPr lang="ru-RU" sz="24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Стараюсь применять ИКТ на разных этапах урока, </a:t>
            </a:r>
          </a:p>
          <a:p>
            <a:pPr algn="ctr" eaLnBrk="1" hangingPunct="1">
              <a:defRPr/>
            </a:pPr>
            <a:r>
              <a:rPr lang="ru-RU" sz="24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преследуя тем самым различные цели</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1506"/>
                                        </p:tgtEl>
                                        <p:attrNameLst>
                                          <p:attrName>style.visibility</p:attrName>
                                        </p:attrNameLst>
                                      </p:cBhvr>
                                      <p:to>
                                        <p:strVal val="visible"/>
                                      </p:to>
                                    </p:set>
                                    <p:animEffect transition="in" filter="circle(in)">
                                      <p:cBhvr>
                                        <p:cTn id="12" dur="20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Прямоугольник 1"/>
          <p:cNvSpPr>
            <a:spLocks noChangeArrowheads="1"/>
          </p:cNvSpPr>
          <p:nvPr/>
        </p:nvSpPr>
        <p:spPr bwMode="auto">
          <a:xfrm>
            <a:off x="1908175" y="981075"/>
            <a:ext cx="6840538"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endParaRPr lang="en-US" altLang="ru-RU" sz="2400"/>
          </a:p>
          <a:p>
            <a:pPr algn="just" eaLnBrk="1" hangingPunct="1"/>
            <a:r>
              <a:rPr lang="ru-RU" altLang="ru-RU" sz="2400"/>
              <a:t> </a:t>
            </a:r>
            <a:r>
              <a:rPr lang="ru-RU" altLang="ru-RU" sz="2800">
                <a:solidFill>
                  <a:srgbClr val="7030A0"/>
                </a:solidFill>
                <a:latin typeface="Arial Narrow" pitchFamily="34" charset="0"/>
                <a:cs typeface="Times New Roman" pitchFamily="18" charset="0"/>
              </a:rPr>
              <a:t>Эта работа, как правило, состоит из ряда ступеней: </a:t>
            </a:r>
            <a:r>
              <a:rPr lang="ru-RU" altLang="ru-RU" sz="2800">
                <a:solidFill>
                  <a:srgbClr val="00B050"/>
                </a:solidFill>
                <a:latin typeface="Arial Narrow" pitchFamily="34" charset="0"/>
                <a:cs typeface="Times New Roman" pitchFamily="18" charset="0"/>
              </a:rPr>
              <a:t>введение новой лексики</a:t>
            </a:r>
            <a:r>
              <a:rPr lang="ru-RU" altLang="ru-RU" sz="2800">
                <a:solidFill>
                  <a:srgbClr val="7030A0"/>
                </a:solidFill>
                <a:latin typeface="Arial Narrow" pitchFamily="34" charset="0"/>
                <a:cs typeface="Times New Roman" pitchFamily="18" charset="0"/>
              </a:rPr>
              <a:t>, </a:t>
            </a:r>
            <a:r>
              <a:rPr lang="ru-RU" altLang="ru-RU" sz="2800">
                <a:solidFill>
                  <a:srgbClr val="FA26CD"/>
                </a:solidFill>
                <a:latin typeface="Arial Narrow" pitchFamily="34" charset="0"/>
                <a:cs typeface="Times New Roman" pitchFamily="18" charset="0"/>
              </a:rPr>
              <a:t>закрепление ее</a:t>
            </a:r>
            <a:r>
              <a:rPr lang="ru-RU" altLang="ru-RU" sz="2800">
                <a:solidFill>
                  <a:srgbClr val="7030A0"/>
                </a:solidFill>
                <a:latin typeface="Arial Narrow" pitchFamily="34" charset="0"/>
                <a:cs typeface="Times New Roman" pitchFamily="18" charset="0"/>
              </a:rPr>
              <a:t>, </a:t>
            </a:r>
            <a:r>
              <a:rPr lang="ru-RU" altLang="ru-RU" sz="2800">
                <a:solidFill>
                  <a:srgbClr val="FF0000"/>
                </a:solidFill>
                <a:latin typeface="Arial Narrow" pitchFamily="34" charset="0"/>
                <a:cs typeface="Times New Roman" pitchFamily="18" charset="0"/>
              </a:rPr>
              <a:t>контроль знания новых слов.</a:t>
            </a:r>
          </a:p>
          <a:p>
            <a:pPr algn="just" eaLnBrk="1" hangingPunct="1"/>
            <a:r>
              <a:rPr lang="ru-RU" altLang="ru-RU" sz="2800">
                <a:solidFill>
                  <a:srgbClr val="FF0000"/>
                </a:solidFill>
                <a:latin typeface="Arial Narrow" pitchFamily="34" charset="0"/>
                <a:cs typeface="Times New Roman" pitchFamily="18" charset="0"/>
              </a:rPr>
              <a:t> </a:t>
            </a:r>
            <a:r>
              <a:rPr lang="ru-RU" altLang="ru-RU" sz="2800">
                <a:solidFill>
                  <a:srgbClr val="7030A0"/>
                </a:solidFill>
                <a:latin typeface="Arial Narrow" pitchFamily="34" charset="0"/>
                <a:cs typeface="Times New Roman" pitchFamily="18" charset="0"/>
              </a:rPr>
              <a:t>При введении лексики на уроке необходима яркая наглядность. </a:t>
            </a:r>
            <a:endParaRPr lang="en-US" altLang="ru-RU" sz="2800">
              <a:solidFill>
                <a:srgbClr val="7030A0"/>
              </a:solidFill>
              <a:latin typeface="Arial Narrow" pitchFamily="34" charset="0"/>
              <a:cs typeface="Times New Roman" pitchFamily="18" charset="0"/>
            </a:endParaRPr>
          </a:p>
          <a:p>
            <a:pPr algn="just" eaLnBrk="1" hangingPunct="1"/>
            <a:r>
              <a:rPr lang="ru-RU" altLang="ru-RU" sz="2800">
                <a:solidFill>
                  <a:srgbClr val="7030A0"/>
                </a:solidFill>
                <a:latin typeface="Arial Narrow" pitchFamily="34" charset="0"/>
                <a:cs typeface="Times New Roman" pitchFamily="18" charset="0"/>
              </a:rPr>
              <a:t>Для этого, я использую компьютерные презентации по теме, где встречается вся необходимая лексика, которая затем используется учащимися в ходе изучаемой темы.</a:t>
            </a:r>
          </a:p>
        </p:txBody>
      </p:sp>
      <p:sp>
        <p:nvSpPr>
          <p:cNvPr id="2" name="Прямоугольник 1"/>
          <p:cNvSpPr/>
          <p:nvPr/>
        </p:nvSpPr>
        <p:spPr>
          <a:xfrm>
            <a:off x="1835696" y="764704"/>
            <a:ext cx="6984776" cy="584775"/>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hangingPunct="1">
              <a:defRPr/>
            </a:pPr>
            <a:r>
              <a:rPr lang="ru-RU" altLang="ru-RU"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alt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Работа с лексическим  материалом</a:t>
            </a:r>
            <a:endPar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wipe(down)">
                                      <p:cBhvr>
                                        <p:cTn id="7"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564565"/>
            <a:ext cx="4324350"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9650" y="551922"/>
            <a:ext cx="4324350"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16036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Прямоугольник 1"/>
          <p:cNvSpPr>
            <a:spLocks noChangeArrowheads="1"/>
          </p:cNvSpPr>
          <p:nvPr/>
        </p:nvSpPr>
        <p:spPr bwMode="auto">
          <a:xfrm>
            <a:off x="1979613" y="765175"/>
            <a:ext cx="669607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r>
              <a:rPr lang="ru-RU" altLang="ru-RU" sz="2000">
                <a:solidFill>
                  <a:srgbClr val="FF0000"/>
                </a:solidFill>
                <a:latin typeface="Arial Narrow" pitchFamily="34" charset="0"/>
                <a:cs typeface="Times New Roman" pitchFamily="18" charset="0"/>
              </a:rPr>
              <a:t>Тестирование на компьютерах</a:t>
            </a:r>
            <a:r>
              <a:rPr lang="ru-RU" altLang="ru-RU" sz="2000">
                <a:latin typeface="Arial Narrow" pitchFamily="34" charset="0"/>
                <a:cs typeface="Times New Roman" pitchFamily="18" charset="0"/>
              </a:rPr>
              <a:t>. </a:t>
            </a:r>
            <a:r>
              <a:rPr lang="ru-RU" altLang="ru-RU" sz="2000">
                <a:solidFill>
                  <a:srgbClr val="002060"/>
                </a:solidFill>
                <a:latin typeface="Arial Narrow" pitchFamily="34" charset="0"/>
                <a:cs typeface="Times New Roman" pitchFamily="18" charset="0"/>
              </a:rPr>
              <a:t>С помощью тестов  можно проверить, как хорошо ученик знает тот или иной материал, насколько хорошо он усвоил английскую грамматику, насколько обширен его словарный запас. Кроме того, можно узнать общий уровень владения английским языком</a:t>
            </a:r>
            <a:r>
              <a:rPr lang="ru-RU" altLang="ru-RU" sz="2000">
                <a:solidFill>
                  <a:srgbClr val="002060"/>
                </a:solidFill>
                <a:latin typeface="Arial Narrow" pitchFamily="34" charset="0"/>
              </a:rPr>
              <a:t>. </a:t>
            </a:r>
          </a:p>
        </p:txBody>
      </p:sp>
      <p:sp>
        <p:nvSpPr>
          <p:cNvPr id="29699" name="Прямоугольник 2"/>
          <p:cNvSpPr>
            <a:spLocks noChangeArrowheads="1"/>
          </p:cNvSpPr>
          <p:nvPr/>
        </p:nvSpPr>
        <p:spPr bwMode="auto">
          <a:xfrm>
            <a:off x="1835150" y="2420938"/>
            <a:ext cx="69850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r>
              <a:rPr lang="ru-RU" altLang="ru-RU" sz="2000">
                <a:solidFill>
                  <a:srgbClr val="FF0000"/>
                </a:solidFill>
                <a:latin typeface="Arial Narrow" pitchFamily="34" charset="0"/>
              </a:rPr>
              <a:t>а</a:t>
            </a:r>
            <a:r>
              <a:rPr lang="ru-RU" altLang="ru-RU" sz="2000">
                <a:solidFill>
                  <a:srgbClr val="FF0000"/>
                </a:solidFill>
                <a:latin typeface="Arial Narrow" pitchFamily="34" charset="0"/>
                <a:cs typeface="Times New Roman" pitchFamily="18" charset="0"/>
              </a:rPr>
              <a:t>)  Общие установочные тесты </a:t>
            </a:r>
            <a:r>
              <a:rPr lang="ru-RU" altLang="ru-RU" sz="2000">
                <a:solidFill>
                  <a:srgbClr val="002060"/>
                </a:solidFill>
                <a:latin typeface="Arial Narrow" pitchFamily="34" charset="0"/>
                <a:cs typeface="Times New Roman" pitchFamily="18" charset="0"/>
              </a:rPr>
              <a:t>- направлены на проверку знания языка в общем, а также на проверку определенных областей знания: употребление идиом, сленговых выражений, фразовых глаголов.</a:t>
            </a:r>
          </a:p>
          <a:p>
            <a:pPr algn="just" eaLnBrk="1" hangingPunct="1"/>
            <a:r>
              <a:rPr lang="ru-RU" altLang="ru-RU" sz="2000">
                <a:latin typeface="Arial Narrow" pitchFamily="34" charset="0"/>
                <a:cs typeface="Times New Roman" pitchFamily="18" charset="0"/>
              </a:rPr>
              <a:t> </a:t>
            </a:r>
            <a:r>
              <a:rPr lang="ru-RU" altLang="ru-RU" sz="2000">
                <a:solidFill>
                  <a:srgbClr val="FF0000"/>
                </a:solidFill>
                <a:latin typeface="Arial Narrow" pitchFamily="34" charset="0"/>
                <a:cs typeface="Times New Roman" pitchFamily="18" charset="0"/>
              </a:rPr>
              <a:t>б) Грамматические тесты </a:t>
            </a:r>
            <a:r>
              <a:rPr lang="ru-RU" altLang="ru-RU" sz="2000">
                <a:solidFill>
                  <a:srgbClr val="00B050"/>
                </a:solidFill>
                <a:latin typeface="Arial Narrow" pitchFamily="34" charset="0"/>
                <a:cs typeface="Times New Roman" pitchFamily="18" charset="0"/>
              </a:rPr>
              <a:t>– используются для проверки знания правил английской грамматики. В тестах проверяются различные аспекты грамматики английского языка, правильное их понимание, и умение их употреблять.</a:t>
            </a:r>
          </a:p>
          <a:p>
            <a:pPr algn="just" eaLnBrk="1" hangingPunct="1"/>
            <a:r>
              <a:rPr lang="ru-RU" altLang="ru-RU" sz="2000">
                <a:solidFill>
                  <a:srgbClr val="FF0000"/>
                </a:solidFill>
                <a:latin typeface="Arial Narrow" pitchFamily="34" charset="0"/>
                <a:cs typeface="Times New Roman" pitchFamily="18" charset="0"/>
              </a:rPr>
              <a:t>   в) Лексические тесты </a:t>
            </a:r>
            <a:r>
              <a:rPr lang="ru-RU" altLang="ru-RU" sz="2000">
                <a:solidFill>
                  <a:srgbClr val="0070C0"/>
                </a:solidFill>
                <a:latin typeface="Arial Narrow" pitchFamily="34" charset="0"/>
                <a:cs typeface="Times New Roman" pitchFamily="18" charset="0"/>
              </a:rPr>
              <a:t>– используются для проверки словарного запаса изучающих английский. В тестах проверяется знание основного необходимого словарного запаса изучающих язык в разных областях английского языка.       </a:t>
            </a:r>
            <a:r>
              <a:rPr lang="ru-RU" altLang="ru-RU" sz="2000">
                <a:latin typeface="Arial Narrow" pitchFamily="34" charset="0"/>
                <a:cs typeface="Times New Roman" pitchFamily="18" charset="0"/>
              </a:rPr>
              <a:t> </a:t>
            </a:r>
            <a:r>
              <a:rPr lang="ru-RU" altLang="ru-RU" sz="2800" b="1">
                <a:solidFill>
                  <a:srgbClr val="3333CC"/>
                </a:solidFill>
                <a:latin typeface="Arial Narrow" pitchFamily="34" charset="0"/>
                <a:cs typeface="Times New Roman" pitchFamily="18" charset="0"/>
              </a:rPr>
              <a:t>(Тест)</a:t>
            </a:r>
            <a:endParaRPr lang="ru-RU" altLang="ru-RU" sz="2400" b="1">
              <a:solidFill>
                <a:srgbClr val="3333CC"/>
              </a:solidFill>
              <a:latin typeface="Arial Narrow"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circle(in)">
                                      <p:cBhvr>
                                        <p:cTn id="7" dur="2000"/>
                                        <p:tgtEl>
                                          <p:spTgt spid="296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9699"/>
                                        </p:tgtEl>
                                        <p:attrNameLst>
                                          <p:attrName>style.visibility</p:attrName>
                                        </p:attrNameLst>
                                      </p:cBhvr>
                                      <p:to>
                                        <p:strVal val="visible"/>
                                      </p:to>
                                    </p:set>
                                    <p:animEffect transition="in" filter="circle(in)">
                                      <p:cBhvr>
                                        <p:cTn id="12" dur="2000"/>
                                        <p:tgtEl>
                                          <p:spTgt spid="29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Прямоугольник 1"/>
          <p:cNvSpPr>
            <a:spLocks noChangeArrowheads="1"/>
          </p:cNvSpPr>
          <p:nvPr/>
        </p:nvSpPr>
        <p:spPr bwMode="auto">
          <a:xfrm>
            <a:off x="1692275" y="620713"/>
            <a:ext cx="7451725"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ru-RU" altLang="ru-RU"/>
              <a:t> </a:t>
            </a:r>
            <a:r>
              <a:rPr lang="ru-RU" altLang="ru-RU" sz="3200" b="1">
                <a:solidFill>
                  <a:srgbClr val="00B050"/>
                </a:solidFill>
              </a:rPr>
              <a:t>Метод обучения в сотрудничестве.</a:t>
            </a:r>
          </a:p>
          <a:p>
            <a:pPr eaLnBrk="1" hangingPunct="1"/>
            <a:endParaRPr lang="ru-RU" altLang="ru-RU" sz="2800">
              <a:solidFill>
                <a:srgbClr val="00B050"/>
              </a:solidFill>
            </a:endParaRPr>
          </a:p>
          <a:p>
            <a:pPr eaLnBrk="1" hangingPunct="1"/>
            <a:r>
              <a:rPr lang="ru-RU" altLang="ru-RU" sz="2400"/>
              <a:t>          </a:t>
            </a:r>
            <a:r>
              <a:rPr lang="ru-RU" altLang="ru-RU" sz="2800">
                <a:solidFill>
                  <a:srgbClr val="FF0000"/>
                </a:solidFill>
                <a:latin typeface="Arial Narrow" pitchFamily="34" charset="0"/>
                <a:cs typeface="Times New Roman" pitchFamily="18" charset="0"/>
              </a:rPr>
              <a:t>Существует много разнообразных  вариантов обучения в </a:t>
            </a:r>
            <a:r>
              <a:rPr lang="ru-RU" altLang="ru-RU" sz="2800">
                <a:solidFill>
                  <a:srgbClr val="00B050"/>
                </a:solidFill>
                <a:latin typeface="Arial Narrow" pitchFamily="34" charset="0"/>
                <a:cs typeface="Times New Roman" pitchFamily="18" charset="0"/>
              </a:rPr>
              <a:t>сотрудничестве.</a:t>
            </a:r>
          </a:p>
          <a:p>
            <a:pPr eaLnBrk="1" hangingPunct="1"/>
            <a:r>
              <a:rPr lang="ru-RU" altLang="ru-RU" sz="2800">
                <a:solidFill>
                  <a:srgbClr val="FF0000"/>
                </a:solidFill>
                <a:latin typeface="Arial Narrow" pitchFamily="34" charset="0"/>
                <a:cs typeface="Times New Roman" pitchFamily="18" charset="0"/>
              </a:rPr>
              <a:t>         В качестве примера можно привести методику использования технологии обучения в </a:t>
            </a:r>
          </a:p>
          <a:p>
            <a:pPr eaLnBrk="1" hangingPunct="1"/>
            <a:r>
              <a:rPr lang="ru-RU" altLang="ru-RU" sz="2800">
                <a:solidFill>
                  <a:srgbClr val="00B050"/>
                </a:solidFill>
                <a:latin typeface="Arial Narrow" pitchFamily="34" charset="0"/>
                <a:cs typeface="Times New Roman" pitchFamily="18" charset="0"/>
              </a:rPr>
              <a:t>сотрудничестве </a:t>
            </a:r>
            <a:r>
              <a:rPr lang="ru-RU" altLang="ru-RU" sz="2800">
                <a:solidFill>
                  <a:srgbClr val="FF0000"/>
                </a:solidFill>
                <a:latin typeface="Arial Narrow" pitchFamily="34" charset="0"/>
                <a:cs typeface="Times New Roman" pitchFamily="18" charset="0"/>
              </a:rPr>
              <a:t>при работе над текстами.</a:t>
            </a:r>
          </a:p>
          <a:p>
            <a:pPr eaLnBrk="1" hangingPunct="1"/>
            <a:r>
              <a:rPr lang="ru-RU" altLang="ru-RU" sz="2800">
                <a:solidFill>
                  <a:srgbClr val="3333CC"/>
                </a:solidFill>
                <a:latin typeface="Arial Narrow" pitchFamily="34" charset="0"/>
                <a:cs typeface="Times New Roman" pitchFamily="18" charset="0"/>
              </a:rPr>
              <a:t>         а) группе дается одно задание, но при его выполнении предусматривается распределение ролей между членами группы;</a:t>
            </a:r>
          </a:p>
          <a:p>
            <a:pPr eaLnBrk="1" hangingPunct="1"/>
            <a:r>
              <a:rPr lang="ru-RU" altLang="ru-RU" sz="2800">
                <a:solidFill>
                  <a:srgbClr val="3333CC"/>
                </a:solidFill>
                <a:latin typeface="Arial Narrow" pitchFamily="34" charset="0"/>
                <a:cs typeface="Times New Roman" pitchFamily="18" charset="0"/>
              </a:rPr>
              <a:t>          б) оценивается работа всей группы</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1"/>
          <p:cNvSpPr txBox="1">
            <a:spLocks noChangeArrowheads="1"/>
          </p:cNvSpPr>
          <p:nvPr/>
        </p:nvSpPr>
        <p:spPr bwMode="auto">
          <a:xfrm>
            <a:off x="1692275" y="476250"/>
            <a:ext cx="7200900" cy="495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ru-RU" altLang="ru-RU" sz="1800" b="1" dirty="0">
                <a:solidFill>
                  <a:srgbClr val="FF0000"/>
                </a:solidFill>
              </a:rPr>
              <a:t>           </a:t>
            </a:r>
          </a:p>
          <a:p>
            <a:pPr algn="just" eaLnBrk="1" hangingPunct="1"/>
            <a:r>
              <a:rPr lang="ru-RU" altLang="ru-RU" sz="1600" b="1" dirty="0">
                <a:solidFill>
                  <a:srgbClr val="FF0000"/>
                </a:solidFill>
                <a:latin typeface="Arial Narrow" pitchFamily="34" charset="0"/>
              </a:rPr>
              <a:t>          </a:t>
            </a:r>
            <a:r>
              <a:rPr lang="ru-RU" altLang="ru-RU" sz="2000" b="1" dirty="0">
                <a:solidFill>
                  <a:srgbClr val="FF0000"/>
                </a:solidFill>
                <a:latin typeface="Arial Narrow" pitchFamily="34" charset="0"/>
              </a:rPr>
              <a:t>В </a:t>
            </a:r>
            <a:r>
              <a:rPr lang="ru-RU" altLang="ru-RU" sz="1800" dirty="0">
                <a:solidFill>
                  <a:srgbClr val="0070C0"/>
                </a:solidFill>
                <a:latin typeface="Arial Narrow" pitchFamily="34" charset="0"/>
              </a:rPr>
              <a:t>современном обществе возрастает роль иностранных языков. </a:t>
            </a:r>
          </a:p>
          <a:p>
            <a:pPr algn="just" eaLnBrk="1" hangingPunct="1"/>
            <a:r>
              <a:rPr lang="ru-RU" altLang="ru-RU" sz="1800" dirty="0">
                <a:solidFill>
                  <a:srgbClr val="0070C0"/>
                </a:solidFill>
                <a:latin typeface="Arial Narrow" pitchFamily="34" charset="0"/>
              </a:rPr>
              <a:t>Знание иностранного языка даёт возможность приобщиться к мировой культуре, использовать в своей деятельности потенциал обширных ресурсов сети Интернет.</a:t>
            </a:r>
          </a:p>
          <a:p>
            <a:pPr algn="just" eaLnBrk="1" hangingPunct="1"/>
            <a:r>
              <a:rPr lang="ru-RU" altLang="ru-RU" sz="2000" b="1" dirty="0">
                <a:solidFill>
                  <a:srgbClr val="FF0000"/>
                </a:solidFill>
                <a:latin typeface="Arial Narrow" pitchFamily="34" charset="0"/>
              </a:rPr>
              <a:t>            В</a:t>
            </a:r>
            <a:r>
              <a:rPr lang="ru-RU" altLang="ru-RU" sz="1800" dirty="0">
                <a:latin typeface="Arial Narrow" pitchFamily="34" charset="0"/>
              </a:rPr>
              <a:t> </a:t>
            </a:r>
            <a:r>
              <a:rPr lang="ru-RU" altLang="ru-RU" sz="1800" dirty="0">
                <a:solidFill>
                  <a:srgbClr val="0070C0"/>
                </a:solidFill>
                <a:latin typeface="Arial Narrow" pitchFamily="34" charset="0"/>
              </a:rPr>
              <a:t>связи с этим возникает необходимость внедрения новых инновационных технологий в процесс обучения иностранному языку. Инновационные  педагогические технологии,  в том числе ИКТ, становятся частью учебного процесса.</a:t>
            </a:r>
          </a:p>
          <a:p>
            <a:pPr algn="just" eaLnBrk="1" hangingPunct="1"/>
            <a:r>
              <a:rPr lang="ru-RU" altLang="ru-RU" sz="2000" b="1" dirty="0">
                <a:solidFill>
                  <a:srgbClr val="FF0000"/>
                </a:solidFill>
                <a:latin typeface="Arial Narrow" pitchFamily="34" charset="0"/>
              </a:rPr>
              <a:t>           К</a:t>
            </a:r>
            <a:r>
              <a:rPr lang="ru-RU" altLang="ru-RU" sz="1800" dirty="0">
                <a:solidFill>
                  <a:srgbClr val="0070C0"/>
                </a:solidFill>
                <a:latin typeface="Arial Narrow" pitchFamily="34" charset="0"/>
              </a:rPr>
              <a:t>ак показывает практика внедрение инновационных технологий вызывает интерес у обучающихся своей новизной, актуальностью, креативностью.</a:t>
            </a:r>
          </a:p>
          <a:p>
            <a:pPr algn="just" eaLnBrk="1" hangingPunct="1"/>
            <a:r>
              <a:rPr lang="ru-RU" altLang="ru-RU" sz="1800" b="1" dirty="0">
                <a:solidFill>
                  <a:srgbClr val="FF0000"/>
                </a:solidFill>
                <a:latin typeface="Arial Narrow" pitchFamily="34" charset="0"/>
              </a:rPr>
              <a:t>           </a:t>
            </a:r>
            <a:r>
              <a:rPr lang="ru-RU" altLang="ru-RU" sz="2000" b="1" dirty="0">
                <a:solidFill>
                  <a:srgbClr val="FF0000"/>
                </a:solidFill>
                <a:latin typeface="Arial Narrow" pitchFamily="34" charset="0"/>
              </a:rPr>
              <a:t>С</a:t>
            </a:r>
            <a:r>
              <a:rPr lang="ru-RU" altLang="ru-RU" sz="1800" dirty="0">
                <a:solidFill>
                  <a:srgbClr val="0070C0"/>
                </a:solidFill>
                <a:latin typeface="Arial Narrow" pitchFamily="34" charset="0"/>
              </a:rPr>
              <a:t>овременные педагогические технологии обеспечивают индивидуализацию и дифференциацию обучения, с учётом способностей и уровней </a:t>
            </a:r>
            <a:r>
              <a:rPr lang="ru-RU" altLang="ru-RU" sz="1800" dirty="0" err="1">
                <a:solidFill>
                  <a:srgbClr val="0070C0"/>
                </a:solidFill>
                <a:latin typeface="Arial Narrow" pitchFamily="34" charset="0"/>
              </a:rPr>
              <a:t>обученности</a:t>
            </a:r>
            <a:r>
              <a:rPr lang="ru-RU" altLang="ru-RU" sz="1800" dirty="0">
                <a:solidFill>
                  <a:srgbClr val="0070C0"/>
                </a:solidFill>
                <a:latin typeface="Arial Narrow" pitchFamily="34" charset="0"/>
              </a:rPr>
              <a:t>.</a:t>
            </a:r>
          </a:p>
          <a:p>
            <a:pPr algn="just" eaLnBrk="1" hangingPunct="1"/>
            <a:r>
              <a:rPr lang="ru-RU" altLang="ru-RU" sz="2000" b="1" dirty="0">
                <a:solidFill>
                  <a:srgbClr val="FF0000"/>
                </a:solidFill>
                <a:latin typeface="Arial Narrow" pitchFamily="34" charset="0"/>
              </a:rPr>
              <a:t>           Б</a:t>
            </a:r>
            <a:r>
              <a:rPr lang="ru-RU" altLang="ru-RU" sz="1800" dirty="0">
                <a:solidFill>
                  <a:srgbClr val="0070C0"/>
                </a:solidFill>
                <a:latin typeface="Arial Narrow" pitchFamily="34" charset="0"/>
              </a:rPr>
              <a:t>лагодаря компьютеру, Интернету и мультимедийным средствам, обучающимся даётся возможность овладения большим объёмом информации</a:t>
            </a:r>
            <a:r>
              <a:rPr lang="ru-RU" altLang="ru-RU" sz="1600" dirty="0">
                <a:solidFill>
                  <a:srgbClr val="0070C0"/>
                </a:solidFill>
                <a:latin typeface="Arial Narrow" pitchFamily="34" charset="0"/>
              </a:rPr>
              <a:t>.    </a:t>
            </a:r>
          </a:p>
        </p:txBody>
      </p:sp>
      <p:pic>
        <p:nvPicPr>
          <p:cNvPr id="6147"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9563" y="1700213"/>
            <a:ext cx="1670050"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5122">
                                            <p:txEl>
                                              <p:pRg st="1" end="1"/>
                                            </p:txEl>
                                          </p:spTgt>
                                        </p:tgtEl>
                                        <p:attrNameLst>
                                          <p:attrName>style.visibility</p:attrName>
                                        </p:attrNameLst>
                                      </p:cBhvr>
                                      <p:to>
                                        <p:strVal val="visible"/>
                                      </p:to>
                                    </p:set>
                                    <p:animEffect transition="in" filter="wipe(down)">
                                      <p:cBhvr>
                                        <p:cTn id="7" dur="500"/>
                                        <p:tgtEl>
                                          <p:spTgt spid="5122">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122">
                                            <p:txEl>
                                              <p:pRg st="2" end="2"/>
                                            </p:txEl>
                                          </p:spTgt>
                                        </p:tgtEl>
                                        <p:attrNameLst>
                                          <p:attrName>style.visibility</p:attrName>
                                        </p:attrNameLst>
                                      </p:cBhvr>
                                      <p:to>
                                        <p:strVal val="visible"/>
                                      </p:to>
                                    </p:set>
                                    <p:animEffect transition="in" filter="wipe(down)">
                                      <p:cBhvr>
                                        <p:cTn id="10" dur="500"/>
                                        <p:tgtEl>
                                          <p:spTgt spid="5122">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5122">
                                            <p:txEl>
                                              <p:pRg st="3" end="3"/>
                                            </p:txEl>
                                          </p:spTgt>
                                        </p:tgtEl>
                                        <p:attrNameLst>
                                          <p:attrName>style.visibility</p:attrName>
                                        </p:attrNameLst>
                                      </p:cBhvr>
                                      <p:to>
                                        <p:strVal val="visible"/>
                                      </p:to>
                                    </p:set>
                                    <p:animEffect transition="in" filter="wipe(down)">
                                      <p:cBhvr>
                                        <p:cTn id="13" dur="500"/>
                                        <p:tgtEl>
                                          <p:spTgt spid="5122">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5122">
                                            <p:txEl>
                                              <p:pRg st="4" end="4"/>
                                            </p:txEl>
                                          </p:spTgt>
                                        </p:tgtEl>
                                        <p:attrNameLst>
                                          <p:attrName>style.visibility</p:attrName>
                                        </p:attrNameLst>
                                      </p:cBhvr>
                                      <p:to>
                                        <p:strVal val="visible"/>
                                      </p:to>
                                    </p:set>
                                    <p:animEffect transition="in" filter="wipe(down)">
                                      <p:cBhvr>
                                        <p:cTn id="16" dur="500"/>
                                        <p:tgtEl>
                                          <p:spTgt spid="5122">
                                            <p:txEl>
                                              <p:pRg st="4" end="4"/>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5122">
                                            <p:txEl>
                                              <p:pRg st="5" end="5"/>
                                            </p:txEl>
                                          </p:spTgt>
                                        </p:tgtEl>
                                        <p:attrNameLst>
                                          <p:attrName>style.visibility</p:attrName>
                                        </p:attrNameLst>
                                      </p:cBhvr>
                                      <p:to>
                                        <p:strVal val="visible"/>
                                      </p:to>
                                    </p:set>
                                    <p:animEffect transition="in" filter="wipe(down)">
                                      <p:cBhvr>
                                        <p:cTn id="19" dur="500"/>
                                        <p:tgtEl>
                                          <p:spTgt spid="5122">
                                            <p:txEl>
                                              <p:pRg st="5" end="5"/>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5122">
                                            <p:txEl>
                                              <p:pRg st="6" end="6"/>
                                            </p:txEl>
                                          </p:spTgt>
                                        </p:tgtEl>
                                        <p:attrNameLst>
                                          <p:attrName>style.visibility</p:attrName>
                                        </p:attrNameLst>
                                      </p:cBhvr>
                                      <p:to>
                                        <p:strVal val="visible"/>
                                      </p:to>
                                    </p:set>
                                    <p:animEffect transition="in" filter="wipe(down)">
                                      <p:cBhvr>
                                        <p:cTn id="22" dur="500"/>
                                        <p:tgtEl>
                                          <p:spTgt spid="512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04664"/>
            <a:ext cx="4324350"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5680" y="404664"/>
            <a:ext cx="4324350"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53776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Прямоугольник 1"/>
          <p:cNvSpPr>
            <a:spLocks noChangeArrowheads="1"/>
          </p:cNvSpPr>
          <p:nvPr/>
        </p:nvSpPr>
        <p:spPr bwMode="auto">
          <a:xfrm>
            <a:off x="2051050" y="1412875"/>
            <a:ext cx="67691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ru-RU" sz="2800">
                <a:latin typeface="Arial Narrow" pitchFamily="34" charset="0"/>
                <a:cs typeface="Times New Roman" pitchFamily="18" charset="0"/>
              </a:rPr>
              <a:t>1)The black cat sat on a mat and ate a fat rat.</a:t>
            </a:r>
          </a:p>
          <a:p>
            <a:pPr eaLnBrk="1" hangingPunct="1"/>
            <a:r>
              <a:rPr lang="en-US" altLang="ru-RU" sz="2800">
                <a:solidFill>
                  <a:srgbClr val="FF0000"/>
                </a:solidFill>
                <a:latin typeface="Arial Narrow" pitchFamily="34" charset="0"/>
                <a:cs typeface="Times New Roman" pitchFamily="18" charset="0"/>
              </a:rPr>
              <a:t>2) Betty Botta bought some butter, </a:t>
            </a:r>
          </a:p>
          <a:p>
            <a:pPr eaLnBrk="1" hangingPunct="1"/>
            <a:r>
              <a:rPr lang="en-US" altLang="ru-RU" sz="2800">
                <a:solidFill>
                  <a:srgbClr val="FF0000"/>
                </a:solidFill>
                <a:latin typeface="Arial Narrow" pitchFamily="34" charset="0"/>
                <a:cs typeface="Times New Roman" pitchFamily="18" charset="0"/>
              </a:rPr>
              <a:t>But she said, this butter is bitter.</a:t>
            </a:r>
          </a:p>
          <a:p>
            <a:pPr eaLnBrk="1" hangingPunct="1"/>
            <a:r>
              <a:rPr lang="en-US" altLang="ru-RU" sz="2800">
                <a:solidFill>
                  <a:srgbClr val="FF0000"/>
                </a:solidFill>
                <a:latin typeface="Arial Narrow" pitchFamily="34" charset="0"/>
                <a:cs typeface="Times New Roman" pitchFamily="18" charset="0"/>
              </a:rPr>
              <a:t> But a bit of better butter will make my batter (взбитое тесто) better.</a:t>
            </a:r>
          </a:p>
          <a:p>
            <a:pPr eaLnBrk="1" hangingPunct="1"/>
            <a:r>
              <a:rPr lang="en-US" altLang="ru-RU" sz="2800">
                <a:solidFill>
                  <a:srgbClr val="3333CC"/>
                </a:solidFill>
                <a:latin typeface="Arial Narrow" pitchFamily="34" charset="0"/>
                <a:cs typeface="Times New Roman" pitchFamily="18" charset="0"/>
              </a:rPr>
              <a:t>3)</a:t>
            </a:r>
            <a:r>
              <a:rPr lang="ru-RU" altLang="ru-RU" sz="2800">
                <a:solidFill>
                  <a:srgbClr val="3333CC"/>
                </a:solidFill>
                <a:latin typeface="Arial Narrow" pitchFamily="34" charset="0"/>
                <a:cs typeface="Times New Roman" pitchFamily="18" charset="0"/>
              </a:rPr>
              <a:t> </a:t>
            </a:r>
            <a:r>
              <a:rPr lang="en-US" altLang="ru-RU" sz="2800">
                <a:solidFill>
                  <a:srgbClr val="3333CC"/>
                </a:solidFill>
                <a:latin typeface="Arial Narrow" pitchFamily="34" charset="0"/>
                <a:cs typeface="Times New Roman" pitchFamily="18" charset="0"/>
              </a:rPr>
              <a:t>She sells sea</a:t>
            </a:r>
            <a:r>
              <a:rPr lang="ru-RU" altLang="ru-RU" sz="2800">
                <a:solidFill>
                  <a:srgbClr val="3333CC"/>
                </a:solidFill>
                <a:latin typeface="Arial Narrow" pitchFamily="34" charset="0"/>
                <a:cs typeface="Times New Roman" pitchFamily="18" charset="0"/>
              </a:rPr>
              <a:t> </a:t>
            </a:r>
            <a:r>
              <a:rPr lang="en-US" altLang="ru-RU" sz="2800">
                <a:solidFill>
                  <a:srgbClr val="3333CC"/>
                </a:solidFill>
                <a:latin typeface="Arial Narrow" pitchFamily="34" charset="0"/>
                <a:cs typeface="Times New Roman" pitchFamily="18" charset="0"/>
              </a:rPr>
              <a:t>shells on the sea</a:t>
            </a:r>
            <a:r>
              <a:rPr lang="ru-RU" altLang="ru-RU" sz="2800">
                <a:solidFill>
                  <a:srgbClr val="3333CC"/>
                </a:solidFill>
                <a:latin typeface="Arial Narrow" pitchFamily="34" charset="0"/>
                <a:cs typeface="Times New Roman" pitchFamily="18" charset="0"/>
              </a:rPr>
              <a:t> </a:t>
            </a:r>
            <a:r>
              <a:rPr lang="en-US" altLang="ru-RU" sz="2800">
                <a:solidFill>
                  <a:srgbClr val="3333CC"/>
                </a:solidFill>
                <a:latin typeface="Arial Narrow" pitchFamily="34" charset="0"/>
                <a:cs typeface="Times New Roman" pitchFamily="18" charset="0"/>
              </a:rPr>
              <a:t>shore,</a:t>
            </a:r>
          </a:p>
          <a:p>
            <a:pPr eaLnBrk="1" hangingPunct="1"/>
            <a:r>
              <a:rPr lang="en-US" altLang="ru-RU" sz="2800">
                <a:solidFill>
                  <a:srgbClr val="3333CC"/>
                </a:solidFill>
                <a:latin typeface="Arial Narrow" pitchFamily="34" charset="0"/>
                <a:cs typeface="Times New Roman" pitchFamily="18" charset="0"/>
              </a:rPr>
              <a:t> The shells that she sells are sea</a:t>
            </a:r>
            <a:r>
              <a:rPr lang="ru-RU" altLang="ru-RU" sz="2800">
                <a:solidFill>
                  <a:srgbClr val="3333CC"/>
                </a:solidFill>
                <a:latin typeface="Arial Narrow" pitchFamily="34" charset="0"/>
                <a:cs typeface="Times New Roman" pitchFamily="18" charset="0"/>
              </a:rPr>
              <a:t> </a:t>
            </a:r>
            <a:r>
              <a:rPr lang="en-US" altLang="ru-RU" sz="2800">
                <a:solidFill>
                  <a:srgbClr val="3333CC"/>
                </a:solidFill>
                <a:latin typeface="Arial Narrow" pitchFamily="34" charset="0"/>
                <a:cs typeface="Times New Roman" pitchFamily="18" charset="0"/>
              </a:rPr>
              <a:t>shells, I’m sure.</a:t>
            </a:r>
          </a:p>
          <a:p>
            <a:pPr eaLnBrk="1" hangingPunct="1"/>
            <a:r>
              <a:rPr lang="en-US" altLang="ru-RU" sz="2800">
                <a:solidFill>
                  <a:srgbClr val="00CC00"/>
                </a:solidFill>
                <a:latin typeface="Arial Narrow" pitchFamily="34" charset="0"/>
                <a:cs typeface="Times New Roman" pitchFamily="18" charset="0"/>
              </a:rPr>
              <a:t>4) A big black bug bit a big black bear,</a:t>
            </a:r>
          </a:p>
          <a:p>
            <a:pPr eaLnBrk="1" hangingPunct="1"/>
            <a:r>
              <a:rPr lang="en-US" altLang="ru-RU" sz="2800">
                <a:solidFill>
                  <a:srgbClr val="00CC00"/>
                </a:solidFill>
                <a:latin typeface="Arial Narrow" pitchFamily="34" charset="0"/>
                <a:cs typeface="Times New Roman" pitchFamily="18" charset="0"/>
              </a:rPr>
              <a:t> A big black bear bit a big black bug</a:t>
            </a:r>
            <a:r>
              <a:rPr lang="en-US" altLang="ru-RU" sz="2800">
                <a:solidFill>
                  <a:srgbClr val="00CC00"/>
                </a:solidFill>
                <a:latin typeface="Arial Narrow" pitchFamily="34" charset="0"/>
              </a:rPr>
              <a:t>.</a:t>
            </a:r>
          </a:p>
        </p:txBody>
      </p:sp>
      <p:sp>
        <p:nvSpPr>
          <p:cNvPr id="2" name="Прямоугольник 1"/>
          <p:cNvSpPr/>
          <p:nvPr/>
        </p:nvSpPr>
        <p:spPr>
          <a:xfrm>
            <a:off x="2195736" y="116633"/>
            <a:ext cx="6336704" cy="1015663"/>
          </a:xfrm>
          <a:prstGeom prst="rect">
            <a:avLst/>
          </a:prstGeom>
          <a:noFill/>
        </p:spPr>
        <p:txBody>
          <a:bodyPr>
            <a:spAutoFit/>
          </a:bodyPr>
          <a:lstStyle/>
          <a:p>
            <a:pPr algn="ctr" eaLnBrk="1" hangingPunct="1">
              <a:defRPr/>
            </a:pPr>
            <a:endParaRPr lang="ru-RU" altLang="ru-RU"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ctr" eaLnBrk="1" hangingPunct="1">
              <a:defRPr/>
            </a:pPr>
            <a:r>
              <a:rPr lang="ru-RU" altLang="ru-RU"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Скороговорки – </a:t>
            </a:r>
            <a:r>
              <a:rPr lang="en-US" altLang="ru-RU"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Tongue-twister</a:t>
            </a:r>
            <a:r>
              <a:rPr lang="en-US" altLang="ru-RU"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a:t>
            </a:r>
            <a:endParaRPr lang="ru-RU"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18" presetClass="emph" presetSubtype="0" fill="hold" grpId="0" nodeType="clickEffect">
                                  <p:stCondLst>
                                    <p:cond delay="0"/>
                                  </p:stCondLst>
                                  <p:iterate type="lt">
                                    <p:tmPct val="4000"/>
                                  </p:iterate>
                                  <p:childTnLst>
                                    <p:set>
                                      <p:cBhvr override="childStyle">
                                        <p:cTn id="24" dur="500" fill="hold"/>
                                        <p:tgtEl>
                                          <p:spTgt spid="28674"/>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Прямоугольник 3"/>
          <p:cNvSpPr>
            <a:spLocks noChangeArrowheads="1"/>
          </p:cNvSpPr>
          <p:nvPr/>
        </p:nvSpPr>
        <p:spPr bwMode="auto">
          <a:xfrm>
            <a:off x="1763713" y="836613"/>
            <a:ext cx="7200900" cy="566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ru-RU" altLang="ru-RU"/>
              <a:t>  </a:t>
            </a:r>
            <a:r>
              <a:rPr lang="ru-RU" altLang="ru-RU" sz="2400" b="1">
                <a:solidFill>
                  <a:srgbClr val="3333CC"/>
                </a:solidFill>
                <a:latin typeface="Arial Narrow" pitchFamily="34" charset="0"/>
                <a:cs typeface="Times New Roman" pitchFamily="18" charset="0"/>
              </a:rPr>
              <a:t>На своих уроках я использую метод ассоциаций. </a:t>
            </a:r>
            <a:endParaRPr lang="ru-RU" altLang="ru-RU">
              <a:latin typeface="Arial Narrow" pitchFamily="34" charset="0"/>
              <a:cs typeface="Times New Roman" pitchFamily="18" charset="0"/>
            </a:endParaRPr>
          </a:p>
          <a:p>
            <a:pPr eaLnBrk="1" hangingPunct="1"/>
            <a:r>
              <a:rPr lang="ru-RU" altLang="ru-RU" sz="2000">
                <a:solidFill>
                  <a:srgbClr val="FF0000"/>
                </a:solidFill>
                <a:latin typeface="Arial Narrow" pitchFamily="34" charset="0"/>
                <a:cs typeface="Times New Roman" pitchFamily="18" charset="0"/>
              </a:rPr>
              <a:t>Для начала нужно прояснить, что такое ассоциация?</a:t>
            </a:r>
          </a:p>
          <a:p>
            <a:pPr algn="r" eaLnBrk="1" hangingPunct="1"/>
            <a:r>
              <a:rPr lang="ru-RU" altLang="ru-RU" sz="2000" i="1">
                <a:solidFill>
                  <a:srgbClr val="3333CC"/>
                </a:solidFill>
                <a:latin typeface="Arial Narrow" pitchFamily="34" charset="0"/>
                <a:cs typeface="Times New Roman" pitchFamily="18" charset="0"/>
              </a:rPr>
              <a:t>Ассоциация – корень знания.</a:t>
            </a:r>
          </a:p>
          <a:p>
            <a:pPr algn="r" eaLnBrk="1" hangingPunct="1"/>
            <a:r>
              <a:rPr lang="ru-RU" altLang="ru-RU" sz="2000" i="1">
                <a:solidFill>
                  <a:srgbClr val="3333CC"/>
                </a:solidFill>
                <a:latin typeface="Arial Narrow" pitchFamily="34" charset="0"/>
                <a:cs typeface="Times New Roman" pitchFamily="18" charset="0"/>
              </a:rPr>
              <a:t>Д.  Кваша</a:t>
            </a:r>
          </a:p>
          <a:p>
            <a:pPr algn="just" eaLnBrk="1" hangingPunct="1"/>
            <a:r>
              <a:rPr lang="ru-RU" altLang="ru-RU" sz="2000">
                <a:solidFill>
                  <a:srgbClr val="FA26CD"/>
                </a:solidFill>
                <a:latin typeface="Arial Narrow" pitchFamily="34" charset="0"/>
                <a:cs typeface="Times New Roman" pitchFamily="18" charset="0"/>
              </a:rPr>
              <a:t>Ассоциацией обычно называют связь, возникающая в сознании человека между какими-либо фактами, событиями, свойствами, явлениями, которые отражаются в сознании человека и существуют в его памяти.</a:t>
            </a:r>
          </a:p>
          <a:p>
            <a:pPr algn="ctr" eaLnBrk="1" hangingPunct="1"/>
            <a:r>
              <a:rPr lang="ru-RU" altLang="ru-RU" sz="2000">
                <a:latin typeface="Arial Narrow" pitchFamily="34" charset="0"/>
                <a:cs typeface="Times New Roman" pitchFamily="18" charset="0"/>
              </a:rPr>
              <a:t>Одним из </a:t>
            </a:r>
            <a:r>
              <a:rPr lang="ru-RU" altLang="ru-RU" sz="2000">
                <a:solidFill>
                  <a:srgbClr val="00B050"/>
                </a:solidFill>
                <a:latin typeface="Arial Narrow" pitchFamily="34" charset="0"/>
                <a:cs typeface="Times New Roman" pitchFamily="18" charset="0"/>
              </a:rPr>
              <a:t>нетрадиционных методов обучения</a:t>
            </a:r>
            <a:r>
              <a:rPr lang="ru-RU" altLang="ru-RU" sz="2000">
                <a:latin typeface="Arial Narrow" pitchFamily="34" charset="0"/>
                <a:cs typeface="Times New Roman" pitchFamily="18" charset="0"/>
              </a:rPr>
              <a:t> </a:t>
            </a:r>
          </a:p>
          <a:p>
            <a:pPr algn="just" eaLnBrk="1" hangingPunct="1"/>
            <a:r>
              <a:rPr lang="ru-RU" altLang="ru-RU" sz="2000">
                <a:solidFill>
                  <a:srgbClr val="FF0000"/>
                </a:solidFill>
                <a:latin typeface="Arial Narrow" pitchFamily="34" charset="0"/>
                <a:cs typeface="Times New Roman" pitchFamily="18" charset="0"/>
              </a:rPr>
              <a:t>является метод ассоциаций </a:t>
            </a:r>
            <a:r>
              <a:rPr lang="ru-RU" altLang="ru-RU" sz="2000">
                <a:latin typeface="Arial Narrow" pitchFamily="34" charset="0"/>
                <a:cs typeface="Times New Roman" pitchFamily="18" charset="0"/>
              </a:rPr>
              <a:t>или </a:t>
            </a:r>
            <a:r>
              <a:rPr lang="ru-RU" altLang="ru-RU" sz="2000">
                <a:solidFill>
                  <a:srgbClr val="FF0000"/>
                </a:solidFill>
                <a:latin typeface="Arial Narrow" pitchFamily="34" charset="0"/>
                <a:cs typeface="Times New Roman" pitchFamily="18" charset="0"/>
              </a:rPr>
              <a:t>метод ключевых слов</a:t>
            </a:r>
            <a:r>
              <a:rPr lang="ru-RU" altLang="ru-RU" sz="2000">
                <a:latin typeface="Arial Narrow" pitchFamily="34" charset="0"/>
                <a:cs typeface="Times New Roman" pitchFamily="18" charset="0"/>
              </a:rPr>
              <a:t>. </a:t>
            </a:r>
            <a:endParaRPr lang="en-US" altLang="ru-RU" sz="2000">
              <a:latin typeface="Arial Narrow" pitchFamily="34" charset="0"/>
              <a:cs typeface="Times New Roman" pitchFamily="18" charset="0"/>
            </a:endParaRPr>
          </a:p>
          <a:p>
            <a:pPr algn="just" eaLnBrk="1" hangingPunct="1"/>
            <a:r>
              <a:rPr lang="ru-RU" altLang="ru-RU" sz="2000">
                <a:latin typeface="Arial Narrow" pitchFamily="34" charset="0"/>
                <a:cs typeface="Times New Roman" pitchFamily="18" charset="0"/>
              </a:rPr>
              <a:t> Пожалуй, метод ассоциаций можно назвать одним из самых творческих, так как он, по сути, построен на подсознательной деятельности ума. </a:t>
            </a:r>
          </a:p>
          <a:p>
            <a:pPr algn="ctr" eaLnBrk="1" hangingPunct="1"/>
            <a:r>
              <a:rPr lang="ru-RU" altLang="ru-RU" sz="2000">
                <a:solidFill>
                  <a:srgbClr val="FF0000"/>
                </a:solidFill>
                <a:latin typeface="Arial Narrow" pitchFamily="34" charset="0"/>
                <a:cs typeface="Times New Roman" pitchFamily="18" charset="0"/>
              </a:rPr>
              <a:t>Главное в методе ассоциация - это яркость образа. </a:t>
            </a:r>
          </a:p>
          <a:p>
            <a:pPr algn="just" eaLnBrk="1" hangingPunct="1"/>
            <a:r>
              <a:rPr lang="ru-RU" altLang="ru-RU" sz="2000">
                <a:solidFill>
                  <a:srgbClr val="7030A0"/>
                </a:solidFill>
                <a:latin typeface="Arial Narrow" pitchFamily="34" charset="0"/>
                <a:cs typeface="Times New Roman" pitchFamily="18" charset="0"/>
              </a:rPr>
              <a:t>Ассоциации должны быть необычными, нестандартными, абсурдными, смешными, образными, неожиданными, новыми.</a:t>
            </a:r>
            <a:endParaRPr lang="en-US" altLang="ru-RU" sz="2000">
              <a:solidFill>
                <a:srgbClr val="7030A0"/>
              </a:solidFill>
              <a:latin typeface="Arial Narrow" pitchFamily="34" charset="0"/>
              <a:cs typeface="Times New Roman" pitchFamily="18" charset="0"/>
            </a:endParaRPr>
          </a:p>
          <a:p>
            <a:pPr algn="just" eaLnBrk="1" hangingPunct="1"/>
            <a:endParaRPr lang="ru-RU" altLang="ru-RU" sz="2000">
              <a:solidFill>
                <a:srgbClr val="7030A0"/>
              </a:solidFill>
              <a:latin typeface="Arial Narrow" pitchFamily="34" charset="0"/>
            </a:endParaRPr>
          </a:p>
          <a:p>
            <a:pPr algn="just" eaLnBrk="1" hangingPunct="1"/>
            <a:endParaRPr lang="ru-RU" altLang="ru-RU">
              <a:solidFill>
                <a:srgbClr val="7030A0"/>
              </a:solidFill>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wipe(down)">
                                      <p:cBhvr>
                                        <p:cTn id="7" dur="5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Прямоугольник 1"/>
          <p:cNvSpPr>
            <a:spLocks noChangeArrowheads="1"/>
          </p:cNvSpPr>
          <p:nvPr/>
        </p:nvSpPr>
        <p:spPr bwMode="auto">
          <a:xfrm>
            <a:off x="1835150" y="549275"/>
            <a:ext cx="6840538" cy="566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r>
              <a:rPr lang="ru-RU" altLang="ru-RU" sz="2000" i="1" u="sng" dirty="0">
                <a:solidFill>
                  <a:srgbClr val="FF0000"/>
                </a:solidFill>
                <a:latin typeface="Arial Narrow" pitchFamily="34" charset="0"/>
              </a:rPr>
              <a:t>Например</a:t>
            </a:r>
            <a:r>
              <a:rPr lang="ru-RU" altLang="ru-RU" sz="2000" i="1" u="sng" dirty="0">
                <a:latin typeface="Arial Narrow" pitchFamily="34" charset="0"/>
              </a:rPr>
              <a:t>:</a:t>
            </a:r>
            <a:r>
              <a:rPr lang="ru-RU" altLang="ru-RU" sz="2000" dirty="0">
                <a:latin typeface="Arial Narrow" pitchFamily="34" charset="0"/>
              </a:rPr>
              <a:t> есть английское слово </a:t>
            </a:r>
            <a:r>
              <a:rPr lang="ru-RU" altLang="ru-RU" sz="2400" dirty="0" err="1">
                <a:solidFill>
                  <a:srgbClr val="FF0000"/>
                </a:solidFill>
                <a:latin typeface="Arial Narrow" pitchFamily="34" charset="0"/>
              </a:rPr>
              <a:t>bread</a:t>
            </a:r>
            <a:r>
              <a:rPr lang="ru-RU" altLang="ru-RU" sz="2400" dirty="0">
                <a:solidFill>
                  <a:srgbClr val="FF0000"/>
                </a:solidFill>
                <a:latin typeface="Arial Narrow" pitchFamily="34" charset="0"/>
              </a:rPr>
              <a:t> </a:t>
            </a:r>
            <a:r>
              <a:rPr lang="ru-RU" altLang="ru-RU" sz="2000" dirty="0">
                <a:latin typeface="Arial Narrow" pitchFamily="34" charset="0"/>
              </a:rPr>
              <a:t>(произносится как </a:t>
            </a:r>
            <a:r>
              <a:rPr lang="ru-RU" altLang="ru-RU" sz="2000" dirty="0" err="1">
                <a:latin typeface="Arial Narrow" pitchFamily="34" charset="0"/>
              </a:rPr>
              <a:t>брэд</a:t>
            </a:r>
            <a:r>
              <a:rPr lang="ru-RU" altLang="ru-RU" sz="2000" dirty="0">
                <a:latin typeface="Arial Narrow" pitchFamily="34" charset="0"/>
              </a:rPr>
              <a:t>), означающее </a:t>
            </a:r>
            <a:r>
              <a:rPr lang="ru-RU" altLang="ru-RU" sz="2000" dirty="0">
                <a:solidFill>
                  <a:srgbClr val="FF0000"/>
                </a:solidFill>
                <a:latin typeface="Arial Narrow" pitchFamily="34" charset="0"/>
              </a:rPr>
              <a:t>«Хлеб». </a:t>
            </a:r>
            <a:r>
              <a:rPr lang="ru-RU" altLang="ru-RU" sz="2000" dirty="0">
                <a:solidFill>
                  <a:srgbClr val="00B050"/>
                </a:solidFill>
                <a:latin typeface="Arial Narrow" pitchFamily="34" charset="0"/>
              </a:rPr>
              <a:t>Ему созвучно русское слово «бред». </a:t>
            </a:r>
            <a:r>
              <a:rPr lang="ru-RU" altLang="ru-RU" sz="2000" dirty="0">
                <a:latin typeface="Arial Narrow" pitchFamily="34" charset="0"/>
              </a:rPr>
              <a:t>Теперь представьте, что вы пришли в булочную, а там нет хлеба. </a:t>
            </a:r>
            <a:r>
              <a:rPr lang="ru-RU" altLang="ru-RU" sz="2000" dirty="0">
                <a:solidFill>
                  <a:srgbClr val="00CC00"/>
                </a:solidFill>
                <a:latin typeface="Arial Narrow" pitchFamily="34" charset="0"/>
              </a:rPr>
              <a:t>Бред, верно? </a:t>
            </a:r>
            <a:r>
              <a:rPr lang="ru-RU" altLang="ru-RU" sz="2000" dirty="0">
                <a:latin typeface="Arial Narrow" pitchFamily="34" charset="0"/>
              </a:rPr>
              <a:t>Складывается цепочка: </a:t>
            </a:r>
            <a:r>
              <a:rPr lang="ru-RU" altLang="ru-RU" sz="2000" dirty="0">
                <a:solidFill>
                  <a:srgbClr val="FF0000"/>
                </a:solidFill>
                <a:latin typeface="Arial Narrow" pitchFamily="34" charset="0"/>
              </a:rPr>
              <a:t>«</a:t>
            </a:r>
            <a:r>
              <a:rPr lang="ru-RU" altLang="ru-RU" sz="2000" dirty="0" err="1">
                <a:solidFill>
                  <a:srgbClr val="FF0000"/>
                </a:solidFill>
                <a:latin typeface="Arial Narrow" pitchFamily="34" charset="0"/>
              </a:rPr>
              <a:t>bread</a:t>
            </a:r>
            <a:r>
              <a:rPr lang="ru-RU" altLang="ru-RU" sz="2000" dirty="0">
                <a:solidFill>
                  <a:srgbClr val="FF0000"/>
                </a:solidFill>
                <a:latin typeface="Arial Narrow" pitchFamily="34" charset="0"/>
              </a:rPr>
              <a:t>»-«бред»-«хлеба нет»-«хлеб».</a:t>
            </a:r>
            <a:r>
              <a:rPr lang="en-US" altLang="ru-RU" sz="2000" dirty="0">
                <a:solidFill>
                  <a:srgbClr val="FF0000"/>
                </a:solidFill>
                <a:latin typeface="Arial Narrow" pitchFamily="34" charset="0"/>
              </a:rPr>
              <a:t> </a:t>
            </a:r>
            <a:r>
              <a:rPr lang="ru-RU" altLang="ru-RU" sz="2000" u="sng" dirty="0">
                <a:latin typeface="Arial Narrow" pitchFamily="34" charset="0"/>
              </a:rPr>
              <a:t>Образ закреплён</a:t>
            </a:r>
            <a:r>
              <a:rPr lang="ru-RU" altLang="ru-RU" sz="2000" dirty="0">
                <a:solidFill>
                  <a:srgbClr val="FF0000"/>
                </a:solidFill>
                <a:latin typeface="Arial Narrow" pitchFamily="34" charset="0"/>
              </a:rPr>
              <a:t>.</a:t>
            </a:r>
          </a:p>
          <a:p>
            <a:pPr algn="just" eaLnBrk="1" hangingPunct="1"/>
            <a:r>
              <a:rPr lang="en-US" altLang="ru-RU" sz="2000" dirty="0">
                <a:latin typeface="Arial Narrow" pitchFamily="34" charset="0"/>
              </a:rPr>
              <a:t>2. </a:t>
            </a:r>
            <a:r>
              <a:rPr lang="ru-RU" altLang="ru-RU" sz="2000" dirty="0">
                <a:solidFill>
                  <a:srgbClr val="FF0000"/>
                </a:solidFill>
                <a:latin typeface="Arial Narrow" pitchFamily="34" charset="0"/>
              </a:rPr>
              <a:t>Он</a:t>
            </a:r>
            <a:r>
              <a:rPr lang="ru-RU" altLang="ru-RU" sz="2000" dirty="0">
                <a:latin typeface="Arial Narrow" pitchFamily="34" charset="0"/>
              </a:rPr>
              <a:t> хихикает :  </a:t>
            </a:r>
            <a:r>
              <a:rPr lang="en-US" altLang="ru-RU" sz="2000" dirty="0">
                <a:solidFill>
                  <a:srgbClr val="FF0000"/>
                </a:solidFill>
                <a:latin typeface="Arial Narrow" pitchFamily="34" charset="0"/>
              </a:rPr>
              <a:t>he-he, he-he</a:t>
            </a:r>
            <a:r>
              <a:rPr lang="en-US" altLang="ru-RU" sz="2000" dirty="0">
                <a:latin typeface="Arial Narrow" pitchFamily="34" charset="0"/>
              </a:rPr>
              <a:t>.</a:t>
            </a:r>
            <a:r>
              <a:rPr lang="ru-RU" altLang="ru-RU" sz="2000" dirty="0">
                <a:latin typeface="Arial Narrow" pitchFamily="34" charset="0"/>
              </a:rPr>
              <a:t>   </a:t>
            </a:r>
            <a:r>
              <a:rPr lang="en-US" altLang="ru-RU" sz="2000" dirty="0">
                <a:latin typeface="Arial Narrow" pitchFamily="34" charset="0"/>
              </a:rPr>
              <a:t>3. </a:t>
            </a:r>
            <a:r>
              <a:rPr lang="ru-RU" altLang="ru-RU" sz="2000" dirty="0">
                <a:solidFill>
                  <a:srgbClr val="FF0000"/>
                </a:solidFill>
                <a:latin typeface="Arial Narrow" pitchFamily="34" charset="0"/>
              </a:rPr>
              <a:t>Она</a:t>
            </a:r>
            <a:r>
              <a:rPr lang="ru-RU" altLang="ru-RU" sz="2000" dirty="0">
                <a:latin typeface="Arial Narrow" pitchFamily="34" charset="0"/>
              </a:rPr>
              <a:t> варит </a:t>
            </a:r>
            <a:r>
              <a:rPr lang="en-US" altLang="ru-RU" sz="2000" dirty="0">
                <a:solidFill>
                  <a:srgbClr val="FF0000"/>
                </a:solidFill>
                <a:latin typeface="Arial Narrow" pitchFamily="34" charset="0"/>
              </a:rPr>
              <a:t>she.</a:t>
            </a:r>
            <a:r>
              <a:rPr lang="ru-RU" altLang="ru-RU" sz="2000" dirty="0">
                <a:solidFill>
                  <a:srgbClr val="FF0000"/>
                </a:solidFill>
                <a:latin typeface="Arial Narrow" pitchFamily="34" charset="0"/>
              </a:rPr>
              <a:t>(щи:)</a:t>
            </a:r>
            <a:endParaRPr lang="en-US" altLang="ru-RU" sz="2000" dirty="0">
              <a:solidFill>
                <a:srgbClr val="FF0000"/>
              </a:solidFill>
              <a:latin typeface="Arial Narrow" pitchFamily="34" charset="0"/>
            </a:endParaRPr>
          </a:p>
          <a:p>
            <a:pPr algn="just" eaLnBrk="1" hangingPunct="1"/>
            <a:r>
              <a:rPr lang="en-US" altLang="ru-RU" sz="2000" dirty="0">
                <a:latin typeface="Arial Narrow" pitchFamily="34" charset="0"/>
              </a:rPr>
              <a:t>4. </a:t>
            </a:r>
            <a:r>
              <a:rPr lang="en-US" altLang="ru-RU" sz="2000" dirty="0">
                <a:solidFill>
                  <a:srgbClr val="3333CC"/>
                </a:solidFill>
                <a:latin typeface="Arial Narrow" pitchFamily="34" charset="0"/>
              </a:rPr>
              <a:t>C</a:t>
            </a:r>
            <a:r>
              <a:rPr lang="ru-RU" altLang="ru-RU" sz="2000" dirty="0" err="1">
                <a:solidFill>
                  <a:srgbClr val="3333CC"/>
                </a:solidFill>
                <a:latin typeface="Arial Narrow" pitchFamily="34" charset="0"/>
              </a:rPr>
              <a:t>оринка</a:t>
            </a:r>
            <a:r>
              <a:rPr lang="ru-RU" altLang="ru-RU" sz="2000" dirty="0">
                <a:solidFill>
                  <a:srgbClr val="3333CC"/>
                </a:solidFill>
                <a:latin typeface="Arial Narrow" pitchFamily="34" charset="0"/>
              </a:rPr>
              <a:t> попала в глаз</a:t>
            </a:r>
            <a:r>
              <a:rPr lang="ru-RU" altLang="ru-RU" sz="2000" dirty="0">
                <a:latin typeface="Arial Narrow" pitchFamily="34" charset="0"/>
              </a:rPr>
              <a:t>, а вы говорите: </a:t>
            </a:r>
            <a:r>
              <a:rPr lang="ru-RU" altLang="ru-RU" sz="2000" dirty="0" err="1">
                <a:latin typeface="Arial Narrow" pitchFamily="34" charset="0"/>
              </a:rPr>
              <a:t>ай,ай</a:t>
            </a:r>
            <a:r>
              <a:rPr lang="en-US" altLang="ru-RU" sz="2000" dirty="0">
                <a:solidFill>
                  <a:srgbClr val="FF0000"/>
                </a:solidFill>
                <a:latin typeface="Arial Narrow" pitchFamily="34" charset="0"/>
              </a:rPr>
              <a:t>: eye</a:t>
            </a:r>
            <a:r>
              <a:rPr lang="ru-RU" altLang="ru-RU" sz="2000" dirty="0">
                <a:solidFill>
                  <a:srgbClr val="FF0000"/>
                </a:solidFill>
                <a:latin typeface="Arial Narrow" pitchFamily="34" charset="0"/>
              </a:rPr>
              <a:t>, </a:t>
            </a:r>
            <a:r>
              <a:rPr lang="en-US" altLang="ru-RU" sz="2000" dirty="0">
                <a:solidFill>
                  <a:srgbClr val="FF0000"/>
                </a:solidFill>
                <a:latin typeface="Arial Narrow" pitchFamily="34" charset="0"/>
              </a:rPr>
              <a:t>eye</a:t>
            </a:r>
            <a:r>
              <a:rPr lang="ru-RU" altLang="ru-RU" sz="2000" dirty="0">
                <a:solidFill>
                  <a:srgbClr val="FF0000"/>
                </a:solidFill>
                <a:latin typeface="Arial Narrow" pitchFamily="34" charset="0"/>
              </a:rPr>
              <a:t> </a:t>
            </a:r>
            <a:r>
              <a:rPr lang="en-US" altLang="ru-RU" sz="2000" dirty="0">
                <a:solidFill>
                  <a:srgbClr val="FF0000"/>
                </a:solidFill>
                <a:latin typeface="Arial Narrow" pitchFamily="34" charset="0"/>
              </a:rPr>
              <a:t>=</a:t>
            </a:r>
            <a:r>
              <a:rPr lang="ru-RU" altLang="ru-RU" sz="2000" dirty="0">
                <a:solidFill>
                  <a:srgbClr val="FF0000"/>
                </a:solidFill>
                <a:latin typeface="Arial Narrow" pitchFamily="34" charset="0"/>
              </a:rPr>
              <a:t> глаз </a:t>
            </a:r>
            <a:endParaRPr lang="ru-RU" altLang="ru-RU" sz="2000" dirty="0">
              <a:latin typeface="Arial Narrow" pitchFamily="34" charset="0"/>
            </a:endParaRPr>
          </a:p>
          <a:p>
            <a:pPr algn="just" eaLnBrk="1" hangingPunct="1"/>
            <a:r>
              <a:rPr lang="ru-RU" altLang="ru-RU" sz="2000" dirty="0">
                <a:latin typeface="Arial Narrow" pitchFamily="34" charset="0"/>
              </a:rPr>
              <a:t>5. </a:t>
            </a:r>
            <a:r>
              <a:rPr lang="en-US" altLang="ru-RU" sz="2000" dirty="0">
                <a:solidFill>
                  <a:srgbClr val="FF0000"/>
                </a:solidFill>
                <a:latin typeface="Arial Narrow" pitchFamily="34" charset="0"/>
              </a:rPr>
              <a:t>T</a:t>
            </a:r>
            <a:r>
              <a:rPr lang="ru-RU" altLang="ru-RU" sz="2000" dirty="0" err="1">
                <a:solidFill>
                  <a:srgbClr val="FF0000"/>
                </a:solidFill>
                <a:latin typeface="Arial Narrow" pitchFamily="34" charset="0"/>
              </a:rPr>
              <a:t>ree</a:t>
            </a:r>
            <a:r>
              <a:rPr lang="ru-RU" altLang="ru-RU" sz="2000" dirty="0">
                <a:solidFill>
                  <a:srgbClr val="FF0000"/>
                </a:solidFill>
                <a:latin typeface="Arial Narrow" pitchFamily="34" charset="0"/>
              </a:rPr>
              <a:t> (дерево) </a:t>
            </a:r>
            <a:r>
              <a:rPr lang="ru-RU" altLang="ru-RU" sz="2000" dirty="0">
                <a:latin typeface="Arial Narrow" pitchFamily="34" charset="0"/>
              </a:rPr>
              <a:t>созвучное ему русское слово, </a:t>
            </a:r>
            <a:r>
              <a:rPr lang="ru-RU" altLang="ru-RU" sz="2000" dirty="0">
                <a:solidFill>
                  <a:srgbClr val="FF0000"/>
                </a:solidFill>
                <a:latin typeface="Arial Narrow" pitchFamily="34" charset="0"/>
              </a:rPr>
              <a:t>цифра «три», </a:t>
            </a:r>
            <a:r>
              <a:rPr lang="ru-RU" altLang="ru-RU" sz="2000" dirty="0">
                <a:latin typeface="Arial Narrow" pitchFamily="34" charset="0"/>
              </a:rPr>
              <a:t>придумываем образ, включающий оба слова – </a:t>
            </a:r>
            <a:r>
              <a:rPr lang="ru-RU" altLang="ru-RU" sz="2000" b="1" dirty="0">
                <a:solidFill>
                  <a:srgbClr val="00B050"/>
                </a:solidFill>
                <a:latin typeface="Arial Narrow" pitchFamily="34" charset="0"/>
              </a:rPr>
              <a:t>ТРИ дерева</a:t>
            </a:r>
            <a:r>
              <a:rPr lang="ru-RU" altLang="ru-RU" sz="2000" b="1" dirty="0">
                <a:latin typeface="Arial Narrow" pitchFamily="34" charset="0"/>
              </a:rPr>
              <a:t> </a:t>
            </a:r>
            <a:r>
              <a:rPr lang="ru-RU" altLang="ru-RU" sz="2000" dirty="0">
                <a:latin typeface="Arial Narrow" pitchFamily="34" charset="0"/>
              </a:rPr>
              <a:t>и чётко представляем себя у реки, а на противоположном берегу  </a:t>
            </a:r>
            <a:r>
              <a:rPr lang="ru-RU" altLang="ru-RU" sz="2000" dirty="0">
                <a:solidFill>
                  <a:srgbClr val="00CC00"/>
                </a:solidFill>
                <a:latin typeface="Arial Narrow" pitchFamily="34" charset="0"/>
              </a:rPr>
              <a:t>растут три дерева</a:t>
            </a:r>
            <a:r>
              <a:rPr lang="ru-RU" altLang="ru-RU" sz="2000" dirty="0">
                <a:latin typeface="Arial Narrow" pitchFamily="34" charset="0"/>
              </a:rPr>
              <a:t>. </a:t>
            </a:r>
            <a:r>
              <a:rPr lang="ru-RU" altLang="ru-RU" sz="2000" u="sng" dirty="0">
                <a:solidFill>
                  <a:srgbClr val="FF0000"/>
                </a:solidFill>
                <a:latin typeface="Arial Narrow" pitchFamily="34" charset="0"/>
              </a:rPr>
              <a:t>Образ закреплён. </a:t>
            </a:r>
            <a:endParaRPr lang="en-US" altLang="ru-RU" sz="2000" u="sng" dirty="0">
              <a:solidFill>
                <a:srgbClr val="FF0000"/>
              </a:solidFill>
              <a:latin typeface="Arial Narrow" pitchFamily="34" charset="0"/>
            </a:endParaRPr>
          </a:p>
          <a:p>
            <a:pPr algn="just" eaLnBrk="1" hangingPunct="1"/>
            <a:r>
              <a:rPr lang="ru-RU" altLang="ru-RU" sz="2000" dirty="0">
                <a:solidFill>
                  <a:srgbClr val="00B050"/>
                </a:solidFill>
                <a:latin typeface="Arial Narrow" pitchFamily="34" charset="0"/>
              </a:rPr>
              <a:t>     </a:t>
            </a:r>
            <a:r>
              <a:rPr lang="ru-RU" altLang="ru-RU" sz="2000" dirty="0">
                <a:solidFill>
                  <a:srgbClr val="3333CC"/>
                </a:solidFill>
                <a:latin typeface="Arial Narrow" pitchFamily="34" charset="0"/>
              </a:rPr>
              <a:t>Подбор ярких ассоциаций позволяет быстро пополнять словарный запас. </a:t>
            </a:r>
          </a:p>
          <a:p>
            <a:pPr algn="just" eaLnBrk="1" hangingPunct="1"/>
            <a:r>
              <a:rPr lang="ru-RU" altLang="ru-RU" sz="2000" dirty="0">
                <a:solidFill>
                  <a:srgbClr val="00B050"/>
                </a:solidFill>
                <a:latin typeface="Arial Narrow" pitchFamily="34" charset="0"/>
              </a:rPr>
              <a:t>     </a:t>
            </a:r>
            <a:r>
              <a:rPr lang="ru-RU" altLang="ru-RU" sz="2000" dirty="0">
                <a:solidFill>
                  <a:srgbClr val="00CC00"/>
                </a:solidFill>
                <a:latin typeface="Arial Narrow" pitchFamily="34" charset="0"/>
              </a:rPr>
              <a:t>Чем ярче образы, тем легче создавать связи между ними, следовательно, тем больше слов можно запомнить.</a:t>
            </a:r>
          </a:p>
          <a:p>
            <a:pPr algn="just" eaLnBrk="1" hangingPunct="1"/>
            <a:r>
              <a:rPr lang="ru-RU" altLang="ru-RU" sz="2000" dirty="0">
                <a:solidFill>
                  <a:srgbClr val="3333CC"/>
                </a:solidFill>
                <a:latin typeface="Arial Narrow" pitchFamily="34" charset="0"/>
              </a:rPr>
              <a:t>       Вполне возможно запоминать по 100 новых слов в день.</a:t>
            </a:r>
          </a:p>
          <a:p>
            <a:pPr algn="just" eaLnBrk="1" hangingPunct="1"/>
            <a:r>
              <a:rPr lang="ru-RU" altLang="ru-RU" sz="2000" dirty="0">
                <a:solidFill>
                  <a:srgbClr val="FF0000"/>
                </a:solidFill>
                <a:latin typeface="Arial Narrow" pitchFamily="34" charset="0"/>
              </a:rPr>
              <a:t>Ассоциация</a:t>
            </a:r>
            <a:r>
              <a:rPr lang="ru-RU" altLang="ru-RU" sz="2000" dirty="0">
                <a:latin typeface="Arial Narrow" pitchFamily="34" charset="0"/>
              </a:rPr>
              <a:t> –это  более успешное и быстрое запоминание.</a:t>
            </a:r>
          </a:p>
          <a:p>
            <a:pPr algn="just" eaLnBrk="1" hangingPunct="1"/>
            <a:endParaRPr lang="ru-RU" altLang="ru-RU" dirty="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circle(in)">
                                      <p:cBhvr>
                                        <p:cTn id="7" dur="2000"/>
                                        <p:tgtEl>
                                          <p:spTgt spid="32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836712"/>
            <a:ext cx="5598368" cy="4358116"/>
          </a:xfrm>
          <a:prstGeom prst="rect">
            <a:avLst/>
          </a:prstGeom>
        </p:spPr>
        <p:txBody>
          <a:bodyPr wrap="square">
            <a:spAutoFit/>
          </a:bodyPr>
          <a:lstStyle/>
          <a:p>
            <a:pPr lvl="0" algn="ctr" eaLnBrk="1" fontAlgn="auto" hangingPunct="1">
              <a:spcBef>
                <a:spcPct val="20000"/>
              </a:spcBef>
              <a:spcAft>
                <a:spcPts val="0"/>
              </a:spcAft>
            </a:pPr>
            <a:r>
              <a:rPr lang="ru-RU" sz="2400" dirty="0">
                <a:solidFill>
                  <a:srgbClr val="FF0000"/>
                </a:solidFill>
                <a:effectLst>
                  <a:outerShdw blurRad="38100" dist="38100" dir="2700000" algn="tl">
                    <a:srgbClr val="000000">
                      <a:alpha val="43137"/>
                    </a:srgbClr>
                  </a:outerShdw>
                </a:effectLst>
                <a:latin typeface="Times New Roman"/>
                <a:ea typeface="Times New Roman"/>
                <a:cs typeface="+mn-cs"/>
              </a:rPr>
              <a:t>Учебно-исследовательская </a:t>
            </a:r>
            <a:r>
              <a:rPr lang="ru-RU" sz="2400" dirty="0" smtClean="0">
                <a:solidFill>
                  <a:srgbClr val="FF0000"/>
                </a:solidFill>
                <a:effectLst>
                  <a:outerShdw blurRad="38100" dist="38100" dir="2700000" algn="tl">
                    <a:srgbClr val="000000">
                      <a:alpha val="43137"/>
                    </a:srgbClr>
                  </a:outerShdw>
                </a:effectLst>
                <a:latin typeface="Times New Roman"/>
                <a:ea typeface="Times New Roman"/>
                <a:cs typeface="+mn-cs"/>
              </a:rPr>
              <a:t>технология</a:t>
            </a:r>
          </a:p>
          <a:p>
            <a:pPr lvl="0" eaLnBrk="1" fontAlgn="auto" hangingPunct="1">
              <a:spcBef>
                <a:spcPct val="20000"/>
              </a:spcBef>
              <a:spcAft>
                <a:spcPts val="0"/>
              </a:spcAft>
            </a:pPr>
            <a:endParaRPr lang="ru-RU" sz="2200" dirty="0" smtClean="0">
              <a:solidFill>
                <a:prstClr val="black"/>
              </a:solidFill>
              <a:latin typeface="Times New Roman"/>
              <a:ea typeface="Times New Roman"/>
              <a:cs typeface="+mn-cs"/>
            </a:endParaRPr>
          </a:p>
          <a:p>
            <a:pPr lvl="0" eaLnBrk="1" fontAlgn="auto" hangingPunct="1">
              <a:lnSpc>
                <a:spcPct val="150000"/>
              </a:lnSpc>
              <a:spcBef>
                <a:spcPct val="20000"/>
              </a:spcBef>
              <a:spcAft>
                <a:spcPts val="0"/>
              </a:spcAft>
            </a:pPr>
            <a:r>
              <a:rPr lang="ru-RU" dirty="0" smtClean="0">
                <a:solidFill>
                  <a:prstClr val="black"/>
                </a:solidFill>
                <a:effectLst>
                  <a:outerShdw blurRad="38100" dist="38100" dir="2700000" algn="tl">
                    <a:srgbClr val="000000">
                      <a:alpha val="43137"/>
                    </a:srgbClr>
                  </a:outerShdw>
                </a:effectLst>
                <a:latin typeface="Times New Roman"/>
                <a:ea typeface="Times New Roman"/>
                <a:cs typeface="+mn-cs"/>
              </a:rPr>
              <a:t>Развитие </a:t>
            </a:r>
            <a:r>
              <a:rPr lang="ru-RU" dirty="0">
                <a:solidFill>
                  <a:prstClr val="black"/>
                </a:solidFill>
                <a:effectLst>
                  <a:outerShdw blurRad="38100" dist="38100" dir="2700000" algn="tl">
                    <a:srgbClr val="000000">
                      <a:alpha val="43137"/>
                    </a:srgbClr>
                  </a:outerShdw>
                </a:effectLst>
                <a:latin typeface="Times New Roman"/>
                <a:ea typeface="Times New Roman"/>
                <a:cs typeface="+mn-cs"/>
              </a:rPr>
              <a:t>исследовательских навыков в процессе обучения на уроке и во внеурочное время. Презентация результатов в виде реферата, исследовательской и творческой работы. Участие в олимпиадах и конкурсах. Развитие навыков публичного </a:t>
            </a:r>
            <a:r>
              <a:rPr lang="ru-RU" dirty="0" smtClean="0">
                <a:solidFill>
                  <a:prstClr val="black"/>
                </a:solidFill>
                <a:effectLst>
                  <a:outerShdw blurRad="38100" dist="38100" dir="2700000" algn="tl">
                    <a:srgbClr val="000000">
                      <a:alpha val="43137"/>
                    </a:srgbClr>
                  </a:outerShdw>
                </a:effectLst>
                <a:latin typeface="Times New Roman"/>
                <a:ea typeface="Times New Roman"/>
                <a:cs typeface="+mn-cs"/>
              </a:rPr>
              <a:t>выступления. Проектная деятельность.</a:t>
            </a:r>
          </a:p>
          <a:p>
            <a:pPr lvl="0" eaLnBrk="1" fontAlgn="auto" hangingPunct="1">
              <a:lnSpc>
                <a:spcPct val="150000"/>
              </a:lnSpc>
              <a:spcBef>
                <a:spcPct val="20000"/>
              </a:spcBef>
              <a:spcAft>
                <a:spcPts val="0"/>
              </a:spcAft>
            </a:pPr>
            <a:endParaRPr lang="ru-RU" dirty="0">
              <a:solidFill>
                <a:prstClr val="black"/>
              </a:solidFill>
              <a:effectLst>
                <a:outerShdw blurRad="38100" dist="38100" dir="2700000" algn="tl">
                  <a:srgbClr val="000000">
                    <a:alpha val="43137"/>
                  </a:srgbClr>
                </a:outerShdw>
              </a:effectLst>
              <a:latin typeface="Calibri"/>
              <a:cs typeface="+mn-cs"/>
            </a:endParaRPr>
          </a:p>
          <a:p>
            <a:pPr lvl="0" algn="ctr" eaLnBrk="1" fontAlgn="auto" hangingPunct="1">
              <a:lnSpc>
                <a:spcPct val="150000"/>
              </a:lnSpc>
              <a:spcBef>
                <a:spcPct val="20000"/>
              </a:spcBef>
              <a:spcAft>
                <a:spcPts val="0"/>
              </a:spcAft>
            </a:pPr>
            <a:endParaRPr lang="ru-RU" dirty="0">
              <a:solidFill>
                <a:prstClr val="black"/>
              </a:solidFill>
              <a:effectLst>
                <a:outerShdw blurRad="38100" dist="38100" dir="2700000" algn="tl">
                  <a:srgbClr val="000000">
                    <a:alpha val="43137"/>
                  </a:srgbClr>
                </a:outerShdw>
              </a:effectLst>
              <a:latin typeface="Calibri"/>
              <a:cs typeface="+mn-cs"/>
            </a:endParaRPr>
          </a:p>
        </p:txBody>
      </p:sp>
    </p:spTree>
    <p:extLst>
      <p:ext uri="{BB962C8B-B14F-4D97-AF65-F5344CB8AC3E}">
        <p14:creationId xmlns:p14="http://schemas.microsoft.com/office/powerpoint/2010/main" val="30081303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548680"/>
            <a:ext cx="3398865" cy="4551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5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548680"/>
            <a:ext cx="3026271" cy="4052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5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088" y="3639931"/>
            <a:ext cx="3779913" cy="2621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81456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68" y="404664"/>
            <a:ext cx="4599667" cy="344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1999" y="386191"/>
            <a:ext cx="4572001"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68" y="3216407"/>
            <a:ext cx="4599667" cy="3641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6340" y="3188377"/>
            <a:ext cx="2845940" cy="3669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6868" y="3206580"/>
            <a:ext cx="2959680" cy="3651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25053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0315" y="-1"/>
            <a:ext cx="4783685" cy="3587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951"/>
            <a:ext cx="4360315" cy="3268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r>
              <a:rPr lang="en-US" dirty="0" smtClean="0">
                <a:solidFill>
                  <a:srgbClr val="C00000"/>
                </a:solidFill>
                <a:latin typeface="Algerian" pitchFamily="82" charset="0"/>
              </a:rPr>
              <a:t>Halloween</a:t>
            </a:r>
            <a:endParaRPr lang="ru-RU" dirty="0">
              <a:solidFill>
                <a:srgbClr val="C00000"/>
              </a:solidFill>
            </a:endParaRPr>
          </a:p>
        </p:txBody>
      </p:sp>
      <p:sp>
        <p:nvSpPr>
          <p:cNvPr id="3" name="Объект 2"/>
          <p:cNvSpPr>
            <a:spLocks noGrp="1"/>
          </p:cNvSpPr>
          <p:nvPr>
            <p:ph idx="1"/>
          </p:nvPr>
        </p:nvSpPr>
        <p:spPr/>
        <p:txBody>
          <a:bodyPr/>
          <a:lstStyle/>
          <a:p>
            <a:endParaRPr lang="ru-RU" dirty="0"/>
          </a:p>
        </p:txBody>
      </p:sp>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294844"/>
            <a:ext cx="4915129" cy="3551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15129" y="3587762"/>
            <a:ext cx="4228871" cy="3171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00587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899" y="337756"/>
            <a:ext cx="3022481" cy="4047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4106" y="384704"/>
            <a:ext cx="2952368" cy="3953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6474" y="369013"/>
            <a:ext cx="2947526" cy="3947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950" y="3209027"/>
            <a:ext cx="3025429" cy="4051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4106" y="3573016"/>
            <a:ext cx="5883487" cy="3917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83112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0045"/>
            <a:ext cx="4897370"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7370" y="548680"/>
            <a:ext cx="4246630"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1397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7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655"/>
            <a:ext cx="4572000" cy="6525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5266" y="332656"/>
            <a:ext cx="4740771" cy="6525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15300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95736" y="620688"/>
            <a:ext cx="6624736" cy="2877711"/>
          </a:xfrm>
          <a:prstGeom prst="rect">
            <a:avLst/>
          </a:prstGeom>
        </p:spPr>
        <p:txBody>
          <a:bodyPr wrap="square">
            <a:spAutoFit/>
          </a:bodyPr>
          <a:lstStyle/>
          <a:p>
            <a:pPr algn="ctr"/>
            <a:r>
              <a:rPr lang="ru-RU" sz="2800" dirty="0" smtClean="0">
                <a:solidFill>
                  <a:srgbClr val="FF0000"/>
                </a:solidFill>
                <a:effectLst>
                  <a:outerShdw blurRad="38100" dist="38100" dir="2700000" algn="tl">
                    <a:srgbClr val="000000">
                      <a:alpha val="43137"/>
                    </a:srgbClr>
                  </a:outerShdw>
                </a:effectLst>
                <a:latin typeface="Times New Roman"/>
                <a:ea typeface="Times New Roman"/>
              </a:rPr>
              <a:t>Интегрированные уроки</a:t>
            </a:r>
          </a:p>
          <a:p>
            <a:pPr algn="ctr"/>
            <a:endParaRPr lang="ru-RU" dirty="0">
              <a:latin typeface="Times New Roman"/>
            </a:endParaRPr>
          </a:p>
          <a:p>
            <a:pPr>
              <a:lnSpc>
                <a:spcPct val="150000"/>
              </a:lnSpc>
            </a:pPr>
            <a:r>
              <a:rPr lang="ru-RU" dirty="0" smtClean="0">
                <a:effectLst>
                  <a:outerShdw blurRad="38100" dist="38100" dir="2700000" algn="tl">
                    <a:srgbClr val="000000">
                      <a:alpha val="43137"/>
                    </a:srgbClr>
                  </a:outerShdw>
                </a:effectLst>
                <a:latin typeface="Times New Roman"/>
                <a:ea typeface="Times New Roman"/>
              </a:rPr>
              <a:t>Помогают преодолеть недостатки предметного обучения и способствуют формированию у учащихся целостной картины мира.</a:t>
            </a:r>
          </a:p>
          <a:p>
            <a:pPr>
              <a:lnSpc>
                <a:spcPct val="150000"/>
              </a:lnSpc>
            </a:pPr>
            <a:endParaRPr lang="ru-RU" dirty="0" smtClean="0">
              <a:effectLst>
                <a:outerShdw blurRad="38100" dist="38100" dir="2700000" algn="tl">
                  <a:srgbClr val="000000">
                    <a:alpha val="43137"/>
                  </a:srgbClr>
                </a:outerShdw>
              </a:effectLst>
              <a:latin typeface="Times New Roman"/>
              <a:ea typeface="Times New Roman"/>
            </a:endParaRPr>
          </a:p>
          <a:p>
            <a:pPr>
              <a:lnSpc>
                <a:spcPct val="150000"/>
              </a:lnSpc>
            </a:pPr>
            <a:endParaRPr lang="ru-RU" dirty="0" smtClean="0">
              <a:effectLst>
                <a:outerShdw blurRad="38100" dist="38100" dir="2700000" algn="tl">
                  <a:srgbClr val="000000">
                    <a:alpha val="43137"/>
                  </a:srgbClr>
                </a:outerShdw>
              </a:effectLst>
              <a:latin typeface="Times New Roman"/>
              <a:ea typeface="Times New Roman"/>
            </a:endParaRPr>
          </a:p>
        </p:txBody>
      </p:sp>
      <p:pic>
        <p:nvPicPr>
          <p:cNvPr id="634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3" y="2277909"/>
            <a:ext cx="2741452" cy="3671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4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3663" y="2708920"/>
            <a:ext cx="2527150"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35701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6000" y="1052736"/>
            <a:ext cx="6858000" cy="2339102"/>
          </a:xfrm>
          <a:prstGeom prst="rect">
            <a:avLst/>
          </a:prstGeom>
        </p:spPr>
        <p:txBody>
          <a:bodyPr wrap="square">
            <a:spAutoFit/>
          </a:bodyPr>
          <a:lstStyle/>
          <a:p>
            <a:pPr algn="ctr"/>
            <a:r>
              <a:rPr lang="ru-RU" sz="2800"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Задания для развития познавательной активности учащихся</a:t>
            </a:r>
          </a:p>
          <a:p>
            <a:r>
              <a:rPr lang="ru-RU" dirty="0">
                <a:latin typeface="Times New Roman" pitchFamily="18" charset="0"/>
                <a:cs typeface="Times New Roman" pitchFamily="18" charset="0"/>
              </a:rPr>
              <a:t>Задание 1 </a:t>
            </a:r>
          </a:p>
          <a:p>
            <a:r>
              <a:rPr lang="ru-RU" dirty="0">
                <a:latin typeface="Times New Roman" pitchFamily="18" charset="0"/>
                <a:cs typeface="Times New Roman" pitchFamily="18" charset="0"/>
              </a:rPr>
              <a:t>Пройдите  по  лабиринту  так,  чтобы собрать  дорогу  из  всех  букв английского  алфавита  по порядку. Начало  и  конец  пути  обозначены цветными  клетками.  Ходить  можно только по горизонтали и вертикали, но не по диагонали. </a:t>
            </a:r>
          </a:p>
        </p:txBody>
      </p:sp>
      <p:pic>
        <p:nvPicPr>
          <p:cNvPr id="71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391838"/>
            <a:ext cx="6235825" cy="344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3391838"/>
            <a:ext cx="6389396" cy="34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0618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Возьмите  первую  букву  из  названия каждого  животного,  изображенного  на картинке, и составьте ключевое слово.</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819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276872"/>
            <a:ext cx="5363531" cy="245057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286000" y="692696"/>
            <a:ext cx="5094312" cy="1200329"/>
          </a:xfrm>
          <a:prstGeom prst="rect">
            <a:avLst/>
          </a:prstGeom>
        </p:spPr>
        <p:txBody>
          <a:bodyPr wrap="square">
            <a:spAutoFit/>
          </a:bodyPr>
          <a:lstStyle/>
          <a:p>
            <a:r>
              <a:rPr lang="ru-RU" dirty="0">
                <a:latin typeface="Times New Roman" pitchFamily="18" charset="0"/>
                <a:cs typeface="Times New Roman" pitchFamily="18" charset="0"/>
              </a:rPr>
              <a:t>Задание </a:t>
            </a:r>
            <a:r>
              <a:rPr lang="en-US" dirty="0" smtClean="0">
                <a:latin typeface="Times New Roman" pitchFamily="18" charset="0"/>
                <a:cs typeface="Times New Roman" pitchFamily="18" charset="0"/>
              </a:rPr>
              <a:t>2</a:t>
            </a:r>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Возьмите  первую  букву  из  названия каждого  животного,  изображенного  на картинке, и составьте ключевое слово.</a:t>
            </a:r>
          </a:p>
        </p:txBody>
      </p:sp>
      <p:sp>
        <p:nvSpPr>
          <p:cNvPr id="4" name="Прямоугольник 3"/>
          <p:cNvSpPr/>
          <p:nvPr/>
        </p:nvSpPr>
        <p:spPr>
          <a:xfrm rot="10800000" flipV="1">
            <a:off x="4572000" y="4851593"/>
            <a:ext cx="4464496" cy="646331"/>
          </a:xfrm>
          <a:prstGeom prst="rect">
            <a:avLst/>
          </a:prstGeom>
        </p:spPr>
        <p:txBody>
          <a:bodyPr wrap="square">
            <a:spAutoFit/>
          </a:bodyPr>
          <a:lstStyle/>
          <a:p>
            <a:r>
              <a:rPr lang="en-US" dirty="0"/>
              <a:t>Cow, lion, ant, squirrel, snake, rhino(ceros), octopus, owl, </a:t>
            </a:r>
            <a:r>
              <a:rPr lang="en-US" dirty="0" smtClean="0"/>
              <a:t>monkey</a:t>
            </a:r>
            <a:endParaRPr lang="ru-RU" dirty="0"/>
          </a:p>
        </p:txBody>
      </p:sp>
      <p:sp>
        <p:nvSpPr>
          <p:cNvPr id="6" name="Прямоугольник 5"/>
          <p:cNvSpPr/>
          <p:nvPr/>
        </p:nvSpPr>
        <p:spPr>
          <a:xfrm rot="10800000" flipV="1">
            <a:off x="4277054" y="5580278"/>
            <a:ext cx="2527194" cy="646331"/>
          </a:xfrm>
          <a:prstGeom prst="rect">
            <a:avLst/>
          </a:prstGeom>
        </p:spPr>
        <p:txBody>
          <a:bodyPr wrap="square">
            <a:spAutoFit/>
          </a:bodyPr>
          <a:lstStyle/>
          <a:p>
            <a:r>
              <a:rPr lang="en-US" sz="3600" dirty="0">
                <a:latin typeface="Times New Roman"/>
                <a:ea typeface="Times New Roman"/>
              </a:rPr>
              <a:t> classroom</a:t>
            </a:r>
            <a:endParaRPr lang="ru-RU" sz="3600" dirty="0"/>
          </a:p>
        </p:txBody>
      </p:sp>
    </p:spTree>
    <p:extLst>
      <p:ext uri="{BB962C8B-B14F-4D97-AF65-F5344CB8AC3E}">
        <p14:creationId xmlns:p14="http://schemas.microsoft.com/office/powerpoint/2010/main" val="343898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0" y="16287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a:off x="2286000" y="764704"/>
            <a:ext cx="6462464" cy="3139321"/>
          </a:xfrm>
          <a:prstGeom prst="rect">
            <a:avLst/>
          </a:prstGeom>
        </p:spPr>
        <p:txBody>
          <a:bodyPr wrap="square">
            <a:spAutoFit/>
          </a:bodyPr>
          <a:lstStyle/>
          <a:p>
            <a:pPr>
              <a:spcAft>
                <a:spcPts val="0"/>
              </a:spcAft>
            </a:pPr>
            <a:r>
              <a:rPr lang="ru-RU" dirty="0" smtClean="0">
                <a:latin typeface="Times New Roman"/>
                <a:ea typeface="Times New Roman"/>
              </a:rPr>
              <a:t>Задание 3. Найдите  </a:t>
            </a:r>
            <a:r>
              <a:rPr lang="ru-RU" dirty="0">
                <a:latin typeface="Times New Roman"/>
                <a:ea typeface="Times New Roman"/>
              </a:rPr>
              <a:t>способ  с  помощью  ключа прочитать  слова и  запишите их. Каким английским словом можно обобщить все найденные? </a:t>
            </a:r>
          </a:p>
          <a:p>
            <a:pPr>
              <a:spcAft>
                <a:spcPts val="0"/>
              </a:spcAft>
            </a:pPr>
            <a:r>
              <a:rPr lang="ru-RU" dirty="0">
                <a:latin typeface="Times New Roman"/>
                <a:ea typeface="Times New Roman"/>
              </a:rPr>
              <a:t>1) AH BD AH CH BG CD </a:t>
            </a:r>
          </a:p>
          <a:p>
            <a:pPr>
              <a:spcAft>
                <a:spcPts val="0"/>
              </a:spcAft>
            </a:pPr>
            <a:r>
              <a:rPr lang="en-US" dirty="0">
                <a:latin typeface="Times New Roman"/>
                <a:ea typeface="Times New Roman"/>
              </a:rPr>
              <a:t>2) CG AG AE BF AD CH BG CD </a:t>
            </a:r>
            <a:endParaRPr lang="ru-RU" dirty="0">
              <a:latin typeface="Times New Roman"/>
              <a:ea typeface="Times New Roman"/>
            </a:endParaRPr>
          </a:p>
          <a:p>
            <a:pPr>
              <a:spcAft>
                <a:spcPts val="0"/>
              </a:spcAft>
            </a:pPr>
            <a:r>
              <a:rPr lang="en-US" dirty="0">
                <a:latin typeface="Times New Roman"/>
                <a:ea typeface="Times New Roman"/>
              </a:rPr>
              <a:t>3) BE AF CH AD BG CD </a:t>
            </a:r>
            <a:endParaRPr lang="ru-RU" dirty="0">
              <a:latin typeface="Times New Roman"/>
              <a:ea typeface="Times New Roman"/>
            </a:endParaRPr>
          </a:p>
          <a:p>
            <a:pPr>
              <a:spcAft>
                <a:spcPts val="0"/>
              </a:spcAft>
            </a:pPr>
            <a:r>
              <a:rPr lang="en-US" dirty="0">
                <a:latin typeface="Times New Roman"/>
                <a:ea typeface="Times New Roman"/>
              </a:rPr>
              <a:t>4) AG AE CE CH </a:t>
            </a:r>
            <a:endParaRPr lang="ru-RU" dirty="0">
              <a:latin typeface="Times New Roman"/>
              <a:ea typeface="Times New Roman"/>
            </a:endParaRPr>
          </a:p>
          <a:p>
            <a:pPr>
              <a:spcAft>
                <a:spcPts val="0"/>
              </a:spcAft>
            </a:pPr>
            <a:r>
              <a:rPr lang="en-US" dirty="0">
                <a:latin typeface="Times New Roman"/>
                <a:ea typeface="Times New Roman"/>
              </a:rPr>
              <a:t>5) CF CD AF CH AD BG CD </a:t>
            </a:r>
            <a:endParaRPr lang="ru-RU" dirty="0">
              <a:latin typeface="Times New Roman"/>
              <a:ea typeface="Times New Roman"/>
            </a:endParaRPr>
          </a:p>
          <a:p>
            <a:pPr>
              <a:spcAft>
                <a:spcPts val="0"/>
              </a:spcAft>
            </a:pPr>
            <a:r>
              <a:rPr lang="en-US" dirty="0">
                <a:latin typeface="Times New Roman"/>
                <a:ea typeface="Times New Roman"/>
              </a:rPr>
              <a:t>6) BH AG CH AD BG CD </a:t>
            </a:r>
            <a:endParaRPr lang="ru-RU" dirty="0">
              <a:latin typeface="Times New Roman"/>
              <a:ea typeface="Times New Roman"/>
            </a:endParaRPr>
          </a:p>
          <a:p>
            <a:pPr>
              <a:spcAft>
                <a:spcPts val="0"/>
              </a:spcAft>
            </a:pPr>
            <a:r>
              <a:rPr lang="en-US" dirty="0">
                <a:latin typeface="Times New Roman"/>
                <a:ea typeface="Times New Roman"/>
              </a:rPr>
              <a:t>7) AH AF CE </a:t>
            </a:r>
            <a:endParaRPr lang="ru-RU" dirty="0">
              <a:latin typeface="Times New Roman"/>
              <a:ea typeface="Times New Roman"/>
            </a:endParaRPr>
          </a:p>
          <a:p>
            <a:r>
              <a:rPr lang="en-US" dirty="0">
                <a:latin typeface="Times New Roman"/>
                <a:ea typeface="Times New Roman"/>
              </a:rPr>
              <a:t>8) AD AE AH CF AG CE CG</a:t>
            </a:r>
            <a:endParaRPr lang="ru-RU" dirty="0"/>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312276"/>
            <a:ext cx="3816424" cy="3637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rot="10800000" flipV="1">
            <a:off x="2286000" y="4109300"/>
            <a:ext cx="2934072" cy="1477328"/>
          </a:xfrm>
          <a:prstGeom prst="rect">
            <a:avLst/>
          </a:prstGeom>
        </p:spPr>
        <p:txBody>
          <a:bodyPr wrap="square">
            <a:spAutoFit/>
          </a:bodyPr>
          <a:lstStyle/>
          <a:p>
            <a:r>
              <a:rPr lang="ru-RU" dirty="0"/>
              <a:t>Ответ</a:t>
            </a:r>
          </a:p>
          <a:p>
            <a:r>
              <a:rPr lang="en-US" dirty="0"/>
              <a:t>Sister, daughter, mother, aunt, brother, father, son, husband.  </a:t>
            </a:r>
            <a:r>
              <a:rPr lang="ru-RU" dirty="0"/>
              <a:t>Обобщающее слово: </a:t>
            </a:r>
            <a:r>
              <a:rPr lang="en-US" dirty="0"/>
              <a:t>family</a:t>
            </a:r>
            <a:r>
              <a:rPr lang="ru-RU" dirty="0"/>
              <a:t>.</a:t>
            </a:r>
          </a:p>
        </p:txBody>
      </p:sp>
    </p:spTree>
    <p:extLst>
      <p:ext uri="{BB962C8B-B14F-4D97-AF65-F5344CB8AC3E}">
        <p14:creationId xmlns:p14="http://schemas.microsoft.com/office/powerpoint/2010/main" val="173143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43125" y="2205038"/>
            <a:ext cx="6569075" cy="421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Рисунок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338" y="1628775"/>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Рисунок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781175"/>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Прямоугольник 1"/>
          <p:cNvSpPr>
            <a:spLocks noChangeArrowheads="1"/>
          </p:cNvSpPr>
          <p:nvPr/>
        </p:nvSpPr>
        <p:spPr bwMode="auto">
          <a:xfrm>
            <a:off x="1892300" y="692150"/>
            <a:ext cx="70723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ru-RU" altLang="ru-RU" sz="2400">
                <a:solidFill>
                  <a:srgbClr val="3333CC"/>
                </a:solidFill>
                <a:latin typeface="Arial Narrow" pitchFamily="34" charset="0"/>
                <a:cs typeface="Times New Roman" pitchFamily="18" charset="0"/>
              </a:rPr>
              <a:t>Применение методик развивающего характера позволяет ученикам не только продуктивно работать на уроках, но и нестандартно решать проблемные ситуации.</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213" y="404813"/>
            <a:ext cx="8459787" cy="590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mph" presetSubtype="2" fill="hold" nodeType="clickEffect">
                                  <p:stCondLst>
                                    <p:cond delay="0"/>
                                  </p:stCondLst>
                                  <p:childTnLst>
                                    <p:animClr clrSpc="rgb" dir="cw">
                                      <p:cBhvr>
                                        <p:cTn id="6" dur="2000" fill="hold"/>
                                        <p:tgtEl>
                                          <p:spTgt spid="38914"/>
                                        </p:tgtEl>
                                        <p:attrNameLst>
                                          <p:attrName>fillcolor</p:attrName>
                                        </p:attrNameLst>
                                      </p:cBhvr>
                                      <p:to>
                                        <a:schemeClr val="accent2"/>
                                      </p:to>
                                    </p:animClr>
                                    <p:set>
                                      <p:cBhvr>
                                        <p:cTn id="7" dur="2000" fill="hold"/>
                                        <p:tgtEl>
                                          <p:spTgt spid="38914"/>
                                        </p:tgtEl>
                                        <p:attrNameLst>
                                          <p:attrName>fill.type</p:attrName>
                                        </p:attrNameLst>
                                      </p:cBhvr>
                                      <p:to>
                                        <p:strVal val="solid"/>
                                      </p:to>
                                    </p:set>
                                    <p:set>
                                      <p:cBhvr>
                                        <p:cTn id="8" dur="2000" fill="hold"/>
                                        <p:tgtEl>
                                          <p:spTgt spid="3891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03848" y="476672"/>
            <a:ext cx="4752528" cy="707886"/>
          </a:xfrm>
          <a:prstGeom prst="rect">
            <a:avLst/>
          </a:prstGeom>
          <a:noFill/>
        </p:spPr>
        <p:txBody>
          <a:bodyPr>
            <a:spAutoFit/>
          </a:bodyPr>
          <a:lstStyle/>
          <a:p>
            <a:pPr algn="ctr" eaLnBrk="1" hangingPunct="1">
              <a:defRPr/>
            </a:pPr>
            <a:r>
              <a:rPr lang="ru-RU"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Источники:</a:t>
            </a:r>
          </a:p>
        </p:txBody>
      </p:sp>
      <p:sp>
        <p:nvSpPr>
          <p:cNvPr id="51203" name="Прямоугольник 5"/>
          <p:cNvSpPr>
            <a:spLocks noChangeArrowheads="1"/>
          </p:cNvSpPr>
          <p:nvPr/>
        </p:nvSpPr>
        <p:spPr bwMode="auto">
          <a:xfrm>
            <a:off x="1692275" y="1204913"/>
            <a:ext cx="7091363" cy="618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ru-RU">
                <a:hlinkClick r:id="rId2"/>
              </a:rPr>
              <a:t>http://mir-animashki.com/_ph/106/917414314.gif</a:t>
            </a:r>
            <a:endParaRPr lang="ru-RU" altLang="ru-RU">
              <a:hlinkClick r:id="rId2"/>
            </a:endParaRPr>
          </a:p>
          <a:p>
            <a:pPr eaLnBrk="1" hangingPunct="1"/>
            <a:r>
              <a:rPr lang="en-US" altLang="ru-RU">
                <a:hlinkClick r:id="rId2"/>
              </a:rPr>
              <a:t>http://boombob.ru/img/picture/Apr/16/27fd3374131aaa11f87b1ae4445c83ed/6.jpg</a:t>
            </a:r>
            <a:endParaRPr lang="ru-RU" altLang="ru-RU"/>
          </a:p>
          <a:p>
            <a:pPr eaLnBrk="1" hangingPunct="1"/>
            <a:r>
              <a:rPr lang="en-US" altLang="ru-RU">
                <a:hlinkClick r:id="rId3"/>
              </a:rPr>
              <a:t>https://i11.fotocdn.net/s18/73/public_pin_m/233/2510612552.jpg</a:t>
            </a:r>
            <a:endParaRPr lang="ru-RU" altLang="ru-RU"/>
          </a:p>
          <a:p>
            <a:pPr eaLnBrk="1" hangingPunct="1"/>
            <a:r>
              <a:rPr lang="en-US" altLang="ru-RU">
                <a:hlinkClick r:id="rId4"/>
              </a:rPr>
              <a:t>http://mir-animashki.com/_ph/38/105277043.gif?1476388689</a:t>
            </a:r>
            <a:endParaRPr lang="en-US" altLang="ru-RU"/>
          </a:p>
          <a:p>
            <a:pPr eaLnBrk="1" hangingPunct="1"/>
            <a:r>
              <a:rPr lang="en-US" altLang="ru-RU">
                <a:hlinkClick r:id="rId5"/>
              </a:rPr>
              <a:t>https://i02.fotocdn.net/s14/198/public_pin_m/174/2484645317.jpg</a:t>
            </a:r>
            <a:endParaRPr lang="ru-RU" altLang="ru-RU"/>
          </a:p>
          <a:p>
            <a:pPr eaLnBrk="1" hangingPunct="1"/>
            <a:r>
              <a:rPr lang="en-US" altLang="ru-RU">
                <a:hlinkClick r:id="rId6"/>
              </a:rPr>
              <a:t>http://zahodivse.ru/english-junior.ru/images/Teach-English2.jpg</a:t>
            </a:r>
            <a:endParaRPr lang="ru-RU" altLang="ru-RU"/>
          </a:p>
          <a:p>
            <a:pPr eaLnBrk="1" hangingPunct="1"/>
            <a:r>
              <a:rPr lang="en-US" altLang="ru-RU">
                <a:hlinkClick r:id="rId7"/>
              </a:rPr>
              <a:t>https://pp.vk.me/c543104/v543104859/30284/BbZyeKcbjRU.jpg</a:t>
            </a:r>
            <a:endParaRPr lang="ru-RU" altLang="ru-RU"/>
          </a:p>
          <a:p>
            <a:pPr eaLnBrk="1" hangingPunct="1"/>
            <a:r>
              <a:rPr lang="en-US" altLang="ru-RU">
                <a:hlinkClick r:id="rId8"/>
              </a:rPr>
              <a:t>http://svitppt.com.ua/images/50/49161/770/img5.jpg</a:t>
            </a:r>
            <a:endParaRPr lang="ru-RU" altLang="ru-RU"/>
          </a:p>
          <a:p>
            <a:pPr eaLnBrk="1" hangingPunct="1"/>
            <a:r>
              <a:rPr lang="en-US" altLang="ru-RU">
                <a:hlinkClick r:id="rId9"/>
              </a:rPr>
              <a:t>https://ds02.infourok.ru/uploads/ex/03bc/000310fb-f3010081/640/img1.jpg</a:t>
            </a:r>
            <a:endParaRPr lang="en-US" altLang="ru-RU"/>
          </a:p>
          <a:p>
            <a:pPr eaLnBrk="1" hangingPunct="1"/>
            <a:r>
              <a:rPr lang="en-US" altLang="ru-RU">
                <a:hlinkClick r:id="rId10"/>
              </a:rPr>
              <a:t>http://smiles24.ru/data/smiles/anime-zvezdy-434.gif</a:t>
            </a:r>
            <a:endParaRPr lang="ru-RU" altLang="ru-RU"/>
          </a:p>
          <a:p>
            <a:pPr eaLnBrk="1" hangingPunct="1"/>
            <a:r>
              <a:rPr lang="en-US" altLang="ru-RU">
                <a:hlinkClick r:id="rId11"/>
              </a:rPr>
              <a:t>https://img-fotki.yandex.ru/get/6404/23869276.69/0_90f22_a047624c_S</a:t>
            </a:r>
            <a:endParaRPr lang="ru-RU" altLang="ru-RU"/>
          </a:p>
          <a:p>
            <a:pPr eaLnBrk="1" hangingPunct="1"/>
            <a:r>
              <a:rPr lang="en-US" altLang="ru-RU">
                <a:hlinkClick r:id="rId12"/>
              </a:rPr>
              <a:t>http://img0.liveinternet.ru/images/attach/c/5/84/957/84957002_4188253_karandash__2_.gif</a:t>
            </a:r>
            <a:endParaRPr lang="ru-RU" altLang="ru-RU"/>
          </a:p>
          <a:p>
            <a:pPr eaLnBrk="1" hangingPunct="1"/>
            <a:r>
              <a:rPr lang="en-US" altLang="ru-RU">
                <a:hlinkClick r:id="rId13"/>
              </a:rPr>
              <a:t>http://justclickit.ru/flash/child/child%20(405).gif</a:t>
            </a:r>
            <a:endParaRPr lang="ru-RU" altLang="ru-RU"/>
          </a:p>
          <a:p>
            <a:pPr eaLnBrk="1" hangingPunct="1"/>
            <a:endParaRPr lang="ru-RU" altLang="ru-RU"/>
          </a:p>
          <a:p>
            <a:pPr eaLnBrk="1" hangingPunct="1"/>
            <a:endParaRPr lang="ru-RU" altLang="ru-RU"/>
          </a:p>
          <a:p>
            <a:pPr eaLnBrk="1" hangingPunct="1"/>
            <a:endParaRPr lang="en-US" altLang="ru-RU"/>
          </a:p>
          <a:p>
            <a:pPr eaLnBrk="1" hangingPunct="1"/>
            <a:endParaRPr lang="ru-RU" altLang="ru-RU"/>
          </a:p>
          <a:p>
            <a:pPr eaLnBrk="1" hangingPunct="1"/>
            <a:endParaRPr lang="ru-RU" altLang="ru-RU"/>
          </a:p>
          <a:p>
            <a:pPr eaLnBrk="1" hangingPunct="1"/>
            <a:endParaRPr lang="ru-RU" alt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Прямоугольник 2"/>
          <p:cNvSpPr>
            <a:spLocks noChangeArrowheads="1"/>
          </p:cNvSpPr>
          <p:nvPr/>
        </p:nvSpPr>
        <p:spPr bwMode="auto">
          <a:xfrm>
            <a:off x="1763713" y="1268413"/>
            <a:ext cx="7129462" cy="253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eaLnBrk="1" hangingPunct="1">
              <a:lnSpc>
                <a:spcPct val="150000"/>
              </a:lnSpc>
              <a:buFont typeface="Wingdings" pitchFamily="2" charset="2"/>
              <a:buChar char="Ø"/>
            </a:pPr>
            <a:r>
              <a:rPr lang="ru-RU" altLang="ru-RU" dirty="0" smtClean="0">
                <a:solidFill>
                  <a:srgbClr val="7030A0"/>
                </a:solidFill>
                <a:latin typeface="Times New Roman" pitchFamily="18" charset="0"/>
                <a:cs typeface="Times New Roman" pitchFamily="18" charset="0"/>
              </a:rPr>
              <a:t>выявить возможности инновационных форм обучения,  повысить результативность обучения, развитие креативных способностей школьников на уроках английского языка.</a:t>
            </a:r>
          </a:p>
          <a:p>
            <a:pPr marL="285750" indent="-285750" eaLnBrk="1" hangingPunct="1">
              <a:lnSpc>
                <a:spcPct val="150000"/>
              </a:lnSpc>
              <a:buFont typeface="Wingdings" pitchFamily="2" charset="2"/>
              <a:buChar char="Ø"/>
            </a:pPr>
            <a:r>
              <a:rPr lang="ru-RU" altLang="ru-RU" dirty="0" smtClean="0">
                <a:solidFill>
                  <a:srgbClr val="FF0000"/>
                </a:solidFill>
                <a:latin typeface="Times New Roman" pitchFamily="18" charset="0"/>
                <a:cs typeface="Times New Roman" pitchFamily="18" charset="0"/>
              </a:rPr>
              <a:t>С</a:t>
            </a:r>
            <a:r>
              <a:rPr lang="ru-RU" altLang="ru-RU" dirty="0" smtClean="0">
                <a:solidFill>
                  <a:srgbClr val="7030A0"/>
                </a:solidFill>
                <a:latin typeface="Times New Roman" pitchFamily="18" charset="0"/>
                <a:cs typeface="Times New Roman" pitchFamily="18" charset="0"/>
              </a:rPr>
              <a:t>овершенствовать </a:t>
            </a:r>
            <a:r>
              <a:rPr lang="ru-RU" altLang="ru-RU" dirty="0">
                <a:solidFill>
                  <a:srgbClr val="7030A0"/>
                </a:solidFill>
                <a:latin typeface="Times New Roman" pitchFamily="18" charset="0"/>
                <a:cs typeface="Times New Roman" pitchFamily="18" charset="0"/>
              </a:rPr>
              <a:t>навыки и умения работы с  ИКТ для дальнейшего использования на уроке для повышения мотивации к предмету и качества образования у обучающихся</a:t>
            </a:r>
          </a:p>
        </p:txBody>
      </p:sp>
      <p:sp>
        <p:nvSpPr>
          <p:cNvPr id="4" name="Прямоугольник 3"/>
          <p:cNvSpPr/>
          <p:nvPr/>
        </p:nvSpPr>
        <p:spPr>
          <a:xfrm>
            <a:off x="3743920" y="6525344"/>
            <a:ext cx="1980208" cy="13111282"/>
          </a:xfrm>
          <a:prstGeom prst="rect">
            <a:avLst/>
          </a:prstGeom>
        </p:spPr>
        <p:txBody>
          <a:bodyPr wrap="square">
            <a:spAutoFit/>
          </a:bodyPr>
          <a:lstStyle/>
          <a:p>
            <a:pPr eaLnBrk="1" hangingPunct="1">
              <a:defRPr/>
            </a:pPr>
            <a:endParaRPr lang="ru-RU" dirty="0">
              <a:solidFill>
                <a:srgbClr val="7030A0"/>
              </a:solidFill>
              <a:latin typeface="Times New Roman" panose="02020603050405020304" pitchFamily="18" charset="0"/>
              <a:cs typeface="Times New Roman" panose="02020603050405020304" pitchFamily="18" charset="0"/>
            </a:endParaRPr>
          </a:p>
          <a:p>
            <a:pPr marL="285750" indent="-285750" eaLnBrk="1" hangingPunct="1">
              <a:buFont typeface="Wingdings" panose="05000000000000000000" pitchFamily="2" charset="2"/>
              <a:buChar char="Ø"/>
              <a:defRPr/>
            </a:pPr>
            <a:r>
              <a:rPr lang="ru-RU" dirty="0">
                <a:solidFill>
                  <a:srgbClr val="FF0000"/>
                </a:solidFill>
                <a:latin typeface="Times New Roman" panose="02020603050405020304" pitchFamily="18" charset="0"/>
                <a:cs typeface="Times New Roman" panose="02020603050405020304" pitchFamily="18" charset="0"/>
              </a:rPr>
              <a:t> </a:t>
            </a:r>
            <a:r>
              <a:rPr lang="ru-RU" dirty="0">
                <a:solidFill>
                  <a:srgbClr val="FF0000"/>
                </a:solidFill>
                <a:latin typeface="Arial Narrow" panose="020B0606020202030204" pitchFamily="34" charset="0"/>
                <a:cs typeface="Times New Roman" panose="02020603050405020304" pitchFamily="18" charset="0"/>
              </a:rPr>
              <a:t>– изучение инновационных форм обучения в отечественной и зарубежной методической литературе;</a:t>
            </a:r>
            <a:br>
              <a:rPr lang="ru-RU" dirty="0">
                <a:solidFill>
                  <a:srgbClr val="FF0000"/>
                </a:solidFill>
                <a:latin typeface="Arial Narrow" panose="020B0606020202030204" pitchFamily="34" charset="0"/>
                <a:cs typeface="Times New Roman" panose="02020603050405020304" pitchFamily="18" charset="0"/>
              </a:rPr>
            </a:br>
            <a:r>
              <a:rPr lang="ru-RU" dirty="0">
                <a:solidFill>
                  <a:srgbClr val="FF0000"/>
                </a:solidFill>
                <a:latin typeface="Arial Narrow" panose="020B0606020202030204" pitchFamily="34" charset="0"/>
                <a:cs typeface="Times New Roman" panose="02020603050405020304" pitchFamily="18" charset="0"/>
              </a:rPr>
              <a:t>– применение инновационных технологий на уроках английского языка как средство повышения результативности обучения и развития креативности;</a:t>
            </a:r>
            <a:br>
              <a:rPr lang="ru-RU" dirty="0">
                <a:solidFill>
                  <a:srgbClr val="FF0000"/>
                </a:solidFill>
                <a:latin typeface="Arial Narrow" panose="020B0606020202030204" pitchFamily="34" charset="0"/>
                <a:cs typeface="Times New Roman" panose="02020603050405020304" pitchFamily="18" charset="0"/>
              </a:rPr>
            </a:br>
            <a:r>
              <a:rPr lang="ru-RU" dirty="0">
                <a:solidFill>
                  <a:srgbClr val="FF0000"/>
                </a:solidFill>
                <a:latin typeface="Arial Narrow" panose="020B0606020202030204" pitchFamily="34" charset="0"/>
                <a:cs typeface="Times New Roman" panose="02020603050405020304" pitchFamily="18" charset="0"/>
              </a:rPr>
              <a:t>– рассмотрение развития творческой деятельности на уроках английского языка посредством различных инноваций: проектов, ролевых игр, драматизаций, использование ИКТ, приемов технологии критического мышления;</a:t>
            </a:r>
            <a:br>
              <a:rPr lang="ru-RU" dirty="0">
                <a:solidFill>
                  <a:srgbClr val="FF0000"/>
                </a:solidFill>
                <a:latin typeface="Arial Narrow" panose="020B0606020202030204" pitchFamily="34" charset="0"/>
                <a:cs typeface="Times New Roman" panose="02020603050405020304" pitchFamily="18" charset="0"/>
              </a:rPr>
            </a:br>
            <a:r>
              <a:rPr lang="ru-RU" dirty="0">
                <a:solidFill>
                  <a:srgbClr val="FF0000"/>
                </a:solidFill>
                <a:latin typeface="Arial Narrow" panose="020B0606020202030204" pitchFamily="34" charset="0"/>
                <a:cs typeface="Times New Roman" panose="02020603050405020304" pitchFamily="18" charset="0"/>
              </a:rPr>
              <a:t>– обобщение опыта использования инновационных форм обучения на уроках английского языка.</a:t>
            </a:r>
          </a:p>
          <a:p>
            <a:pPr eaLnBrk="1" hangingPunct="1">
              <a:defRPr/>
            </a:pPr>
            <a:endParaRPr lang="ru-RU" dirty="0">
              <a:solidFill>
                <a:srgbClr val="7030A0"/>
              </a:solidFill>
              <a:latin typeface="Arial Narrow" panose="020B0606020202030204" pitchFamily="34" charset="0"/>
              <a:cs typeface="Arial" charset="0"/>
            </a:endParaRPr>
          </a:p>
        </p:txBody>
      </p:sp>
      <p:sp>
        <p:nvSpPr>
          <p:cNvPr id="5" name="Прямоугольник 4"/>
          <p:cNvSpPr/>
          <p:nvPr/>
        </p:nvSpPr>
        <p:spPr>
          <a:xfrm>
            <a:off x="2555775" y="548681"/>
            <a:ext cx="4176465" cy="52322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hangingPunct="1">
              <a:defRPr/>
            </a:pPr>
            <a:r>
              <a:rPr lang="ru-RU" altLang="ru-RU"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Цели </a:t>
            </a:r>
            <a:r>
              <a:rPr lang="ru-RU" altLang="ru-RU"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моей работы:</a:t>
            </a:r>
            <a:endParaRPr lang="ru-RU"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charset="0"/>
            </a:endParaRPr>
          </a:p>
        </p:txBody>
      </p:sp>
      <p:pic>
        <p:nvPicPr>
          <p:cNvPr id="9222"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359963">
            <a:off x="8074025" y="3629025"/>
            <a:ext cx="85725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Рисунок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9700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980762" y="908720"/>
            <a:ext cx="4111518" cy="523220"/>
          </a:xfrm>
          <a:prstGeom prst="rect">
            <a:avLst/>
          </a:prstGeom>
        </p:spPr>
        <p:txBody>
          <a:bodyPr wrap="square">
            <a:spAutoFit/>
          </a:bodyPr>
          <a:lstStyle/>
          <a:p>
            <a:r>
              <a:rPr lang="ru-RU" altLang="ru-RU" sz="2800" b="1" dirty="0"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Задачи </a:t>
            </a:r>
            <a:r>
              <a:rPr lang="ru-RU" altLang="ru-RU" sz="28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моей работы</a:t>
            </a:r>
            <a:endParaRPr lang="ru-RU" dirty="0"/>
          </a:p>
        </p:txBody>
      </p:sp>
      <p:sp>
        <p:nvSpPr>
          <p:cNvPr id="5" name="Прямоугольник 4"/>
          <p:cNvSpPr/>
          <p:nvPr/>
        </p:nvSpPr>
        <p:spPr>
          <a:xfrm>
            <a:off x="2286000" y="1844823"/>
            <a:ext cx="6606480" cy="3477875"/>
          </a:xfrm>
          <a:prstGeom prst="rect">
            <a:avLst/>
          </a:prstGeom>
        </p:spPr>
        <p:txBody>
          <a:bodyPr wrap="square">
            <a:spAutoFit/>
          </a:bodyPr>
          <a:lstStyle/>
          <a:p>
            <a:pPr marL="285750" indent="-285750">
              <a:buFont typeface="Wingdings" pitchFamily="2" charset="2"/>
              <a:buChar char="Ø"/>
            </a:pPr>
            <a:r>
              <a:rPr lang="ru-RU" sz="2000" dirty="0">
                <a:solidFill>
                  <a:srgbClr val="002060"/>
                </a:solidFill>
                <a:latin typeface="Arial Narrow" pitchFamily="34" charset="0"/>
              </a:rPr>
              <a:t>– изучение инновационных форм обучения в отечественной и зарубежной методической литературе</a:t>
            </a:r>
            <a:r>
              <a:rPr lang="ru-RU" sz="2000" dirty="0" smtClean="0">
                <a:solidFill>
                  <a:srgbClr val="002060"/>
                </a:solidFill>
                <a:latin typeface="Arial Narrow" pitchFamily="34" charset="0"/>
              </a:rPr>
              <a:t>;</a:t>
            </a:r>
          </a:p>
          <a:p>
            <a:pPr marL="285750" indent="-285750">
              <a:buFont typeface="Wingdings" pitchFamily="2" charset="2"/>
              <a:buChar char="Ø"/>
            </a:pPr>
            <a:r>
              <a:rPr lang="ru-RU" sz="2000" dirty="0" smtClean="0">
                <a:solidFill>
                  <a:srgbClr val="002060"/>
                </a:solidFill>
                <a:latin typeface="Arial Narrow" pitchFamily="34" charset="0"/>
              </a:rPr>
              <a:t>– </a:t>
            </a:r>
            <a:r>
              <a:rPr lang="ru-RU" sz="2000" dirty="0">
                <a:solidFill>
                  <a:srgbClr val="002060"/>
                </a:solidFill>
                <a:latin typeface="Arial Narrow" pitchFamily="34" charset="0"/>
              </a:rPr>
              <a:t>применение инновационных технологий на уроках английского языка как средство повышения результативности обучения и развития креативности</a:t>
            </a:r>
            <a:r>
              <a:rPr lang="ru-RU" sz="2000" dirty="0" smtClean="0">
                <a:solidFill>
                  <a:srgbClr val="002060"/>
                </a:solidFill>
                <a:latin typeface="Arial Narrow" pitchFamily="34" charset="0"/>
              </a:rPr>
              <a:t>;</a:t>
            </a:r>
          </a:p>
          <a:p>
            <a:pPr marL="285750" indent="-285750">
              <a:buFont typeface="Wingdings" pitchFamily="2" charset="2"/>
              <a:buChar char="Ø"/>
            </a:pPr>
            <a:r>
              <a:rPr lang="ru-RU" sz="2000" dirty="0" smtClean="0">
                <a:solidFill>
                  <a:srgbClr val="002060"/>
                </a:solidFill>
                <a:latin typeface="Arial Narrow" pitchFamily="34" charset="0"/>
              </a:rPr>
              <a:t>– </a:t>
            </a:r>
            <a:r>
              <a:rPr lang="ru-RU" sz="2000" dirty="0">
                <a:solidFill>
                  <a:srgbClr val="002060"/>
                </a:solidFill>
                <a:latin typeface="Arial Narrow" pitchFamily="34" charset="0"/>
              </a:rPr>
              <a:t>рассмотрение развития творческой деятельности на уроках английского языка посредством различных инноваций: проектов, ролевых игр, драматизаций, использование ИКТ, приемов технологии критического мышления</a:t>
            </a:r>
            <a:r>
              <a:rPr lang="ru-RU" sz="2000" dirty="0" smtClean="0">
                <a:solidFill>
                  <a:srgbClr val="002060"/>
                </a:solidFill>
                <a:latin typeface="Arial Narrow" pitchFamily="34" charset="0"/>
              </a:rPr>
              <a:t>;</a:t>
            </a:r>
          </a:p>
          <a:p>
            <a:pPr marL="285750" indent="-285750">
              <a:buFont typeface="Wingdings" pitchFamily="2" charset="2"/>
              <a:buChar char="Ø"/>
            </a:pPr>
            <a:r>
              <a:rPr lang="ru-RU" sz="2000" dirty="0" smtClean="0">
                <a:solidFill>
                  <a:srgbClr val="002060"/>
                </a:solidFill>
                <a:latin typeface="Arial Narrow" pitchFamily="34" charset="0"/>
              </a:rPr>
              <a:t>– </a:t>
            </a:r>
            <a:r>
              <a:rPr lang="ru-RU" sz="2000" dirty="0">
                <a:solidFill>
                  <a:srgbClr val="002060"/>
                </a:solidFill>
                <a:latin typeface="Arial Narrow" pitchFamily="34" charset="0"/>
              </a:rPr>
              <a:t>обобщение опыта использования инновационных форм обучения на уроках английского языка.</a:t>
            </a:r>
          </a:p>
        </p:txBody>
      </p:sp>
    </p:spTree>
    <p:extLst>
      <p:ext uri="{BB962C8B-B14F-4D97-AF65-F5344CB8AC3E}">
        <p14:creationId xmlns:p14="http://schemas.microsoft.com/office/powerpoint/2010/main" val="3113373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5696" y="692696"/>
            <a:ext cx="7128792" cy="5416868"/>
          </a:xfrm>
          <a:prstGeom prst="rect">
            <a:avLst/>
          </a:prstGeom>
        </p:spPr>
        <p:txBody>
          <a:bodyPr wrap="square">
            <a:spAutoFit/>
          </a:bodyPr>
          <a:lstStyle/>
          <a:p>
            <a:endParaRPr lang="ru-RU" dirty="0" smtClean="0"/>
          </a:p>
          <a:p>
            <a:r>
              <a:rPr lang="ru-RU" sz="2800"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Метод «</a:t>
            </a:r>
            <a:r>
              <a:rPr lang="en-US" sz="2800"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Brain Storming» (</a:t>
            </a:r>
            <a:r>
              <a:rPr lang="ru-RU" sz="2800"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Мозговой штурм)</a:t>
            </a:r>
          </a:p>
          <a:p>
            <a:endParaRPr lang="ru-RU" sz="2000"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Тема находится в центре. Сначала возникает слово, идея, мысль. Идёт поток идей, их количество неограниченно, они все фиксируются, начинаем их записывать сверху слева и заканчиваем справа внизу. Метод является индивидуальным продуктом одного человека или одной группы. Выражает индивидуальные возможности, создаёт пространство для проявления креативных способностей,</a:t>
            </a:r>
          </a:p>
          <a:p>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Возможности использования разнообразны:</a:t>
            </a:r>
          </a:p>
          <a:p>
            <a:pPr marL="342900" indent="-342900">
              <a:buFontTx/>
              <a:buChar char="-"/>
            </a:pP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при систематизации, повторении материала;</a:t>
            </a:r>
          </a:p>
          <a:p>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при работе с текстом;</a:t>
            </a:r>
          </a:p>
          <a:p>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при повторении в начале урока;</a:t>
            </a:r>
          </a:p>
          <a:p>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при введении в тему;</a:t>
            </a:r>
          </a:p>
          <a:p>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при сборе необходимого языкового материала;</a:t>
            </a:r>
          </a:p>
          <a:p>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при контроле.</a:t>
            </a: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0563728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en-US" dirty="0"/>
          </a:p>
          <a:p>
            <a:pPr marL="0" indent="0">
              <a:buNone/>
            </a:pPr>
            <a:r>
              <a:rPr lang="en-US" dirty="0" smtClean="0"/>
              <a:t>            Snowy                                                </a:t>
            </a:r>
          </a:p>
          <a:p>
            <a:pPr marL="0" indent="0">
              <a:buNone/>
            </a:pPr>
            <a:r>
              <a:rPr lang="en-US" dirty="0"/>
              <a:t> </a:t>
            </a:r>
            <a:r>
              <a:rPr lang="en-US" dirty="0" smtClean="0"/>
              <a:t>                                                                           sunny</a:t>
            </a:r>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              rainy</a:t>
            </a:r>
          </a:p>
          <a:p>
            <a:pPr marL="0" indent="0">
              <a:buNone/>
            </a:pPr>
            <a:r>
              <a:rPr lang="en-US" dirty="0"/>
              <a:t> </a:t>
            </a:r>
            <a:r>
              <a:rPr lang="en-US" dirty="0" smtClean="0"/>
              <a:t>                                                                           windy</a:t>
            </a:r>
            <a:endParaRPr lang="ru-RU" dirty="0"/>
          </a:p>
        </p:txBody>
      </p:sp>
      <p:sp>
        <p:nvSpPr>
          <p:cNvPr id="4" name="Овал 3"/>
          <p:cNvSpPr/>
          <p:nvPr/>
        </p:nvSpPr>
        <p:spPr>
          <a:xfrm>
            <a:off x="3059832" y="2852936"/>
            <a:ext cx="3384376" cy="237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smtClean="0"/>
              <a:t>Weather</a:t>
            </a:r>
            <a:endParaRPr lang="ru-RU" sz="4800" dirty="0"/>
          </a:p>
        </p:txBody>
      </p:sp>
      <p:cxnSp>
        <p:nvCxnSpPr>
          <p:cNvPr id="6" name="Прямая соединительная линия 5"/>
          <p:cNvCxnSpPr>
            <a:stCxn id="4" idx="1"/>
          </p:cNvCxnSpPr>
          <p:nvPr/>
        </p:nvCxnSpPr>
        <p:spPr>
          <a:xfrm flipH="1" flipV="1">
            <a:off x="2483768" y="2348880"/>
            <a:ext cx="1071694" cy="85205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flipH="1">
            <a:off x="1835696" y="4041068"/>
            <a:ext cx="1183919" cy="0"/>
          </a:xfrm>
          <a:prstGeom prst="line">
            <a:avLst/>
          </a:prstGeom>
        </p:spPr>
        <p:style>
          <a:lnRef idx="1">
            <a:schemeClr val="accent1"/>
          </a:lnRef>
          <a:fillRef idx="0">
            <a:schemeClr val="accent1"/>
          </a:fillRef>
          <a:effectRef idx="0">
            <a:schemeClr val="accent1"/>
          </a:effectRef>
          <a:fontRef idx="minor">
            <a:schemeClr val="tx1"/>
          </a:fontRef>
        </p:style>
      </p:cxnSp>
      <p:pic>
        <p:nvPicPr>
          <p:cNvPr id="65540" name="Picture 4" descr="C:\Users\Учитель\Desktop\a56cd7ce1be7d8e43ff848304d514e2d.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1" y="410286"/>
            <a:ext cx="1907721" cy="1716949"/>
          </a:xfrm>
          <a:prstGeom prst="rect">
            <a:avLst/>
          </a:prstGeom>
          <a:noFill/>
          <a:extLst>
            <a:ext uri="{909E8E84-426E-40DD-AFC4-6F175D3DCCD1}">
              <a14:hiddenFill xmlns:a14="http://schemas.microsoft.com/office/drawing/2010/main">
                <a:solidFill>
                  <a:srgbClr val="FFFFFF"/>
                </a:solidFill>
              </a14:hiddenFill>
            </a:ext>
          </a:extLst>
        </p:spPr>
      </p:pic>
      <p:pic>
        <p:nvPicPr>
          <p:cNvPr id="6554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 y="3200933"/>
            <a:ext cx="2266443" cy="1084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Прямая соединительная линия 9"/>
          <p:cNvCxnSpPr/>
          <p:nvPr/>
        </p:nvCxnSpPr>
        <p:spPr>
          <a:xfrm>
            <a:off x="5076056" y="4041068"/>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6444208" y="4041068"/>
            <a:ext cx="1224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flipV="1">
            <a:off x="5990456" y="2348880"/>
            <a:ext cx="1065820" cy="852052"/>
          </a:xfrm>
          <a:prstGeom prst="line">
            <a:avLst/>
          </a:prstGeom>
        </p:spPr>
        <p:style>
          <a:lnRef idx="1">
            <a:schemeClr val="accent1"/>
          </a:lnRef>
          <a:fillRef idx="0">
            <a:schemeClr val="accent1"/>
          </a:fillRef>
          <a:effectRef idx="0">
            <a:schemeClr val="accent1"/>
          </a:effectRef>
          <a:fontRef idx="minor">
            <a:schemeClr val="tx1"/>
          </a:fontRef>
        </p:style>
      </p:cxnSp>
      <p:pic>
        <p:nvPicPr>
          <p:cNvPr id="6554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1508" y="836712"/>
            <a:ext cx="2065272" cy="1374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4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4288" y="3533829"/>
            <a:ext cx="1979712" cy="1496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6609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65540"/>
                                        </p:tgtEl>
                                        <p:attrNameLst>
                                          <p:attrName>style.visibility</p:attrName>
                                        </p:attrNameLst>
                                      </p:cBhvr>
                                      <p:to>
                                        <p:strVal val="visible"/>
                                      </p:to>
                                    </p:set>
                                    <p:animEffect transition="in" filter="wipe(down)">
                                      <p:cBhvr>
                                        <p:cTn id="32" dur="500"/>
                                        <p:tgtEl>
                                          <p:spTgt spid="6554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animEffect transition="in" filter="wipe(down)">
                                      <p:cBhvr>
                                        <p:cTn id="37" dur="500"/>
                                        <p:tgtEl>
                                          <p:spTgt spid="3">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65542"/>
                                        </p:tgtEl>
                                        <p:attrNameLst>
                                          <p:attrName>style.visibility</p:attrName>
                                        </p:attrNameLst>
                                      </p:cBhvr>
                                      <p:to>
                                        <p:strVal val="visible"/>
                                      </p:to>
                                    </p:set>
                                    <p:animEffect transition="in" filter="wipe(down)">
                                      <p:cBhvr>
                                        <p:cTn id="42" dur="500"/>
                                        <p:tgtEl>
                                          <p:spTgt spid="6554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2" end="2"/>
                                            </p:txEl>
                                          </p:spTgt>
                                        </p:tgtEl>
                                        <p:attrNameLst>
                                          <p:attrName>style.visibility</p:attrName>
                                        </p:attrNameLst>
                                      </p:cBhvr>
                                      <p:to>
                                        <p:strVal val="visible"/>
                                      </p:to>
                                    </p:set>
                                    <p:animEffect transition="in" filter="wipe(down)">
                                      <p:cBhvr>
                                        <p:cTn id="47" dur="500"/>
                                        <p:tgtEl>
                                          <p:spTgt spid="3">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65541"/>
                                        </p:tgtEl>
                                        <p:attrNameLst>
                                          <p:attrName>style.visibility</p:attrName>
                                        </p:attrNameLst>
                                      </p:cBhvr>
                                      <p:to>
                                        <p:strVal val="visible"/>
                                      </p:to>
                                    </p:set>
                                    <p:animEffect transition="in" filter="wipe(down)">
                                      <p:cBhvr>
                                        <p:cTn id="52" dur="500"/>
                                        <p:tgtEl>
                                          <p:spTgt spid="6554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Effect transition="in" filter="wipe(down)">
                                      <p:cBhvr>
                                        <p:cTn id="57" dur="500"/>
                                        <p:tgtEl>
                                          <p:spTgt spid="3">
                                            <p:txEl>
                                              <p:pRg st="6" end="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5543"/>
                                        </p:tgtEl>
                                        <p:attrNameLst>
                                          <p:attrName>style.visibility</p:attrName>
                                        </p:attrNameLst>
                                      </p:cBhvr>
                                      <p:to>
                                        <p:strVal val="visible"/>
                                      </p:to>
                                    </p:set>
                                    <p:animEffect transition="in" filter="wipe(down)">
                                      <p:cBhvr>
                                        <p:cTn id="62" dur="500"/>
                                        <p:tgtEl>
                                          <p:spTgt spid="6554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Effect transition="in" filter="wipe(down)">
                                      <p:cBhvr>
                                        <p:cTn id="6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692696"/>
            <a:ext cx="6174432" cy="3447098"/>
          </a:xfrm>
          <a:prstGeom prst="rect">
            <a:avLst/>
          </a:prstGeom>
        </p:spPr>
        <p:txBody>
          <a:bodyPr wrap="square">
            <a:spAutoFit/>
          </a:bodyPr>
          <a:lstStyle/>
          <a:p>
            <a:pPr algn="ctr"/>
            <a:r>
              <a:rPr lang="ru-RU" sz="28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Метод «</a:t>
            </a:r>
            <a:r>
              <a:rPr lang="ru-RU" sz="2800"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Сиквейн</a:t>
            </a:r>
            <a:r>
              <a:rPr lang="ru-RU" sz="28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p>
          <a:p>
            <a:pPr algn="ctr"/>
            <a:endParaRPr lang="ru-RU" sz="28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a:lnSpc>
                <a:spcPct val="150000"/>
              </a:lnSpc>
            </a:pPr>
            <a:r>
              <a:rPr lang="ru-RU" dirty="0" err="1" smtClean="0">
                <a:effectLst>
                  <a:outerShdw blurRad="38100" dist="38100" dir="2700000" algn="tl">
                    <a:srgbClr val="000000">
                      <a:alpha val="43137"/>
                    </a:srgbClr>
                  </a:outerShdw>
                </a:effectLst>
                <a:latin typeface="Times New Roman" pitchFamily="18" charset="0"/>
                <a:cs typeface="Times New Roman" pitchFamily="18" charset="0"/>
              </a:rPr>
              <a:t>Сиквейн</a:t>
            </a:r>
            <a:r>
              <a:rPr lang="ru-RU" dirty="0" smtClean="0">
                <a:effectLst>
                  <a:outerShdw blurRad="38100" dist="38100" dir="2700000" algn="tl">
                    <a:srgbClr val="000000">
                      <a:alpha val="43137"/>
                    </a:srgbClr>
                  </a:outerShdw>
                </a:effectLst>
                <a:latin typeface="Times New Roman" pitchFamily="18" charset="0"/>
                <a:cs typeface="Times New Roman" pitchFamily="18" charset="0"/>
              </a:rPr>
              <a:t> – это стихотворение, которое требует синтеза информации и материала в кратких выражениях, что позволяет описывать или рефлектировать по какому-либо поводу. Слово «</a:t>
            </a:r>
            <a:r>
              <a:rPr lang="ru-RU" dirty="0" err="1" smtClean="0">
                <a:effectLst>
                  <a:outerShdw blurRad="38100" dist="38100" dir="2700000" algn="tl">
                    <a:srgbClr val="000000">
                      <a:alpha val="43137"/>
                    </a:srgbClr>
                  </a:outerShdw>
                </a:effectLst>
                <a:latin typeface="Times New Roman" pitchFamily="18" charset="0"/>
                <a:cs typeface="Times New Roman" pitchFamily="18" charset="0"/>
              </a:rPr>
              <a:t>сиквейн</a:t>
            </a:r>
            <a:r>
              <a:rPr lang="ru-RU" dirty="0" smtClean="0">
                <a:effectLst>
                  <a:outerShdw blurRad="38100" dist="38100" dir="2700000" algn="tl">
                    <a:srgbClr val="000000">
                      <a:alpha val="43137"/>
                    </a:srgbClr>
                  </a:outerShdw>
                </a:effectLst>
                <a:latin typeface="Times New Roman" pitchFamily="18" charset="0"/>
                <a:cs typeface="Times New Roman" pitchFamily="18" charset="0"/>
              </a:rPr>
              <a:t>» происходит от французского, означает – пять. </a:t>
            </a:r>
            <a:r>
              <a:rPr lang="ru-RU" dirty="0" err="1" smtClean="0">
                <a:effectLst>
                  <a:outerShdw blurRad="38100" dist="38100" dir="2700000" algn="tl">
                    <a:srgbClr val="000000">
                      <a:alpha val="43137"/>
                    </a:srgbClr>
                  </a:outerShdw>
                </a:effectLst>
                <a:latin typeface="Times New Roman" pitchFamily="18" charset="0"/>
                <a:cs typeface="Times New Roman" pitchFamily="18" charset="0"/>
              </a:rPr>
              <a:t>Сиквейн</a:t>
            </a:r>
            <a:r>
              <a:rPr lang="ru-RU" dirty="0" smtClean="0">
                <a:effectLst>
                  <a:outerShdw blurRad="38100" dist="38100" dir="2700000" algn="tl">
                    <a:srgbClr val="000000">
                      <a:alpha val="43137"/>
                    </a:srgbClr>
                  </a:outerShdw>
                </a:effectLst>
                <a:latin typeface="Times New Roman" pitchFamily="18" charset="0"/>
                <a:cs typeface="Times New Roman" pitchFamily="18" charset="0"/>
              </a:rPr>
              <a:t> –это стихотворение, состоящее из пяти строк. </a:t>
            </a:r>
            <a:endParaRPr lang="ru-RU"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2495755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836712"/>
            <a:ext cx="6102424" cy="4662815"/>
          </a:xfrm>
          <a:prstGeom prst="rect">
            <a:avLst/>
          </a:prstGeom>
        </p:spPr>
        <p:txBody>
          <a:bodyPr wrap="square">
            <a:spAutoFit/>
          </a:bodyPr>
          <a:lstStyle/>
          <a:p>
            <a:pPr>
              <a:lnSpc>
                <a:spcPct val="150000"/>
              </a:lnSpc>
            </a:pPr>
            <a:r>
              <a:rPr lang="ru-RU" dirty="0" smtClean="0">
                <a:effectLst>
                  <a:outerShdw blurRad="38100" dist="38100" dir="2700000" algn="tl">
                    <a:srgbClr val="000000">
                      <a:alpha val="43137"/>
                    </a:srgbClr>
                  </a:outerShdw>
                </a:effectLst>
                <a:latin typeface="Times New Roman" pitchFamily="18" charset="0"/>
                <a:cs typeface="Times New Roman" pitchFamily="18" charset="0"/>
              </a:rPr>
              <a:t>Правило написания </a:t>
            </a:r>
            <a:r>
              <a:rPr lang="ru-RU" dirty="0" err="1" smtClean="0">
                <a:effectLst>
                  <a:outerShdw blurRad="38100" dist="38100" dir="2700000" algn="tl">
                    <a:srgbClr val="000000">
                      <a:alpha val="43137"/>
                    </a:srgbClr>
                  </a:outerShdw>
                </a:effectLst>
                <a:latin typeface="Times New Roman" pitchFamily="18" charset="0"/>
                <a:cs typeface="Times New Roman" pitchFamily="18" charset="0"/>
              </a:rPr>
              <a:t>сиквейна</a:t>
            </a:r>
            <a:r>
              <a:rPr lang="ru-RU" dirty="0" smtClean="0">
                <a:effectLst>
                  <a:outerShdw blurRad="38100" dist="38100" dir="2700000" algn="tl">
                    <a:srgbClr val="000000">
                      <a:alpha val="43137"/>
                    </a:srgbClr>
                  </a:outerShdw>
                </a:effectLst>
                <a:latin typeface="Times New Roman" pitchFamily="18" charset="0"/>
                <a:cs typeface="Times New Roman" pitchFamily="18" charset="0"/>
              </a:rPr>
              <a:t>:</a:t>
            </a:r>
          </a:p>
          <a:p>
            <a:pPr>
              <a:lnSpc>
                <a:spcPct val="150000"/>
              </a:lnSpc>
            </a:pPr>
            <a:r>
              <a:rPr lang="ru-RU" dirty="0" smtClean="0">
                <a:effectLst>
                  <a:outerShdw blurRad="38100" dist="38100" dir="2700000" algn="tl">
                    <a:srgbClr val="000000">
                      <a:alpha val="43137"/>
                    </a:srgbClr>
                  </a:outerShdw>
                </a:effectLst>
                <a:latin typeface="Times New Roman" pitchFamily="18" charset="0"/>
                <a:cs typeface="Times New Roman" pitchFamily="18" charset="0"/>
              </a:rPr>
              <a:t>- В первой строчке тема называется одним словом (обычно существительным)</a:t>
            </a:r>
          </a:p>
          <a:p>
            <a:pPr>
              <a:lnSpc>
                <a:spcPct val="150000"/>
              </a:lnSpc>
            </a:pPr>
            <a:r>
              <a:rPr lang="ru-RU" dirty="0" smtClean="0">
                <a:effectLst>
                  <a:outerShdw blurRad="38100" dist="38100" dir="2700000" algn="tl">
                    <a:srgbClr val="000000">
                      <a:alpha val="43137"/>
                    </a:srgbClr>
                  </a:outerShdw>
                </a:effectLst>
                <a:latin typeface="Times New Roman" pitchFamily="18" charset="0"/>
                <a:cs typeface="Times New Roman" pitchFamily="18" charset="0"/>
              </a:rPr>
              <a:t>- Вторая строчка – это описание темы в двух словах (двумя прилагательными)</a:t>
            </a:r>
          </a:p>
          <a:p>
            <a:pPr>
              <a:lnSpc>
                <a:spcPct val="150000"/>
              </a:lnSpc>
            </a:pPr>
            <a:r>
              <a:rPr lang="ru-RU" dirty="0" smtClean="0">
                <a:effectLst>
                  <a:outerShdw blurRad="38100" dist="38100" dir="2700000" algn="tl">
                    <a:srgbClr val="000000">
                      <a:alpha val="43137"/>
                    </a:srgbClr>
                  </a:outerShdw>
                </a:effectLst>
                <a:latin typeface="Times New Roman" pitchFamily="18" charset="0"/>
                <a:cs typeface="Times New Roman" pitchFamily="18" charset="0"/>
              </a:rPr>
              <a:t>- Третья строчка – это описание действия в рамках этой темы тремя словами.</a:t>
            </a:r>
          </a:p>
          <a:p>
            <a:pPr>
              <a:lnSpc>
                <a:spcPct val="150000"/>
              </a:lnSpc>
            </a:pPr>
            <a:r>
              <a:rPr lang="ru-RU" dirty="0" smtClean="0">
                <a:effectLst>
                  <a:outerShdw blurRad="38100" dist="38100" dir="2700000" algn="tl">
                    <a:srgbClr val="000000">
                      <a:alpha val="43137"/>
                    </a:srgbClr>
                  </a:outerShdw>
                </a:effectLst>
                <a:latin typeface="Times New Roman" pitchFamily="18" charset="0"/>
                <a:cs typeface="Times New Roman" pitchFamily="18" charset="0"/>
              </a:rPr>
              <a:t>- Четвёртая строка – фраза из четырёх слов, показывающая отношение к теме</a:t>
            </a:r>
          </a:p>
          <a:p>
            <a:pPr>
              <a:lnSpc>
                <a:spcPct val="150000"/>
              </a:lnSpc>
            </a:pPr>
            <a:r>
              <a:rPr lang="ru-RU" dirty="0" smtClean="0">
                <a:effectLst>
                  <a:outerShdw blurRad="38100" dist="38100" dir="2700000" algn="tl">
                    <a:srgbClr val="000000">
                      <a:alpha val="43137"/>
                    </a:srgbClr>
                  </a:outerShdw>
                </a:effectLst>
                <a:latin typeface="Times New Roman" pitchFamily="18" charset="0"/>
                <a:cs typeface="Times New Roman" pitchFamily="18" charset="0"/>
              </a:rPr>
              <a:t>- Последняя строка – это синоним из одного слова, который повторяет суть темы</a:t>
            </a:r>
            <a:endParaRPr lang="ru-RU"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415720612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4890</TotalTime>
  <Words>1719</Words>
  <Application>Microsoft Office PowerPoint</Application>
  <PresentationFormat>Экран (4:3)</PresentationFormat>
  <Paragraphs>167</Paragraphs>
  <Slides>37</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Halloween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Катенок</dc:creator>
  <cp:lastModifiedBy>-</cp:lastModifiedBy>
  <cp:revision>222</cp:revision>
  <dcterms:created xsi:type="dcterms:W3CDTF">2012-09-01T17:39:51Z</dcterms:created>
  <dcterms:modified xsi:type="dcterms:W3CDTF">2019-01-10T02:41:30Z</dcterms:modified>
</cp:coreProperties>
</file>