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notesMasterIdLst>
    <p:notesMasterId r:id="rId19"/>
  </p:notesMasterIdLst>
  <p:sldIdLst>
    <p:sldId id="259" r:id="rId2"/>
    <p:sldId id="260" r:id="rId3"/>
    <p:sldId id="275" r:id="rId4"/>
    <p:sldId id="277" r:id="rId5"/>
    <p:sldId id="258" r:id="rId6"/>
    <p:sldId id="283" r:id="rId7"/>
    <p:sldId id="262" r:id="rId8"/>
    <p:sldId id="279" r:id="rId9"/>
    <p:sldId id="263" r:id="rId10"/>
    <p:sldId id="264" r:id="rId11"/>
    <p:sldId id="268" r:id="rId12"/>
    <p:sldId id="269" r:id="rId13"/>
    <p:sldId id="280" r:id="rId14"/>
    <p:sldId id="281" r:id="rId15"/>
    <p:sldId id="273" r:id="rId16"/>
    <p:sldId id="282" r:id="rId17"/>
    <p:sldId id="284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7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264CAB-4F05-4732-B850-8E97D51AF7F6}" type="doc">
      <dgm:prSet loTypeId="urn:microsoft.com/office/officeart/2005/8/layout/radial3" loCatId="cycle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ru-RU"/>
        </a:p>
      </dgm:t>
    </dgm:pt>
    <dgm:pt modelId="{E03ADF50-5226-4352-97F6-151147AF1844}">
      <dgm:prSet phldrT="[Текст]"/>
      <dgm:spPr/>
      <dgm:t>
        <a:bodyPr/>
        <a:lstStyle/>
        <a:p>
          <a:r>
            <a:rPr lang="ru-RU" b="1" dirty="0" smtClean="0">
              <a:solidFill>
                <a:schemeClr val="accent6">
                  <a:lumMod val="50000"/>
                </a:schemeClr>
              </a:solidFill>
            </a:rPr>
            <a:t>Составляющие компетентности педагога</a:t>
          </a:r>
          <a:endParaRPr lang="ru-RU" b="1" dirty="0">
            <a:solidFill>
              <a:schemeClr val="accent6">
                <a:lumMod val="50000"/>
              </a:schemeClr>
            </a:solidFill>
          </a:endParaRPr>
        </a:p>
      </dgm:t>
    </dgm:pt>
    <dgm:pt modelId="{2DF7CD24-DDA2-4994-B0D0-3F80D2973D45}" type="parTrans" cxnId="{0151489C-25EA-4C29-B49B-41635D67D817}">
      <dgm:prSet/>
      <dgm:spPr/>
      <dgm:t>
        <a:bodyPr/>
        <a:lstStyle/>
        <a:p>
          <a:endParaRPr lang="ru-RU"/>
        </a:p>
      </dgm:t>
    </dgm:pt>
    <dgm:pt modelId="{8D110290-039F-4AFA-A784-CD39383B523D}" type="sibTrans" cxnId="{0151489C-25EA-4C29-B49B-41635D67D817}">
      <dgm:prSet/>
      <dgm:spPr/>
      <dgm:t>
        <a:bodyPr/>
        <a:lstStyle/>
        <a:p>
          <a:endParaRPr lang="ru-RU"/>
        </a:p>
      </dgm:t>
    </dgm:pt>
    <dgm:pt modelId="{534EFEB2-9E4A-4C6B-AE0B-8988FAA53AC7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bg2">
                  <a:lumMod val="20000"/>
                  <a:lumOff val="80000"/>
                </a:schemeClr>
              </a:solidFill>
            </a:rPr>
            <a:t>Педагогическая </a:t>
          </a:r>
          <a:r>
            <a:rPr lang="ru-RU" sz="1600" b="1" dirty="0" smtClean="0">
              <a:solidFill>
                <a:schemeClr val="accent2"/>
              </a:solidFill>
            </a:rPr>
            <a:t>деятельность</a:t>
          </a:r>
          <a:endParaRPr lang="ru-RU" sz="1600" b="1" dirty="0">
            <a:solidFill>
              <a:schemeClr val="accent2"/>
            </a:solidFill>
          </a:endParaRPr>
        </a:p>
      </dgm:t>
    </dgm:pt>
    <dgm:pt modelId="{EACD2F8E-B0C3-43B8-AE2E-9FB294CEAA33}" type="parTrans" cxnId="{3829C2D3-6F9D-4470-831E-A98108EFCF26}">
      <dgm:prSet/>
      <dgm:spPr/>
      <dgm:t>
        <a:bodyPr/>
        <a:lstStyle/>
        <a:p>
          <a:endParaRPr lang="ru-RU"/>
        </a:p>
      </dgm:t>
    </dgm:pt>
    <dgm:pt modelId="{EBE092CF-C598-4751-AC0C-5B5834F636F1}" type="sibTrans" cxnId="{3829C2D3-6F9D-4470-831E-A98108EFCF26}">
      <dgm:prSet/>
      <dgm:spPr/>
      <dgm:t>
        <a:bodyPr/>
        <a:lstStyle/>
        <a:p>
          <a:endParaRPr lang="ru-RU"/>
        </a:p>
      </dgm:t>
    </dgm:pt>
    <dgm:pt modelId="{4189E88B-FA90-454A-9060-724EE0CFA32A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accent2"/>
              </a:solidFill>
            </a:rPr>
            <a:t>Личность </a:t>
          </a:r>
          <a:r>
            <a:rPr lang="ru-RU" sz="1600" b="1" dirty="0" smtClean="0"/>
            <a:t>учителя</a:t>
          </a:r>
          <a:endParaRPr lang="ru-RU" sz="1600" b="1" dirty="0"/>
        </a:p>
      </dgm:t>
    </dgm:pt>
    <dgm:pt modelId="{97241571-22A1-4F15-AA95-E532DA44C864}" type="parTrans" cxnId="{8D2517A7-0EC5-4F6C-9C45-712294A01957}">
      <dgm:prSet/>
      <dgm:spPr/>
      <dgm:t>
        <a:bodyPr/>
        <a:lstStyle/>
        <a:p>
          <a:endParaRPr lang="ru-RU"/>
        </a:p>
      </dgm:t>
    </dgm:pt>
    <dgm:pt modelId="{3C765627-DFFB-45A4-9ABC-94E15D03FC66}" type="sibTrans" cxnId="{8D2517A7-0EC5-4F6C-9C45-712294A01957}">
      <dgm:prSet/>
      <dgm:spPr/>
      <dgm:t>
        <a:bodyPr/>
        <a:lstStyle/>
        <a:p>
          <a:endParaRPr lang="ru-RU"/>
        </a:p>
      </dgm:t>
    </dgm:pt>
    <dgm:pt modelId="{DB747108-2B0C-485B-83C6-1C713B1B261C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bg2">
                  <a:lumMod val="20000"/>
                  <a:lumOff val="80000"/>
                </a:schemeClr>
              </a:solidFill>
            </a:rPr>
            <a:t>Психолого- педагогическое </a:t>
          </a:r>
          <a:r>
            <a:rPr lang="ru-RU" sz="1600" b="1" dirty="0" smtClean="0">
              <a:solidFill>
                <a:schemeClr val="accent2"/>
              </a:solidFill>
            </a:rPr>
            <a:t>общение</a:t>
          </a:r>
          <a:endParaRPr lang="ru-RU" sz="1600" b="1" dirty="0">
            <a:solidFill>
              <a:schemeClr val="accent2"/>
            </a:solidFill>
          </a:endParaRPr>
        </a:p>
      </dgm:t>
    </dgm:pt>
    <dgm:pt modelId="{9CB7F159-31BA-4C3D-84F3-54E1B6F300CE}" type="parTrans" cxnId="{319A9354-AAD8-4879-9C49-55133B164D20}">
      <dgm:prSet/>
      <dgm:spPr/>
      <dgm:t>
        <a:bodyPr/>
        <a:lstStyle/>
        <a:p>
          <a:endParaRPr lang="ru-RU"/>
        </a:p>
      </dgm:t>
    </dgm:pt>
    <dgm:pt modelId="{2F2FDDFC-EF42-4A25-A702-F335B2B814D8}" type="sibTrans" cxnId="{319A9354-AAD8-4879-9C49-55133B164D20}">
      <dgm:prSet/>
      <dgm:spPr/>
      <dgm:t>
        <a:bodyPr/>
        <a:lstStyle/>
        <a:p>
          <a:endParaRPr lang="ru-RU"/>
        </a:p>
      </dgm:t>
    </dgm:pt>
    <dgm:pt modelId="{8EAE3E49-0033-484C-B64F-B7F4E2A2405A}" type="pres">
      <dgm:prSet presAssocID="{7F264CAB-4F05-4732-B850-8E97D51AF7F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BB5487B-4A17-46E6-B2BE-B65AE78F42BD}" type="pres">
      <dgm:prSet presAssocID="{7F264CAB-4F05-4732-B850-8E97D51AF7F6}" presName="radial" presStyleCnt="0">
        <dgm:presLayoutVars>
          <dgm:animLvl val="ctr"/>
        </dgm:presLayoutVars>
      </dgm:prSet>
      <dgm:spPr/>
    </dgm:pt>
    <dgm:pt modelId="{24CC2325-548B-4369-9FDD-529D8E177266}" type="pres">
      <dgm:prSet presAssocID="{E03ADF50-5226-4352-97F6-151147AF1844}" presName="centerShape" presStyleLbl="vennNode1" presStyleIdx="0" presStyleCnt="4" custLinFactNeighborX="-10367" custLinFactNeighborY="-4924"/>
      <dgm:spPr/>
      <dgm:t>
        <a:bodyPr/>
        <a:lstStyle/>
        <a:p>
          <a:endParaRPr lang="ru-RU"/>
        </a:p>
      </dgm:t>
    </dgm:pt>
    <dgm:pt modelId="{152CAE49-22ED-4B3B-868C-F102589F99F1}" type="pres">
      <dgm:prSet presAssocID="{534EFEB2-9E4A-4C6B-AE0B-8988FAA53AC7}" presName="node" presStyleLbl="vennNode1" presStyleIdx="1" presStyleCnt="4" custScaleX="142724" custRadScaleRad="104532" custRadScaleInc="-69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0C4255-CD6A-453C-894D-9BF736DF6334}" type="pres">
      <dgm:prSet presAssocID="{4189E88B-FA90-454A-9060-724EE0CFA32A}" presName="node" presStyleLbl="vennNode1" presStyleIdx="2" presStyleCnt="4" custScaleX="122790" custRadScaleRad="74557" custRadScaleInc="109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8574C4-FC47-44AA-9907-5319EAE4AF78}" type="pres">
      <dgm:prSet presAssocID="{DB747108-2B0C-485B-83C6-1C713B1B261C}" presName="node" presStyleLbl="vennNode1" presStyleIdx="3" presStyleCnt="4" custScaleX="128396" custRadScaleRad="110375" custRadScaleInc="20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943BD12-0143-4C38-958E-F0CDAB777FCB}" type="presOf" srcId="{534EFEB2-9E4A-4C6B-AE0B-8988FAA53AC7}" destId="{152CAE49-22ED-4B3B-868C-F102589F99F1}" srcOrd="0" destOrd="0" presId="urn:microsoft.com/office/officeart/2005/8/layout/radial3"/>
    <dgm:cxn modelId="{0151489C-25EA-4C29-B49B-41635D67D817}" srcId="{7F264CAB-4F05-4732-B850-8E97D51AF7F6}" destId="{E03ADF50-5226-4352-97F6-151147AF1844}" srcOrd="0" destOrd="0" parTransId="{2DF7CD24-DDA2-4994-B0D0-3F80D2973D45}" sibTransId="{8D110290-039F-4AFA-A784-CD39383B523D}"/>
    <dgm:cxn modelId="{D0F68DD4-33D3-4031-94AA-3D3466F494CA}" type="presOf" srcId="{DB747108-2B0C-485B-83C6-1C713B1B261C}" destId="{7D8574C4-FC47-44AA-9907-5319EAE4AF78}" srcOrd="0" destOrd="0" presId="urn:microsoft.com/office/officeart/2005/8/layout/radial3"/>
    <dgm:cxn modelId="{BC88CF60-62A5-463D-87DB-C15DB0EB1DEF}" type="presOf" srcId="{E03ADF50-5226-4352-97F6-151147AF1844}" destId="{24CC2325-548B-4369-9FDD-529D8E177266}" srcOrd="0" destOrd="0" presId="urn:microsoft.com/office/officeart/2005/8/layout/radial3"/>
    <dgm:cxn modelId="{3829C2D3-6F9D-4470-831E-A98108EFCF26}" srcId="{E03ADF50-5226-4352-97F6-151147AF1844}" destId="{534EFEB2-9E4A-4C6B-AE0B-8988FAA53AC7}" srcOrd="0" destOrd="0" parTransId="{EACD2F8E-B0C3-43B8-AE2E-9FB294CEAA33}" sibTransId="{EBE092CF-C598-4751-AC0C-5B5834F636F1}"/>
    <dgm:cxn modelId="{8D2517A7-0EC5-4F6C-9C45-712294A01957}" srcId="{E03ADF50-5226-4352-97F6-151147AF1844}" destId="{4189E88B-FA90-454A-9060-724EE0CFA32A}" srcOrd="1" destOrd="0" parTransId="{97241571-22A1-4F15-AA95-E532DA44C864}" sibTransId="{3C765627-DFFB-45A4-9ABC-94E15D03FC66}"/>
    <dgm:cxn modelId="{3BD959C4-A673-464B-B6DD-1F1C2BE03C34}" type="presOf" srcId="{4189E88B-FA90-454A-9060-724EE0CFA32A}" destId="{DA0C4255-CD6A-453C-894D-9BF736DF6334}" srcOrd="0" destOrd="0" presId="urn:microsoft.com/office/officeart/2005/8/layout/radial3"/>
    <dgm:cxn modelId="{319A9354-AAD8-4879-9C49-55133B164D20}" srcId="{E03ADF50-5226-4352-97F6-151147AF1844}" destId="{DB747108-2B0C-485B-83C6-1C713B1B261C}" srcOrd="2" destOrd="0" parTransId="{9CB7F159-31BA-4C3D-84F3-54E1B6F300CE}" sibTransId="{2F2FDDFC-EF42-4A25-A702-F335B2B814D8}"/>
    <dgm:cxn modelId="{D8D5EE59-DFF8-4C23-82E7-63E5C1D7E992}" type="presOf" srcId="{7F264CAB-4F05-4732-B850-8E97D51AF7F6}" destId="{8EAE3E49-0033-484C-B64F-B7F4E2A2405A}" srcOrd="0" destOrd="0" presId="urn:microsoft.com/office/officeart/2005/8/layout/radial3"/>
    <dgm:cxn modelId="{AD7B8815-CB16-45C3-9145-7DEE2834239D}" type="presParOf" srcId="{8EAE3E49-0033-484C-B64F-B7F4E2A2405A}" destId="{5BB5487B-4A17-46E6-B2BE-B65AE78F42BD}" srcOrd="0" destOrd="0" presId="urn:microsoft.com/office/officeart/2005/8/layout/radial3"/>
    <dgm:cxn modelId="{C26B67E3-D586-4E56-BDD9-AF6076CC5A5E}" type="presParOf" srcId="{5BB5487B-4A17-46E6-B2BE-B65AE78F42BD}" destId="{24CC2325-548B-4369-9FDD-529D8E177266}" srcOrd="0" destOrd="0" presId="urn:microsoft.com/office/officeart/2005/8/layout/radial3"/>
    <dgm:cxn modelId="{EC9FEF79-0DCA-4B11-B0F3-524EE0E4306D}" type="presParOf" srcId="{5BB5487B-4A17-46E6-B2BE-B65AE78F42BD}" destId="{152CAE49-22ED-4B3B-868C-F102589F99F1}" srcOrd="1" destOrd="0" presId="urn:microsoft.com/office/officeart/2005/8/layout/radial3"/>
    <dgm:cxn modelId="{3E40E90E-84AF-4412-A65D-8D376E742475}" type="presParOf" srcId="{5BB5487B-4A17-46E6-B2BE-B65AE78F42BD}" destId="{DA0C4255-CD6A-453C-894D-9BF736DF6334}" srcOrd="2" destOrd="0" presId="urn:microsoft.com/office/officeart/2005/8/layout/radial3"/>
    <dgm:cxn modelId="{202432A7-BAE9-4582-A7A0-A8A6D0B95FA4}" type="presParOf" srcId="{5BB5487B-4A17-46E6-B2BE-B65AE78F42BD}" destId="{7D8574C4-FC47-44AA-9907-5319EAE4AF78}" srcOrd="3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0991E16-FBB1-4153-ADAD-7EB15A42729A}" type="datetimeFigureOut">
              <a:rPr lang="ru-RU"/>
              <a:pPr>
                <a:defRPr/>
              </a:pPr>
              <a:t>10.01.2019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59F0610-5266-4D70-B33C-EC8D465BFF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3"/>
          <p:cNvSpPr txBox="1">
            <a:spLocks noGrp="1" noChangeArrowheads="1"/>
          </p:cNvSpPr>
          <p:nvPr/>
        </p:nvSpPr>
        <p:spPr bwMode="auto">
          <a:xfrm>
            <a:off x="3884613" y="8685213"/>
            <a:ext cx="2960687" cy="446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6E895B23-46F1-4720-B477-33C4DA1F92C5}" type="slidenum">
              <a:rPr lang="ru-RU" sz="1200">
                <a:solidFill>
                  <a:srgbClr val="000000"/>
                </a:solidFill>
                <a:latin typeface="Garamond" pitchFamily="18" charset="0"/>
              </a:rPr>
              <a:pPr algn="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6</a:t>
            </a:fld>
            <a:endParaRPr lang="ru-RU" sz="1200">
              <a:solidFill>
                <a:srgbClr val="000000"/>
              </a:solidFill>
              <a:latin typeface="Garamond" pitchFamily="18" charset="0"/>
            </a:endParaRPr>
          </a:p>
        </p:txBody>
      </p:sp>
      <p:sp>
        <p:nvSpPr>
          <p:cNvPr id="20483" name="Rectangle 1"/>
          <p:cNvSpPr>
            <a:spLocks noGrp="1" noRot="1" noChangeArrowheads="1" noTextEdit="1"/>
          </p:cNvSpPr>
          <p:nvPr>
            <p:ph type="sldImg"/>
          </p:nvPr>
        </p:nvSpPr>
        <p:spPr bwMode="auto">
          <a:xfrm>
            <a:off x="1133475" y="677863"/>
            <a:ext cx="4591050" cy="3444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76875" cy="4106863"/>
          </a:xfrm>
          <a:noFill/>
        </p:spPr>
        <p:txBody>
          <a:bodyPr wrap="non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DA5C7EE-BFCE-43E0-80BB-20E35921FD6C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grpSp>
        <p:nvGrpSpPr>
          <p:cNvPr id="5" name="Группа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7" name="Полилиния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8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>
                <a:defRPr/>
              </a:pPr>
              <a:endParaRPr lang="en-US"/>
            </a:p>
          </p:txBody>
        </p:sp>
        <p:cxnSp>
          <p:nvCxnSpPr>
            <p:cNvPr id="10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6CAD356F-0E36-45FA-95E7-FB20AF6272DB}" type="datetimeFigureOut">
              <a:rPr lang="ru-RU"/>
              <a:pPr>
                <a:defRPr/>
              </a:pPr>
              <a:t>10.01.2019</a:t>
            </a:fld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EDD57444-6B7F-40F2-86C6-12D4FEE82A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5D07C-354F-42B1-A089-DFF03CE907C1}" type="datetimeFigureOut">
              <a:rPr lang="ru-RU"/>
              <a:pPr>
                <a:defRPr/>
              </a:pPr>
              <a:t>10.01.2019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F46FD-F0E6-403A-8B89-42CF92E235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357AEA-2315-47A9-8801-6E8098D29F8F}" type="datetimeFigureOut">
              <a:rPr lang="ru-RU"/>
              <a:pPr>
                <a:defRPr/>
              </a:pPr>
              <a:t>10.01.2019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CC917-2A78-41BD-89DC-B9CCDA5C81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5A68D-2827-4EAF-B45C-D2515F46C920}" type="datetimeFigureOut">
              <a:rPr lang="ru-RU"/>
              <a:pPr>
                <a:defRPr/>
              </a:pPr>
              <a:t>10.01.2019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ADA63-8966-46D0-AE47-42509DAFE0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Нашивка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27252B1-2A2B-40A3-982B-DDE22A29E471}" type="datetimeFigureOut">
              <a:rPr lang="ru-RU"/>
              <a:pPr>
                <a:defRPr/>
              </a:pPr>
              <a:t>10.01.2019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B0084A9-3F82-489F-9AC7-9F710D27DE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C3507CA-F786-4DAE-8E00-DEC1AA6E2BA9}" type="datetimeFigureOut">
              <a:rPr lang="ru-RU"/>
              <a:pPr>
                <a:defRPr/>
              </a:pPr>
              <a:t>10.01.2019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0C8290F-0E23-43B7-80B4-EF3AAEB615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E0E5426-46F6-484A-9F0C-24AADC8A596E}" type="datetimeFigureOut">
              <a:rPr lang="ru-RU"/>
              <a:pPr>
                <a:defRPr/>
              </a:pPr>
              <a:t>10.01.2019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92AF5C6-9967-4473-8E9F-F5E1AA7756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A404D95-59F2-4A42-B5C5-16127C6EB028}" type="datetimeFigureOut">
              <a:rPr lang="ru-RU"/>
              <a:pPr>
                <a:defRPr/>
              </a:pPr>
              <a:t>10.01.2019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C1E7117-C5CE-4B59-9D65-2FDC3D71EE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3209FC-1061-4A68-A764-FB4EDA2CB1BE}" type="datetimeFigureOut">
              <a:rPr lang="ru-RU"/>
              <a:pPr>
                <a:defRPr/>
              </a:pPr>
              <a:t>10.01.2019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85A62F-E623-4657-A069-C49D92B4D7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EF1A825-4DB4-4B69-8F37-94760FD89574}" type="datetimeFigureOut">
              <a:rPr lang="ru-RU"/>
              <a:pPr>
                <a:defRPr/>
              </a:pPr>
              <a:t>10.01.2019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2AE38A8-5A67-47E0-8E2D-87CAA1432C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Полилиния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8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Нашивка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D041CFAB-7DC5-4B86-88B1-BB08B9CC7F88}" type="datetimeFigureOut">
              <a:rPr lang="ru-RU"/>
              <a:pPr>
                <a:defRPr/>
              </a:pPr>
              <a:t>10.01.2019</a:t>
            </a:fld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FCD3DC05-BB9A-4F23-B8AB-1BC6829533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CFCC33CA-0750-4190-9E3D-C510EEAC1A1F}" type="datetimeFigureOut">
              <a:rPr lang="ru-RU"/>
              <a:pPr>
                <a:defRPr/>
              </a:pPr>
              <a:t>10.01.2019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3A291490-7A6D-4EB2-A378-9E0C7F0D91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6" r:id="rId2"/>
    <p:sldLayoutId id="2147483698" r:id="rId3"/>
    <p:sldLayoutId id="2147483699" r:id="rId4"/>
    <p:sldLayoutId id="2147483700" r:id="rId5"/>
    <p:sldLayoutId id="2147483701" r:id="rId6"/>
    <p:sldLayoutId id="2147483695" r:id="rId7"/>
    <p:sldLayoutId id="2147483702" r:id="rId8"/>
    <p:sldLayoutId id="2147483703" r:id="rId9"/>
    <p:sldLayoutId id="2147483694" r:id="rId10"/>
    <p:sldLayoutId id="2147483693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fontAlgn="base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fontAlgn="base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313" y="1412875"/>
            <a:ext cx="8229600" cy="4525963"/>
          </a:xfrm>
        </p:spPr>
        <p:txBody>
          <a:bodyPr rtlCol="0">
            <a:normAutofit fontScale="92500" lnSpcReduction="20000"/>
          </a:bodyPr>
          <a:lstStyle/>
          <a:p>
            <a:pPr marL="0" indent="0" fontAlgn="auto">
              <a:spcAft>
                <a:spcPts val="0"/>
              </a:spcAft>
              <a:buFont typeface="Wingdings 2" charset="2"/>
              <a:buNone/>
              <a:defRPr/>
            </a:pP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-осведомленность, авторитетность, обладание компетенцией, знаниями, позволяющими судить о чем- либо, качество человека, обладающего всесторонними знаниями; это системное проявление знаний, умений, способностей и личностных качеств, позволяющих успешно решать функциональные задачи, составляющие сущность профессиональной деятельности</a:t>
            </a:r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2" charset="2"/>
              <a:buChar char=""/>
              <a:defRPr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0" dirty="0" smtClean="0">
                <a:solidFill>
                  <a:schemeClr val="tx1"/>
                </a:solidFill>
                <a:latin typeface="Arial Narrow" pitchFamily="34" charset="0"/>
              </a:rPr>
              <a:t>Компетентность –</a:t>
            </a:r>
            <a:endParaRPr lang="ru-RU" b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365760" indent="-256032" fontAlgn="auto">
              <a:spcAft>
                <a:spcPts val="0"/>
              </a:spcAft>
              <a:buSzPct val="45000"/>
              <a:buFont typeface="Wingdings" charset="2"/>
              <a:buChar char=""/>
              <a:defRPr/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интеллектуально — педагогическая компетентность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(умение применять 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полученные   знания);</a:t>
            </a:r>
          </a:p>
          <a:p>
            <a:pPr marL="365760" indent="-256032" fontAlgn="auto">
              <a:spcAft>
                <a:spcPts val="0"/>
              </a:spcAft>
              <a:buSzPct val="45000"/>
              <a:buFont typeface="Wingdings" charset="2"/>
              <a:buChar char=""/>
              <a:defRPr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опыт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в профессиональной деятельности для эффективности обучения и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воспитания;</a:t>
            </a:r>
          </a:p>
          <a:p>
            <a:pPr marL="365760" indent="-256032" fontAlgn="auto">
              <a:spcAft>
                <a:spcPts val="0"/>
              </a:spcAft>
              <a:buSzPct val="45000"/>
              <a:buFont typeface="Wingdings" charset="2"/>
              <a:buChar char=""/>
              <a:defRPr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Способность педагога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к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инновационной деятельности</a:t>
            </a:r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.</a:t>
            </a:r>
            <a:endParaRPr lang="ru-RU" sz="2800" b="1" i="1" dirty="0">
              <a:solidFill>
                <a:schemeClr val="accent6">
                  <a:lumMod val="50000"/>
                </a:schemeClr>
              </a:solidFill>
              <a:latin typeface="Arial Narrow" pitchFamily="34" charset="0"/>
            </a:endParaRPr>
          </a:p>
          <a:p>
            <a:pPr marL="365760" indent="-256032" fontAlgn="auto">
              <a:spcAft>
                <a:spcPts val="0"/>
              </a:spcAft>
              <a:buFont typeface="Wingdings 2" charset="2"/>
              <a:buChar char=""/>
              <a:defRPr/>
            </a:pP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составляющие :</a:t>
            </a:r>
            <a:br>
              <a:rPr lang="ru-RU" sz="4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20938"/>
            <a:ext cx="8229600" cy="3586162"/>
          </a:xfrm>
        </p:spPr>
        <p:txBody>
          <a:bodyPr rtlCol="0">
            <a:normAutofit fontScale="92500"/>
          </a:bodyPr>
          <a:lstStyle/>
          <a:p>
            <a:pPr marL="0" indent="0" fontAlgn="auto">
              <a:spcAft>
                <a:spcPts val="0"/>
              </a:spcAft>
              <a:buFont typeface="Wingdings 2" charset="2"/>
              <a:buNone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Анализ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собственной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педагогической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деятельности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fontAlgn="auto">
              <a:spcAft>
                <a:spcPts val="0"/>
              </a:spcAft>
              <a:buFont typeface="Wingdings 2" charset="2"/>
              <a:buNone/>
              <a:defRPr/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Повышение квалификации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 образовательного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уровня.</a:t>
            </a:r>
          </a:p>
          <a:p>
            <a:pPr marL="0" indent="0" fontAlgn="auto">
              <a:spcAft>
                <a:spcPts val="0"/>
              </a:spcAft>
              <a:buFont typeface="Wingdings 2" charset="2"/>
              <a:buNone/>
              <a:defRPr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Участие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конкурсах,  фестивалях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сетевых  сообществах.</a:t>
            </a:r>
          </a:p>
          <a:p>
            <a:pPr marL="0" indent="0" fontAlgn="auto">
              <a:spcAft>
                <a:spcPts val="0"/>
              </a:spcAft>
              <a:buFont typeface="Wingdings 2" charset="2"/>
              <a:buNone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Обмен опытом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 презентация собственных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достижений.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fontAlgn="auto">
              <a:spcAft>
                <a:spcPts val="0"/>
              </a:spcAft>
              <a:buFont typeface="Wingdings 2" charset="2"/>
              <a:buNone/>
              <a:defRPr/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Самообразование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создание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портфолио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fontAlgn="auto">
              <a:spcAft>
                <a:spcPts val="0"/>
              </a:spcAft>
              <a:buFont typeface="Wingdings 2" charset="2"/>
              <a:buNone/>
              <a:defRPr/>
            </a:pPr>
            <a:endParaRPr lang="ru-RU" b="1" dirty="0">
              <a:solidFill>
                <a:schemeClr val="accent6">
                  <a:lumMod val="50000"/>
                </a:schemeClr>
              </a:solidFill>
              <a:latin typeface="Arial Narrow" pitchFamily="34" charset="0"/>
              <a:cs typeface="Arial" pitchFamily="34" charset="0"/>
            </a:endParaRPr>
          </a:p>
          <a:p>
            <a:pPr marL="365760" indent="-256032" fontAlgn="auto">
              <a:spcAft>
                <a:spcPts val="0"/>
              </a:spcAft>
              <a:buFont typeface="Wingdings 2" charset="2"/>
              <a:buChar char=""/>
              <a:defRPr/>
            </a:pP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2016224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dirty="0" smtClean="0">
                <a:ln w="1143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n w="1143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0" dirty="0" smtClean="0">
                <a:ln w="1143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 </a:t>
            </a:r>
            <a:r>
              <a:rPr lang="ru-RU" sz="4000" b="0" dirty="0">
                <a:ln w="1143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формирования  профессиональной компетентности</a:t>
            </a:r>
            <a:r>
              <a:rPr lang="ru-RU" dirty="0">
                <a:ln w="11430"/>
                <a:solidFill>
                  <a:schemeClr val="bg2">
                    <a:lumMod val="20000"/>
                    <a:lumOff val="80000"/>
                  </a:schemeClr>
                </a:solidFill>
                <a:latin typeface="Arial Narrow" pitchFamily="34" charset="0"/>
                <a:cs typeface="Arial" pitchFamily="34" charset="0"/>
              </a:rPr>
              <a:t>:</a:t>
            </a:r>
            <a:br>
              <a:rPr lang="ru-RU" dirty="0">
                <a:ln w="11430"/>
                <a:solidFill>
                  <a:schemeClr val="bg2">
                    <a:lumMod val="20000"/>
                    <a:lumOff val="80000"/>
                  </a:schemeClr>
                </a:solidFill>
                <a:latin typeface="Arial Narrow" pitchFamily="34" charset="0"/>
                <a:cs typeface="Arial" pitchFamily="34" charset="0"/>
              </a:rPr>
            </a:br>
            <a:endParaRPr lang="ru-RU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650" y="1806575"/>
            <a:ext cx="7594600" cy="4052888"/>
          </a:xfrm>
        </p:spPr>
        <p:txBody>
          <a:bodyPr rtlCol="0">
            <a:normAutofit fontScale="92500" lnSpcReduction="20000"/>
          </a:bodyPr>
          <a:lstStyle/>
          <a:p>
            <a:pPr marL="285750" indent="-28575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активное  творческое     начало педагогов; </a:t>
            </a:r>
          </a:p>
          <a:p>
            <a:pPr marL="285750" indent="-28575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стремление педагога      к повышению квалификационного        разряда; </a:t>
            </a:r>
          </a:p>
          <a:p>
            <a:pPr marL="285750" indent="-28575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потребность  педагога в изучении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теоретической  литературы в процессе 	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обобщения    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идей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инновационного опыта;  </a:t>
            </a:r>
          </a:p>
          <a:p>
            <a:pPr marL="285750" indent="-28575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готовность педагога разработать тему по самообразованию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 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авторской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разработки ;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2" charset="2"/>
              <a:buChar char=""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стремление педагога выступать на  педсоветах, семинарах, конференциях по развитию инновационного процесса. </a:t>
            </a:r>
          </a:p>
          <a:p>
            <a:pPr marL="365760" indent="-256032" fontAlgn="auto">
              <a:spcAft>
                <a:spcPts val="0"/>
              </a:spcAft>
              <a:buFont typeface="Wingdings 2" charset="2"/>
              <a:buChar char=""/>
              <a:defRPr/>
            </a:pPr>
            <a:endParaRPr lang="ru-RU" sz="2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Показатели профессионального </a:t>
            </a:r>
            <a:br>
              <a:rPr lang="ru-RU" sz="4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роста          педагогов:</a:t>
            </a:r>
            <a:r>
              <a:rPr lang="ru-RU" dirty="0" smtClean="0">
                <a:solidFill>
                  <a:srgbClr val="CCE6F6"/>
                </a:solidFill>
                <a:latin typeface="Arial Narrow" pitchFamily="34" charset="0"/>
              </a:rPr>
              <a:t/>
            </a:r>
            <a:br>
              <a:rPr lang="ru-RU" dirty="0" smtClean="0">
                <a:solidFill>
                  <a:srgbClr val="CCE6F6"/>
                </a:solidFill>
                <a:latin typeface="Arial Narrow" pitchFamily="34" charset="0"/>
              </a:rPr>
            </a:br>
            <a:endParaRPr lang="ru-RU" dirty="0" smtClean="0">
              <a:solidFill>
                <a:srgbClr val="CCE6F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65760" indent="-256032" fontAlgn="auto">
              <a:spcAft>
                <a:spcPts val="0"/>
              </a:spcAft>
              <a:buSzPct val="100000"/>
              <a:buFont typeface="Wingdings 3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ru-RU" sz="2800" dirty="0" smtClean="0">
              <a:solidFill>
                <a:srgbClr val="FF0000"/>
              </a:solidFill>
            </a:endParaRPr>
          </a:p>
          <a:p>
            <a:pPr marL="365760" indent="-256032" fontAlgn="auto">
              <a:spcAft>
                <a:spcPts val="0"/>
              </a:spcAft>
              <a:buSzPct val="100000"/>
              <a:buFont typeface="Wingdings 3"/>
              <a:buChar char="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ru-RU" sz="2400" dirty="0" smtClean="0">
              <a:solidFill>
                <a:srgbClr val="000000"/>
              </a:solidFill>
            </a:endParaRPr>
          </a:p>
          <a:p>
            <a:pPr marL="365760" indent="-256032" fontAlgn="auto"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3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Интерес и любовь к детям</a:t>
            </a:r>
          </a:p>
          <a:p>
            <a:pPr marL="365760" indent="-256032" fontAlgn="auto"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3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Увлеченность педагогической деятельностью</a:t>
            </a:r>
          </a:p>
          <a:p>
            <a:pPr marL="365760" indent="-256032" fontAlgn="auto"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3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Дисциплинированность</a:t>
            </a:r>
          </a:p>
          <a:p>
            <a:pPr marL="365760" indent="-256032" fontAlgn="auto"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3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Психолого-педагогическая зрелость и наблюдательность</a:t>
            </a:r>
          </a:p>
          <a:p>
            <a:pPr marL="365760" indent="-256032" fontAlgn="auto"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3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Педагогический такт</a:t>
            </a:r>
          </a:p>
          <a:p>
            <a:pPr marL="365760" indent="-256032" fontAlgn="auto"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3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Педагогический оптимизм</a:t>
            </a:r>
          </a:p>
          <a:p>
            <a:pPr marL="365760" indent="-256032" fontAlgn="auto"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3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Педагогическое воображение</a:t>
            </a:r>
          </a:p>
          <a:p>
            <a:pPr marL="365760" indent="-256032" fontAlgn="auto"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3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Организаторские способности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ПРОФЕССИОНАЛЬНЫЕ КАЧЕСТВА ПЕДАГОГА</a:t>
            </a:r>
            <a:b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9438" y="1824038"/>
            <a:ext cx="8232775" cy="3859212"/>
          </a:xfrm>
        </p:spPr>
        <p:txBody>
          <a:bodyPr rtlCol="0">
            <a:normAutofit fontScale="92500"/>
          </a:bodyPr>
          <a:lstStyle/>
          <a:p>
            <a:pPr marL="0" indent="0" fontAlgn="auto">
              <a:spcAft>
                <a:spcPts val="0"/>
              </a:spcAft>
              <a:buFont typeface="Wingdings 2" charset="2"/>
              <a:buNone/>
              <a:defRPr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видеть ученика в 	образовательном 	         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процессе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fontAlgn="auto">
              <a:spcAft>
                <a:spcPts val="0"/>
              </a:spcAft>
              <a:buFont typeface="Wingdings 2" charset="2"/>
              <a:buNone/>
              <a:defRPr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строить учебный процесс, направленный на достижение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целей  образования;</a:t>
            </a:r>
          </a:p>
          <a:p>
            <a:pPr marL="0" indent="0" fontAlgn="auto">
              <a:lnSpc>
                <a:spcPct val="80000"/>
              </a:lnSpc>
              <a:spcAft>
                <a:spcPts val="0"/>
              </a:spcAft>
              <a:buFont typeface="Wingdings 2" charset="2"/>
              <a:buNone/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создавать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образовательную среду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использовать ее возможности  (информационные ресурсы, ИКТ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0" indent="0" fontAlgn="auto">
              <a:lnSpc>
                <a:spcPct val="80000"/>
              </a:lnSpc>
              <a:spcAft>
                <a:spcPts val="0"/>
              </a:spcAft>
              <a:buFont typeface="Wingdings 2" charset="2"/>
              <a:buNone/>
              <a:defRPr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планировать и осуществлять профессиональное самообразование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анализ собственной деятельности, выбор технологий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самообразования).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fontAlgn="auto">
              <a:lnSpc>
                <a:spcPct val="80000"/>
              </a:lnSpc>
              <a:spcAft>
                <a:spcPts val="0"/>
              </a:spcAft>
              <a:buFont typeface="Wingdings 2" charset="2"/>
              <a:buNone/>
              <a:defRPr/>
            </a:pPr>
            <a:endParaRPr lang="ru-RU" b="1" i="1" dirty="0">
              <a:latin typeface="Arial Narrow" pitchFamily="34" charset="0"/>
            </a:endParaRPr>
          </a:p>
          <a:p>
            <a:pPr marL="0" indent="0" fontAlgn="auto">
              <a:spcAft>
                <a:spcPts val="0"/>
              </a:spcAft>
              <a:buFont typeface="Wingdings 2" charset="2"/>
              <a:buNone/>
              <a:defRPr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Целевые индикаторы профессиональной компетентности (параметры оценивания):</a:t>
            </a:r>
            <a:b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Wingdings 2" charset="2"/>
              <a:buNone/>
              <a:defRPr/>
            </a:pP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можно </a:t>
            </a: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назвать учителя, который на достаточно высоком уровне осуществляет педагогическую деятельность,  достигает стабильно высоких результатов в </a:t>
            </a: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обучении </a:t>
            </a: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воспитании учащихся.</a:t>
            </a:r>
          </a:p>
          <a:p>
            <a:pPr marL="365760" indent="-256032" algn="ctr" fontAlgn="auto">
              <a:spcAft>
                <a:spcPts val="0"/>
              </a:spcAft>
              <a:buFont typeface="Wingdings 2" charset="2"/>
              <a:buChar char=""/>
              <a:defRPr/>
            </a:pPr>
            <a:endParaRPr lang="ru-RU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Профессионально компетентным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smtClean="0">
                <a:solidFill>
                  <a:srgbClr val="3F1E25"/>
                </a:solidFill>
                <a:latin typeface="Times New Roman" pitchFamily="18" charset="0"/>
                <a:cs typeface="Times New Roman" pitchFamily="18" charset="0"/>
              </a:rPr>
              <a:t>Анализ</a:t>
            </a:r>
            <a:r>
              <a:rPr lang="ru-RU" sz="2400" smtClean="0">
                <a:solidFill>
                  <a:srgbClr val="3F1E25"/>
                </a:solidFill>
                <a:latin typeface="Times New Roman" pitchFamily="18" charset="0"/>
                <a:cs typeface="Times New Roman" pitchFamily="18" charset="0"/>
              </a:rPr>
              <a:t> собственной педагогической </a:t>
            </a:r>
            <a:r>
              <a:rPr lang="ru-RU" sz="2400" b="1" smtClean="0">
                <a:solidFill>
                  <a:srgbClr val="3F1E25"/>
                </a:solidFill>
                <a:latin typeface="Times New Roman" pitchFamily="18" charset="0"/>
                <a:cs typeface="Times New Roman" pitchFamily="18" charset="0"/>
              </a:rPr>
              <a:t>деятельности</a:t>
            </a:r>
          </a:p>
          <a:p>
            <a:endParaRPr lang="ru-RU" sz="18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Каждому из педагогов  необходимо выбрать  три качества,  которые в нем наиболее проявляются, считая, что и окружающие видят в нем эти качества. Предлагается написать каждое качество  на отдельном листе. Далее  педагоги делятся на 6групп, садятся кругом. Все свернутые бумажки кладутся в центр стола, у каждой группы свой. В каждой группе ведущий предлагает одному из участников взять, не глядя, записку, прочитать его и отдать тому, для кого  она характерна. Так продолжается до тех пор, пока  не останется ни одной записки. В итоге каждый из педагогов получает разное количество бумажек, а, значит, и качеств.</a:t>
            </a:r>
            <a:br>
              <a:rPr lang="ru-RU" sz="18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У нескольких педагогов спросить: «Как присвоенные им качества могут помочь им в профессиональной деятельности?»</a:t>
            </a:r>
            <a:br>
              <a:rPr lang="ru-RU" sz="18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Это была первая попытка самодиагностики и рефлексии ваших качеств.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0" dirty="0" smtClean="0">
                <a:latin typeface="Times New Roman" pitchFamily="18" charset="0"/>
                <a:cs typeface="Times New Roman" pitchFamily="18" charset="0"/>
              </a:rPr>
              <a:t>Практическая часть</a:t>
            </a:r>
            <a:endParaRPr lang="ru-RU" sz="4000" b="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Мне понравился материал</a:t>
            </a:r>
          </a:p>
          <a:p>
            <a:r>
              <a:rPr lang="ru-RU" smtClean="0"/>
              <a:t>Я пополнила свои знания</a:t>
            </a:r>
          </a:p>
          <a:p>
            <a:r>
              <a:rPr lang="ru-RU" smtClean="0"/>
              <a:t>Я буду искать материал по теме  дополнительно в других источниках</a:t>
            </a:r>
          </a:p>
          <a:p>
            <a:r>
              <a:rPr lang="ru-RU" smtClean="0"/>
              <a:t>Мне не интересна эта тема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Рефлексия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algn="just" fontAlgn="auto">
              <a:spcAft>
                <a:spcPts val="0"/>
              </a:spcAft>
              <a:buFont typeface="Wingdings 2" charset="2"/>
              <a:buNone/>
              <a:defRPr/>
            </a:pPr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40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достижение </a:t>
            </a:r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высоких </a:t>
            </a:r>
            <a:r>
              <a:rPr lang="ru-RU" sz="40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образцов осуществления нескольких сторон педагогического труда (деятельности, общения, </a:t>
            </a:r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личности педагога).</a:t>
            </a:r>
            <a:endParaRPr lang="ru-RU" sz="40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2" charset="2"/>
              <a:buChar char=""/>
              <a:defRPr/>
            </a:pP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0" dirty="0" smtClean="0">
                <a:solidFill>
                  <a:schemeClr val="tx1"/>
                </a:solidFill>
                <a:latin typeface="Arial Narrow" pitchFamily="34" charset="0"/>
              </a:rPr>
              <a:t/>
            </a:r>
            <a:br>
              <a:rPr lang="ru-RU" b="0" dirty="0" smtClean="0">
                <a:solidFill>
                  <a:schemeClr val="tx1"/>
                </a:solidFill>
                <a:latin typeface="Arial Narrow" pitchFamily="34" charset="0"/>
              </a:rPr>
            </a:br>
            <a:r>
              <a:rPr lang="ru-RU" b="0" dirty="0" smtClean="0">
                <a:solidFill>
                  <a:schemeClr val="tx1"/>
                </a:solidFill>
                <a:latin typeface="Arial Narrow" pitchFamily="34" charset="0"/>
              </a:rPr>
              <a:t>Профессионализм - </a:t>
            </a:r>
            <a:br>
              <a:rPr lang="ru-RU" b="0" dirty="0" smtClean="0">
                <a:solidFill>
                  <a:schemeClr val="tx1"/>
                </a:solidFill>
                <a:latin typeface="Arial Narrow" pitchFamily="34" charset="0"/>
              </a:rPr>
            </a:br>
            <a:endParaRPr lang="ru-RU" b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5400" smtClean="0">
                <a:latin typeface="Times New Roman" pitchFamily="18" charset="0"/>
                <a:cs typeface="Times New Roman" pitchFamily="18" charset="0"/>
              </a:rPr>
              <a:t>Профессиональная компетентность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800" smtClean="0">
                <a:latin typeface="Times New Roman" pitchFamily="18" charset="0"/>
                <a:cs typeface="Times New Roman" pitchFamily="18" charset="0"/>
              </a:rPr>
              <a:t>Развитие профессиональной компетентности учителя как фактор повышения качества образования в условиях реализации ФГОС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0" dirty="0" smtClean="0">
                <a:latin typeface="Times New Roman" pitchFamily="18" charset="0"/>
                <a:cs typeface="Times New Roman" pitchFamily="18" charset="0"/>
              </a:rPr>
              <a:t>Тема педсовета</a:t>
            </a:r>
            <a:endParaRPr lang="ru-RU" sz="4000" b="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marL="365760" indent="-256032" fontAlgn="auto">
              <a:spcAft>
                <a:spcPts val="0"/>
              </a:spcAft>
              <a:buFont typeface="Wingdings 2" charset="2"/>
              <a:buChar char=""/>
              <a:defRPr/>
            </a:pPr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 </a:t>
            </a: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понятием </a:t>
            </a:r>
            <a:r>
              <a:rPr lang="ru-RU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«профессиональная </a:t>
            </a:r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компетентность педагога»,     овладение </a:t>
            </a: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видами</a:t>
            </a:r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профессиональной </a:t>
            </a:r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компетентности;</a:t>
            </a:r>
          </a:p>
          <a:p>
            <a:pPr marL="365760" indent="-256032" fontAlgn="auto">
              <a:spcAft>
                <a:spcPts val="0"/>
              </a:spcAft>
              <a:buFont typeface="Wingdings 2" charset="2"/>
              <a:buChar char=""/>
              <a:defRPr/>
            </a:pPr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Активизация  </a:t>
            </a: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инновационной деятельности </a:t>
            </a:r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педагога.</a:t>
            </a:r>
            <a:endParaRPr lang="ru-RU" sz="40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2" charset="2"/>
              <a:buChar char=""/>
              <a:defRPr/>
            </a:pPr>
            <a:endParaRPr lang="ru-RU" b="1" dirty="0">
              <a:latin typeface="Arial Narrow" pitchFamily="34" charset="0"/>
            </a:endParaRPr>
          </a:p>
          <a:p>
            <a:pPr marL="365760" indent="-256032" fontAlgn="auto">
              <a:spcAft>
                <a:spcPts val="0"/>
              </a:spcAft>
              <a:buFont typeface="Wingdings 2" charset="2"/>
              <a:buChar char=""/>
              <a:defRPr/>
            </a:pPr>
            <a:endParaRPr lang="ru-RU" dirty="0"/>
          </a:p>
        </p:txBody>
      </p:sp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0" dirty="0" smtClean="0">
                <a:latin typeface="Times New Roman" pitchFamily="18" charset="0"/>
                <a:cs typeface="Times New Roman" pitchFamily="18" charset="0"/>
              </a:rPr>
              <a:t>Задачи: </a:t>
            </a:r>
            <a:br>
              <a:rPr lang="ru-RU" sz="4000" b="0" dirty="0" smtClean="0">
                <a:latin typeface="Times New Roman" pitchFamily="18" charset="0"/>
                <a:cs typeface="Times New Roman" pitchFamily="18" charset="0"/>
              </a:rPr>
            </a:br>
            <a:endParaRPr lang="ru-RU" sz="4000" b="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 noChangeArrowheads="1"/>
          </p:cNvSpPr>
          <p:nvPr/>
        </p:nvSpPr>
        <p:spPr bwMode="auto">
          <a:xfrm>
            <a:off x="395288" y="47625"/>
            <a:ext cx="8291512" cy="6186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40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Модернизация образования</a:t>
            </a:r>
            <a:br>
              <a:rPr lang="ru-RU" sz="40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</a:br>
            <a:r>
              <a:rPr lang="ru-RU" sz="40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/>
            </a:r>
            <a:br>
              <a:rPr lang="ru-RU" sz="40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</a:br>
            <a:r>
              <a:rPr lang="ru-RU" sz="40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/>
            </a:r>
            <a:br>
              <a:rPr lang="ru-RU" sz="40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</a:br>
            <a:r>
              <a:rPr lang="ru-RU" sz="40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Формирование новой модели школы</a:t>
            </a:r>
            <a:br>
              <a:rPr lang="ru-RU" sz="40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</a:br>
            <a:r>
              <a:rPr lang="ru-RU" sz="40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/>
            </a:r>
            <a:br>
              <a:rPr lang="ru-RU" sz="40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</a:br>
            <a:r>
              <a:rPr lang="ru-RU" sz="40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/>
            </a:r>
            <a:br>
              <a:rPr lang="ru-RU" sz="40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</a:br>
            <a:r>
              <a:rPr lang="ru-RU" sz="40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Качественное повышение уровня профессионализма учителя (педагога)</a:t>
            </a:r>
          </a:p>
        </p:txBody>
      </p:sp>
      <p:sp>
        <p:nvSpPr>
          <p:cNvPr id="19458" name="AutoShape 2"/>
          <p:cNvSpPr>
            <a:spLocks noChangeArrowheads="1"/>
          </p:cNvSpPr>
          <p:nvPr/>
        </p:nvSpPr>
        <p:spPr bwMode="auto">
          <a:xfrm>
            <a:off x="4427538" y="1052513"/>
            <a:ext cx="485775" cy="976312"/>
          </a:xfrm>
          <a:prstGeom prst="downArrow">
            <a:avLst>
              <a:gd name="adj1" fmla="val 50000"/>
              <a:gd name="adj2" fmla="val 50245"/>
            </a:avLst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>
              <a:latin typeface="Garamond" pitchFamily="18" charset="0"/>
            </a:endParaRPr>
          </a:p>
        </p:txBody>
      </p:sp>
      <p:sp>
        <p:nvSpPr>
          <p:cNvPr id="19459" name="AutoShape 3"/>
          <p:cNvSpPr>
            <a:spLocks noChangeArrowheads="1"/>
          </p:cNvSpPr>
          <p:nvPr/>
        </p:nvSpPr>
        <p:spPr bwMode="auto">
          <a:xfrm>
            <a:off x="4427538" y="3357563"/>
            <a:ext cx="485775" cy="976312"/>
          </a:xfrm>
          <a:prstGeom prst="downArrow">
            <a:avLst>
              <a:gd name="adj1" fmla="val 50000"/>
              <a:gd name="adj2" fmla="val 50245"/>
            </a:avLst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>
              <a:latin typeface="Garamond" pitchFamily="18" charset="0"/>
            </a:endParaRPr>
          </a:p>
        </p:txBody>
      </p:sp>
      <p:sp>
        <p:nvSpPr>
          <p:cNvPr id="19460" name="Нижний колонтитул 1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Метод обединение эстетического цикла 2016-2017. руководитель Ткачук Н.Ю.</a:t>
            </a:r>
            <a:endParaRPr lang="en-US" smtClean="0"/>
          </a:p>
        </p:txBody>
      </p:sp>
      <p:sp>
        <p:nvSpPr>
          <p:cNvPr id="19461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0F155401-E67E-45EE-9561-9256FE30EBEC}" type="slidenum">
              <a:rPr lang="ru-RU"/>
              <a:pPr/>
              <a:t>6</a:t>
            </a:fld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650" y="1557338"/>
            <a:ext cx="7124700" cy="4392612"/>
          </a:xfrm>
        </p:spPr>
        <p:txBody>
          <a:bodyPr rtlCol="0">
            <a:normAutofit fontScale="92500" lnSpcReduction="10000"/>
          </a:bodyPr>
          <a:lstStyle/>
          <a:p>
            <a:pPr marL="0" indent="0" fontAlgn="auto">
              <a:spcAft>
                <a:spcPts val="0"/>
              </a:spcAft>
              <a:buFont typeface="Wingdings 2" charset="2"/>
              <a:buNone/>
              <a:defRPr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-это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сумма знаний и умений, которая определяет результативность и эффективность труда, это комбинация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личностных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профессиональных  качеств</a:t>
            </a:r>
            <a:r>
              <a:rPr lang="ru-RU" sz="2800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6" charset="0"/>
              </a:rPr>
              <a:t>.</a:t>
            </a:r>
          </a:p>
          <a:p>
            <a:pPr marL="0" indent="0" fontAlgn="auto">
              <a:spcAft>
                <a:spcPts val="0"/>
              </a:spcAft>
              <a:buFont typeface="Wingdings 2" charset="2"/>
              <a:buNone/>
              <a:defRPr/>
            </a:pPr>
            <a:endParaRPr lang="ru-RU" sz="2800" i="1" dirty="0" smtClean="0">
              <a:solidFill>
                <a:schemeClr val="accent6">
                  <a:lumMod val="50000"/>
                </a:schemeClr>
              </a:solidFill>
              <a:latin typeface="Times New Roman" pitchFamily="16" charset="0"/>
            </a:endParaRPr>
          </a:p>
          <a:p>
            <a:pPr marL="0" indent="0" fontAlgn="auto">
              <a:spcAft>
                <a:spcPts val="0"/>
              </a:spcAft>
              <a:buFont typeface="Wingdings 2" charset="2"/>
              <a:buNone/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-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это способность сформировать устойчивую мотивацию учащегося к обучению, тем самым повысить уровень  качества образования; это творчество, индивидуальность, готовность принятия нового, адекватное   отношение к  педагогическим   инновациям</a:t>
            </a:r>
            <a:endParaRPr lang="ru-RU" sz="2800" i="1" dirty="0">
              <a:solidFill>
                <a:schemeClr val="accent6">
                  <a:lumMod val="50000"/>
                </a:schemeClr>
              </a:solidFill>
              <a:latin typeface="Times New Roman" pitchFamily="16" charset="0"/>
            </a:endParaRPr>
          </a:p>
          <a:p>
            <a:pPr marL="365760" indent="-256032" fontAlgn="auto">
              <a:spcAft>
                <a:spcPts val="0"/>
              </a:spcAft>
              <a:buFont typeface="Wingdings 2" charset="2"/>
              <a:buChar char=""/>
              <a:defRPr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Профессиональная компетентность педагога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650" y="1557338"/>
            <a:ext cx="7124700" cy="4392612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Wingdings 2" charset="2"/>
              <a:buNone/>
              <a:defRPr/>
            </a:pPr>
            <a:endParaRPr lang="ru-RU" sz="2800" i="1" dirty="0" smtClean="0">
              <a:solidFill>
                <a:schemeClr val="accent6">
                  <a:lumMod val="50000"/>
                </a:schemeClr>
              </a:solidFill>
              <a:latin typeface="Times New Roman" pitchFamily="16" charset="0"/>
            </a:endParaRPr>
          </a:p>
          <a:p>
            <a:pPr marL="0" indent="0" fontAlgn="auto">
              <a:spcAft>
                <a:spcPts val="0"/>
              </a:spcAft>
              <a:buFont typeface="Wingdings 2" charset="2"/>
              <a:buNone/>
              <a:defRPr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это способность сформировать устойчивую мотивацию учащегося к обучению, тем самым повысить уровень  качества образования; это творчество, индивидуальность, готовность принятия нового, адекватное   отношение к  педагогическим   инновациям</a:t>
            </a:r>
            <a:endParaRPr lang="ru-RU" sz="2800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Font typeface="Wingdings 2" charset="2"/>
              <a:buChar char=""/>
              <a:defRPr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Профессиональная компетентность педагога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4294967295"/>
          </p:nvPr>
        </p:nvGraphicFramePr>
        <p:xfrm>
          <a:off x="1439863" y="188913"/>
          <a:ext cx="7704137" cy="6534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656</TotalTime>
  <Words>477</Words>
  <Application>Microsoft Office PowerPoint</Application>
  <PresentationFormat>Экран (4:3)</PresentationFormat>
  <Paragraphs>51</Paragraphs>
  <Slides>17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Шаблон оформления</vt:lpstr>
      </vt:variant>
      <vt:variant>
        <vt:i4>8</vt:i4>
      </vt:variant>
      <vt:variant>
        <vt:lpstr>Заголовки слайдов</vt:lpstr>
      </vt:variant>
      <vt:variant>
        <vt:i4>17</vt:i4>
      </vt:variant>
    </vt:vector>
  </HeadingPairs>
  <TitlesOfParts>
    <vt:vector size="35" baseType="lpstr">
      <vt:lpstr>Arial</vt:lpstr>
      <vt:lpstr>Lucida Sans Unicode</vt:lpstr>
      <vt:lpstr>Wingdings 3</vt:lpstr>
      <vt:lpstr>Verdana</vt:lpstr>
      <vt:lpstr>Wingdings 2</vt:lpstr>
      <vt:lpstr>Calibri</vt:lpstr>
      <vt:lpstr>Times New Roman</vt:lpstr>
      <vt:lpstr>Arial Narrow</vt:lpstr>
      <vt:lpstr>Garamond</vt:lpstr>
      <vt:lpstr>Wingdings</vt:lpstr>
      <vt:lpstr>Открытая</vt:lpstr>
      <vt:lpstr>Открытая</vt:lpstr>
      <vt:lpstr>Открытая</vt:lpstr>
      <vt:lpstr>Открытая</vt:lpstr>
      <vt:lpstr>Открытая</vt:lpstr>
      <vt:lpstr>Открытая</vt:lpstr>
      <vt:lpstr>Открытая</vt:lpstr>
      <vt:lpstr>Открытая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«Профессиональная компетенция педагога»</dc:title>
  <dc:creator>1</dc:creator>
  <cp:lastModifiedBy>учитель</cp:lastModifiedBy>
  <cp:revision>29</cp:revision>
  <dcterms:created xsi:type="dcterms:W3CDTF">2014-12-16T07:43:02Z</dcterms:created>
  <dcterms:modified xsi:type="dcterms:W3CDTF">2019-01-10T04:01:32Z</dcterms:modified>
</cp:coreProperties>
</file>