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7C83E-9EF8-49B3-BF0F-DB9D179B15F6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58342-337F-4204-8E4C-C2D1D90C7F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58342-337F-4204-8E4C-C2D1D90C7FE0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4A1A1-4F06-4340-A037-123B1B420ACE}" type="datetimeFigureOut">
              <a:rPr lang="ru-RU" smtClean="0"/>
              <a:t>15.04.2014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528CE-B1FD-431B-9AF9-916D78730F6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mb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26469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6000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ru-RU" sz="6000" dirty="0" smtClean="0">
                <a:latin typeface="Arial Black" pitchFamily="34" charset="0"/>
              </a:rPr>
              <a:t>Героическая оборона Севастополя</a:t>
            </a:r>
            <a:endParaRPr lang="ru-RU" sz="6000" dirty="0">
              <a:latin typeface="Arial Black" pitchFamily="34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Действия авиации</a:t>
            </a:r>
            <a:endParaRPr lang="ru-RU" dirty="0"/>
          </a:p>
        </p:txBody>
      </p:sp>
      <p:pic>
        <p:nvPicPr>
          <p:cNvPr id="4" name="Содержимое 3" descr="OborSev004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342901"/>
            <a:ext cx="5112568" cy="5112568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Второй штурм</a:t>
            </a:r>
            <a:endParaRPr lang="ru-RU" dirty="0"/>
          </a:p>
        </p:txBody>
      </p:sp>
      <p:pic>
        <p:nvPicPr>
          <p:cNvPr id="4" name="Содержимое 3" descr="OborSev019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3" y="1378905"/>
            <a:ext cx="6765908" cy="5074431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Последний штурм</a:t>
            </a:r>
            <a:endParaRPr lang="ru-RU" dirty="0"/>
          </a:p>
        </p:txBody>
      </p:sp>
      <p:pic>
        <p:nvPicPr>
          <p:cNvPr id="4" name="Содержимое 3" descr="OborSev037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1" y="1432911"/>
            <a:ext cx="6405868" cy="4804401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426170"/>
          </a:xfrm>
        </p:spPr>
        <p:txBody>
          <a:bodyPr>
            <a:normAutofit fontScale="90000"/>
          </a:bodyPr>
          <a:lstStyle/>
          <a:p>
            <a:r>
              <a:rPr lang="ru-RU" sz="2200" b="1" dirty="0"/>
              <a:t>Около 700 человек начальствующего состава были вывезены подводными лодками. Ещё несколько тысяч смогли уйти на лёгких </a:t>
            </a:r>
            <a:r>
              <a:rPr lang="ru-RU" sz="2200" b="1" dirty="0" err="1"/>
              <a:t>плавсредствах</a:t>
            </a:r>
            <a:r>
              <a:rPr lang="ru-RU" sz="2200" b="1" dirty="0"/>
              <a:t> Черноморского флота. 1 июля сопротивление защитников </a:t>
            </a:r>
            <a:r>
              <a:rPr lang="ru-RU" sz="2200" b="1" dirty="0" smtClean="0"/>
              <a:t>город</a:t>
            </a:r>
            <a:br>
              <a:rPr lang="ru-RU" sz="2200" b="1" dirty="0" smtClean="0"/>
            </a:br>
            <a:r>
              <a:rPr lang="ru-RU" sz="2200" b="1" dirty="0" smtClean="0"/>
              <a:t>прекратилось</a:t>
            </a:r>
            <a:r>
              <a:rPr lang="ru-RU" sz="2200" b="1" dirty="0"/>
              <a:t>, кроме отдельных разрозненных очагов</a:t>
            </a:r>
            <a:r>
              <a:rPr lang="ru-RU" b="1" dirty="0"/>
              <a:t>.</a:t>
            </a:r>
            <a:endParaRPr lang="ru-RU" dirty="0"/>
          </a:p>
        </p:txBody>
      </p:sp>
      <p:pic>
        <p:nvPicPr>
          <p:cNvPr id="4" name="Содержимое 3" descr="OborSev001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7" y="1914828"/>
            <a:ext cx="7846887" cy="4178468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/>
              <a:t>За взятие Севастополя командующий 11-й армией Э. фон </a:t>
            </a:r>
            <a:r>
              <a:rPr lang="ru-RU" sz="2200" b="1" dirty="0" err="1"/>
              <a:t>Манштейн</a:t>
            </a:r>
            <a:r>
              <a:rPr lang="ru-RU" sz="2200" b="1" dirty="0"/>
              <a:t> получил звание фельдмаршала, а весь личный состав армии — специальный нарукавный знак «Крымский щит».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OborSev005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1177230"/>
            <a:ext cx="2808312" cy="4814249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borSev007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548680"/>
            <a:ext cx="6733215" cy="2592288"/>
          </a:xfrm>
        </p:spPr>
      </p:pic>
      <p:pic>
        <p:nvPicPr>
          <p:cNvPr id="5" name="Рисунок 4" descr="SeverKL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708920"/>
            <a:ext cx="2857500" cy="381000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atopKorab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7635692" cy="5726769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r>
              <a:rPr lang="ru-RU" sz="2000" b="1" dirty="0"/>
              <a:t>Предыстория</a:t>
            </a:r>
            <a:br>
              <a:rPr lang="ru-RU" sz="2000" b="1" dirty="0"/>
            </a:br>
            <a:r>
              <a:rPr lang="ru-RU" sz="2000" b="1" dirty="0"/>
              <a:t>К концу сентября 1941 года немецкие войска овладели Смоленском и Киевом, блокировали Ленинград. На юго-западном направлении противник также добился значительных успехов: в битве под Уманью и киевском котле были разбиты основные силы Юго-Западного фронта РККА, была занята большая часть Украины. В середине сентября вышли на подступы к Крыму.</a:t>
            </a:r>
            <a:br>
              <a:rPr lang="ru-RU" sz="2000" b="1" dirty="0"/>
            </a:br>
            <a:endParaRPr lang="ru-RU" sz="2000" b="1" dirty="0"/>
          </a:p>
        </p:txBody>
      </p:sp>
      <p:pic>
        <p:nvPicPr>
          <p:cNvPr id="4" name="Содержимое 3" descr="OborSev009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2492896"/>
            <a:ext cx="5445760" cy="4084320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ПОЛОЖЕНИЕ ВОЙСК ДО НАЧАЛА ОПЕРАЦИИ</a:t>
            </a:r>
            <a:endParaRPr lang="ru-RU" sz="2400" b="1" dirty="0"/>
          </a:p>
        </p:txBody>
      </p:sp>
      <p:pic>
        <p:nvPicPr>
          <p:cNvPr id="4" name="Содержимое 3" descr="OborSev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1" y="1162883"/>
            <a:ext cx="3672408" cy="5508611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Бои за Перекоп</a:t>
            </a:r>
            <a:endParaRPr lang="ru-RU" dirty="0"/>
          </a:p>
        </p:txBody>
      </p:sp>
      <p:pic>
        <p:nvPicPr>
          <p:cNvPr id="4" name="Содержимое 3" descr="OborSev008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92827" y="1628800"/>
            <a:ext cx="6432714" cy="4824536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Бои за </a:t>
            </a:r>
            <a:r>
              <a:rPr lang="ru-RU" b="1" dirty="0" err="1"/>
              <a:t>Ишуньские</a:t>
            </a:r>
            <a:r>
              <a:rPr lang="ru-RU" b="1" dirty="0"/>
              <a:t> позиции и оставление Крыма</a:t>
            </a:r>
            <a:endParaRPr lang="ru-RU" dirty="0"/>
          </a:p>
        </p:txBody>
      </p:sp>
      <p:pic>
        <p:nvPicPr>
          <p:cNvPr id="4" name="Содержимое 3" descr="OborSev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86182" y="1600200"/>
            <a:ext cx="3984274" cy="4781128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Севастопольский укрепрайон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OborSev010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04793" y="1412776"/>
            <a:ext cx="6528726" cy="4896544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Первый штурм</a:t>
            </a:r>
            <a:endParaRPr lang="ru-RU" dirty="0"/>
          </a:p>
        </p:txBody>
      </p:sp>
      <p:pic>
        <p:nvPicPr>
          <p:cNvPr id="4" name="Содержимое 3" descr="OborSev036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0805" y="1484784"/>
            <a:ext cx="6432714" cy="4824536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Десант в Евпатории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OborSev033g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0682" y="2348880"/>
            <a:ext cx="8830179" cy="3024336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Керченский десант</a:t>
            </a:r>
            <a:endParaRPr lang="ru-RU" dirty="0"/>
          </a:p>
        </p:txBody>
      </p:sp>
      <p:pic>
        <p:nvPicPr>
          <p:cNvPr id="4" name="Содержимое 3" descr="OborSev029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8784" y="1340769"/>
            <a:ext cx="6891608" cy="5168706"/>
          </a:xfr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64</Words>
  <Application>Microsoft Office PowerPoint</Application>
  <PresentationFormat>Экран (4:3)</PresentationFormat>
  <Paragraphs>16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Предыстория К концу сентября 1941 года немецкие войска овладели Смоленском и Киевом, блокировали Ленинград. На юго-западном направлении противник также добился значительных успехов: в битве под Уманью и киевском котле были разбиты основные силы Юго-Западного фронта РККА, была занята большая часть Украины. В середине сентября вышли на подступы к Крыму. </vt:lpstr>
      <vt:lpstr>ПОЛОЖЕНИЕ ВОЙСК ДО НАЧАЛА ОПЕРАЦИИ</vt:lpstr>
      <vt:lpstr>Бои за Перекоп</vt:lpstr>
      <vt:lpstr>Бои за Ишуньские позиции и оставление Крыма</vt:lpstr>
      <vt:lpstr>Севастопольский укрепрайон </vt:lpstr>
      <vt:lpstr>Первый штурм</vt:lpstr>
      <vt:lpstr>Десант в Евпатории </vt:lpstr>
      <vt:lpstr>Керченский десант</vt:lpstr>
      <vt:lpstr>Действия авиации</vt:lpstr>
      <vt:lpstr>Второй штурм</vt:lpstr>
      <vt:lpstr>Последний штурм</vt:lpstr>
      <vt:lpstr>Около 700 человек начальствующего состава были вывезены подводными лодками. Ещё несколько тысяч смогли уйти на лёгких плавсредствах Черноморского флота. 1 июля сопротивление защитников город прекратилось, кроме отдельных разрозненных очагов.</vt:lpstr>
      <vt:lpstr>За взятие Севастополя командующий 11-й армией Э. фон Манштейн получил звание фельдмаршала, а весь личный состав армии — специальный нарукавный знак «Крымский щит». 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</cp:revision>
  <dcterms:created xsi:type="dcterms:W3CDTF">2014-04-15T14:38:55Z</dcterms:created>
  <dcterms:modified xsi:type="dcterms:W3CDTF">2014-04-15T15:01:40Z</dcterms:modified>
</cp:coreProperties>
</file>