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326" r:id="rId3"/>
    <p:sldId id="393" r:id="rId4"/>
    <p:sldId id="350" r:id="rId5"/>
    <p:sldId id="382" r:id="rId6"/>
    <p:sldId id="383" r:id="rId7"/>
    <p:sldId id="329" r:id="rId8"/>
    <p:sldId id="401" r:id="rId9"/>
    <p:sldId id="378" r:id="rId10"/>
    <p:sldId id="373" r:id="rId11"/>
    <p:sldId id="377" r:id="rId12"/>
    <p:sldId id="372" r:id="rId13"/>
    <p:sldId id="277" r:id="rId14"/>
    <p:sldId id="322" r:id="rId15"/>
    <p:sldId id="394" r:id="rId16"/>
    <p:sldId id="389" r:id="rId17"/>
    <p:sldId id="388" r:id="rId18"/>
    <p:sldId id="400" r:id="rId19"/>
    <p:sldId id="341" r:id="rId20"/>
    <p:sldId id="289" r:id="rId21"/>
    <p:sldId id="358" r:id="rId22"/>
    <p:sldId id="359" r:id="rId23"/>
    <p:sldId id="337" r:id="rId24"/>
    <p:sldId id="334" r:id="rId25"/>
    <p:sldId id="335" r:id="rId26"/>
    <p:sldId id="384" r:id="rId27"/>
    <p:sldId id="385" r:id="rId28"/>
    <p:sldId id="392" r:id="rId29"/>
    <p:sldId id="324" r:id="rId30"/>
    <p:sldId id="342" r:id="rId31"/>
    <p:sldId id="352" r:id="rId32"/>
    <p:sldId id="354" r:id="rId33"/>
    <p:sldId id="353" r:id="rId34"/>
    <p:sldId id="355" r:id="rId35"/>
    <p:sldId id="362" r:id="rId36"/>
    <p:sldId id="367" r:id="rId37"/>
    <p:sldId id="303" r:id="rId38"/>
    <p:sldId id="390" r:id="rId39"/>
    <p:sldId id="391" r:id="rId40"/>
    <p:sldId id="345" r:id="rId41"/>
    <p:sldId id="363" r:id="rId42"/>
    <p:sldId id="370" r:id="rId43"/>
    <p:sldId id="371" r:id="rId44"/>
    <p:sldId id="386" r:id="rId45"/>
    <p:sldId id="343" r:id="rId46"/>
    <p:sldId id="346" r:id="rId47"/>
    <p:sldId id="395" r:id="rId48"/>
    <p:sldId id="361" r:id="rId49"/>
    <p:sldId id="381" r:id="rId50"/>
    <p:sldId id="397" r:id="rId51"/>
    <p:sldId id="398" r:id="rId52"/>
    <p:sldId id="399" r:id="rId53"/>
    <p:sldId id="396" r:id="rId54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43D966A9-F1DE-40A6-9538-84D07E45AB77}">
          <p14:sldIdLst>
            <p14:sldId id="256"/>
            <p14:sldId id="326"/>
            <p14:sldId id="350"/>
            <p14:sldId id="351"/>
            <p14:sldId id="329"/>
            <p14:sldId id="353"/>
            <p14:sldId id="355"/>
            <p14:sldId id="352"/>
            <p14:sldId id="354"/>
            <p14:sldId id="342"/>
            <p14:sldId id="277"/>
            <p14:sldId id="322"/>
            <p14:sldId id="341"/>
            <p14:sldId id="289"/>
            <p14:sldId id="291"/>
            <p14:sldId id="358"/>
            <p14:sldId id="359"/>
            <p14:sldId id="337"/>
            <p14:sldId id="335"/>
            <p14:sldId id="324"/>
            <p14:sldId id="336"/>
            <p14:sldId id="334"/>
            <p14:sldId id="303"/>
            <p14:sldId id="343"/>
            <p14:sldId id="345"/>
            <p14:sldId id="346"/>
            <p14:sldId id="361"/>
            <p14:sldId id="357"/>
          </p14:sldIdLst>
        </p14:section>
        <p14:section name="Раздел без заголовка" id="{5A90C354-2A10-45DA-9AFE-7D5E8E70C706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485" autoAdjust="0"/>
    <p:restoredTop sz="94660"/>
  </p:normalViewPr>
  <p:slideViewPr>
    <p:cSldViewPr>
      <p:cViewPr>
        <p:scale>
          <a:sx n="70" d="100"/>
          <a:sy n="70" d="100"/>
        </p:scale>
        <p:origin x="-1410" y="-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>
        <c:manualLayout>
          <c:layoutTarget val="inner"/>
          <c:xMode val="edge"/>
          <c:yMode val="edge"/>
          <c:x val="0"/>
          <c:y val="0.17113993206041625"/>
          <c:w val="1"/>
          <c:h val="0.65118928553165678"/>
        </c:manualLayout>
      </c:layout>
      <c:barChart>
        <c:barDir val="col"/>
        <c:grouping val="clustered"/>
        <c:dLbls>
          <c:showVal val="1"/>
        </c:dLbls>
        <c:axId val="125515264"/>
        <c:axId val="125516800"/>
      </c:barChart>
      <c:catAx>
        <c:axId val="125515264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25516800"/>
        <c:crosses val="autoZero"/>
        <c:auto val="1"/>
        <c:lblAlgn val="ctr"/>
        <c:lblOffset val="100"/>
      </c:catAx>
      <c:valAx>
        <c:axId val="125516800"/>
        <c:scaling>
          <c:orientation val="minMax"/>
        </c:scaling>
        <c:delete val="1"/>
        <c:axPos val="l"/>
        <c:numFmt formatCode="0.0%" sourceLinked="1"/>
        <c:tickLblPos val="none"/>
        <c:crossAx val="1255152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43000935945420732"/>
          <c:y val="1.9351725757421273E-3"/>
          <c:w val="0.56357019494116356"/>
          <c:h val="0.14096163850324941"/>
        </c:manualLayout>
      </c:layout>
      <c:txPr>
        <a:bodyPr/>
        <a:lstStyle/>
        <a:p>
          <a:pPr>
            <a:defRPr sz="2000" b="1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0.26724</cdr:x>
      <cdr:y>0.29091</cdr:y>
    </cdr:from>
    <cdr:to>
      <cdr:x>0.39655</cdr:x>
      <cdr:y>0.82152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2214546" y="1143008"/>
          <a:ext cx="1071570" cy="2084823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0">
          <a:schemeClr val="accent2"/>
        </a:lnRef>
        <a:fillRef xmlns:a="http://schemas.openxmlformats.org/drawingml/2006/main" idx="3">
          <a:schemeClr val="accent2"/>
        </a:fillRef>
        <a:effectRef xmlns:a="http://schemas.openxmlformats.org/drawingml/2006/main" idx="3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 sz="2000" dirty="0" smtClean="0"/>
        </a:p>
        <a:p xmlns:a="http://schemas.openxmlformats.org/drawingml/2006/main">
          <a:endParaRPr lang="ru-RU" sz="2000" dirty="0"/>
        </a:p>
        <a:p xmlns:a="http://schemas.openxmlformats.org/drawingml/2006/main">
          <a:endParaRPr lang="ru-RU" sz="2000" dirty="0" smtClean="0"/>
        </a:p>
        <a:p xmlns:a="http://schemas.openxmlformats.org/drawingml/2006/main">
          <a:r>
            <a:rPr lang="ru-RU" sz="2000" b="1" dirty="0" smtClean="0"/>
            <a:t>2017-2018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0.12931</cdr:x>
      <cdr:y>0.34545</cdr:y>
    </cdr:from>
    <cdr:to>
      <cdr:x>0.26724</cdr:x>
      <cdr:y>0.81484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1071538" y="1357322"/>
          <a:ext cx="1143008" cy="1844266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0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3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 sz="1800" dirty="0" smtClean="0"/>
        </a:p>
        <a:p xmlns:a="http://schemas.openxmlformats.org/drawingml/2006/main">
          <a:endParaRPr lang="ru-RU" sz="1800" dirty="0"/>
        </a:p>
        <a:p xmlns:a="http://schemas.openxmlformats.org/drawingml/2006/main">
          <a:endParaRPr lang="ru-RU" sz="1800" dirty="0" smtClean="0"/>
        </a:p>
        <a:p xmlns:a="http://schemas.openxmlformats.org/drawingml/2006/main">
          <a:r>
            <a:rPr lang="ru-RU" sz="1800" b="1" dirty="0" smtClean="0"/>
            <a:t>2016-2017</a:t>
          </a:r>
          <a:endParaRPr lang="ru-RU" sz="1800" b="1" dirty="0"/>
        </a:p>
      </cdr:txBody>
    </cdr:sp>
  </cdr:relSizeAnchor>
  <cdr:relSizeAnchor xmlns:cdr="http://schemas.openxmlformats.org/drawingml/2006/chartDrawing">
    <cdr:from>
      <cdr:x>0.02586</cdr:x>
      <cdr:y>0.81633</cdr:y>
    </cdr:from>
    <cdr:to>
      <cdr:x>0.39655</cdr:x>
      <cdr:y>1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214282" y="3207420"/>
          <a:ext cx="3071834" cy="721671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2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2000" b="1" dirty="0" smtClean="0"/>
            <a:t>Успеваемость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0.75</cdr:x>
      <cdr:y>0.52727</cdr:y>
    </cdr:from>
    <cdr:to>
      <cdr:x>0.8362</cdr:x>
      <cdr:y>0.8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6215074" y="2071702"/>
          <a:ext cx="714380" cy="107157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0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3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 sz="1600" b="1" dirty="0" smtClean="0"/>
        </a:p>
        <a:p xmlns:a="http://schemas.openxmlformats.org/drawingml/2006/main">
          <a:r>
            <a:rPr lang="ru-RU" sz="1600" b="1" dirty="0" smtClean="0"/>
            <a:t>2016-2017</a:t>
          </a:r>
          <a:endParaRPr lang="ru-RU" sz="1600" b="1" dirty="0"/>
        </a:p>
      </cdr:txBody>
    </cdr:sp>
  </cdr:relSizeAnchor>
  <cdr:relSizeAnchor xmlns:cdr="http://schemas.openxmlformats.org/drawingml/2006/chartDrawing">
    <cdr:from>
      <cdr:x>0.8362</cdr:x>
      <cdr:y>0.41818</cdr:y>
    </cdr:from>
    <cdr:to>
      <cdr:x>0.96551</cdr:x>
      <cdr:y>0.8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6929454" y="1643074"/>
          <a:ext cx="1071570" cy="1500198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0">
          <a:schemeClr val="accent2"/>
        </a:lnRef>
        <a:fillRef xmlns:a="http://schemas.openxmlformats.org/drawingml/2006/main" idx="3">
          <a:schemeClr val="accent2"/>
        </a:fillRef>
        <a:effectRef xmlns:a="http://schemas.openxmlformats.org/drawingml/2006/main" idx="3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 sz="1800" b="1" dirty="0" smtClean="0"/>
        </a:p>
        <a:p xmlns:a="http://schemas.openxmlformats.org/drawingml/2006/main">
          <a:r>
            <a:rPr lang="ru-RU" sz="1800" b="1" dirty="0" smtClean="0"/>
            <a:t>2017-2018</a:t>
          </a:r>
          <a:endParaRPr lang="ru-RU" sz="1800" b="1" dirty="0"/>
        </a:p>
      </cdr:txBody>
    </cdr:sp>
  </cdr:relSizeAnchor>
  <cdr:relSizeAnchor xmlns:cdr="http://schemas.openxmlformats.org/drawingml/2006/chartDrawing">
    <cdr:from>
      <cdr:x>0.63793</cdr:x>
      <cdr:y>0.8</cdr:y>
    </cdr:from>
    <cdr:to>
      <cdr:x>0.96551</cdr:x>
      <cdr:y>1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5286380" y="3286148"/>
          <a:ext cx="2714644" cy="785818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2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2000" b="1" dirty="0" smtClean="0">
              <a:solidFill>
                <a:schemeClr val="tx1"/>
              </a:solidFill>
            </a:rPr>
            <a:t>Качество</a:t>
          </a:r>
          <a:endParaRPr lang="ru-RU" sz="2000" b="1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7B15EF-B779-4A56-9183-1B054125ADB2}" type="datetimeFigureOut">
              <a:rPr lang="ru-RU" smtClean="0"/>
              <a:pPr/>
              <a:t>30.04.2019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14A01-0C4C-4CFD-AFDB-2E638E05B0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4506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" y="0"/>
            <a:ext cx="9143996" cy="68225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2717" y="1601165"/>
            <a:ext cx="8538565" cy="16719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27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4/30/2019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350"/>
            <a:ext cx="9144000" cy="6851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4/30/2019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4/30/2019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</p:spPr>
        <p:txBody>
          <a:bodyPr/>
          <a:lstStyle/>
          <a:p>
            <a:fld id="{1CE4EBF7-B2D3-41FE-B78E-181410661C0A}" type="datetimeFigureOut">
              <a:rPr lang="ru-RU" smtClean="0"/>
              <a:pPr/>
              <a:t>30.04.2019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08960" y="6377940"/>
            <a:ext cx="2926080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</p:spPr>
        <p:txBody>
          <a:bodyPr/>
          <a:lstStyle/>
          <a:p>
            <a:fld id="{B2D785D6-ECA6-49CE-A6DE-DCBA5E7CF6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698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2586633"/>
            <a:ext cx="6858000" cy="92333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tt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36933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tt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</p:spPr>
        <p:txBody>
          <a:bodyPr/>
          <a:lstStyle/>
          <a:p>
            <a:fld id="{5FD9CF22-73F0-4479-8B9D-E3C60D792776}" type="datetimeFigureOut">
              <a:rPr lang="tt-RU" smtClean="0"/>
              <a:pPr/>
              <a:t>30.04.2019</a:t>
            </a:fld>
            <a:endParaRPr lang="tt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08960" y="6377940"/>
            <a:ext cx="2926080" cy="276999"/>
          </a:xfrm>
        </p:spPr>
        <p:txBody>
          <a:bodyPr/>
          <a:lstStyle/>
          <a:p>
            <a:endParaRPr lang="tt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</p:spPr>
        <p:txBody>
          <a:bodyPr/>
          <a:lstStyle/>
          <a:p>
            <a:fld id="{B53A8801-EF74-4A8D-B016-81438F0849AE}" type="slidenum">
              <a:rPr lang="tt-RU" smtClean="0"/>
              <a:pPr/>
              <a:t>‹#›</a:t>
            </a:fld>
            <a:endParaRPr lang="tt-RU"/>
          </a:p>
        </p:txBody>
      </p:sp>
    </p:spTree>
    <p:extLst>
      <p:ext uri="{BB962C8B-B14F-4D97-AF65-F5344CB8AC3E}">
        <p14:creationId xmlns="" xmlns:p14="http://schemas.microsoft.com/office/powerpoint/2010/main" val="3510362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5605" y="18033"/>
            <a:ext cx="8952788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24863" y="1750822"/>
            <a:ext cx="6685915" cy="2813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Relationship Id="rId9" Type="http://schemas.openxmlformats.org/officeDocument/2006/relationships/image" Target="../media/image8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7" Type="http://schemas.openxmlformats.org/officeDocument/2006/relationships/image" Target="../media/image93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jpeg"/><Relationship Id="rId3" Type="http://schemas.openxmlformats.org/officeDocument/2006/relationships/image" Target="../media/image108.jpeg"/><Relationship Id="rId7" Type="http://schemas.openxmlformats.org/officeDocument/2006/relationships/image" Target="../media/image112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Relationship Id="rId9" Type="http://schemas.openxmlformats.org/officeDocument/2006/relationships/image" Target="../media/image114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eg"/><Relationship Id="rId3" Type="http://schemas.openxmlformats.org/officeDocument/2006/relationships/image" Target="../media/image117.jpeg"/><Relationship Id="rId7" Type="http://schemas.openxmlformats.org/officeDocument/2006/relationships/image" Target="../media/image121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jpeg"/><Relationship Id="rId3" Type="http://schemas.openxmlformats.org/officeDocument/2006/relationships/image" Target="../media/image132.jpeg"/><Relationship Id="rId7" Type="http://schemas.openxmlformats.org/officeDocument/2006/relationships/image" Target="../media/image136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jpeg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2.jpeg"/><Relationship Id="rId5" Type="http://schemas.openxmlformats.org/officeDocument/2006/relationships/image" Target="../media/image141.png"/><Relationship Id="rId4" Type="http://schemas.openxmlformats.org/officeDocument/2006/relationships/image" Target="../media/image140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jpeg"/><Relationship Id="rId3" Type="http://schemas.openxmlformats.org/officeDocument/2006/relationships/image" Target="../media/image144.jpeg"/><Relationship Id="rId7" Type="http://schemas.openxmlformats.org/officeDocument/2006/relationships/image" Target="../media/image148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jpeg"/><Relationship Id="rId5" Type="http://schemas.openxmlformats.org/officeDocument/2006/relationships/image" Target="../media/image146.jpeg"/><Relationship Id="rId4" Type="http://schemas.openxmlformats.org/officeDocument/2006/relationships/image" Target="../media/image145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99992" y="5661248"/>
            <a:ext cx="3939046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/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Директор: Л.Р. </a:t>
            </a:r>
            <a:r>
              <a:rPr lang="ru-RU" sz="20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Музафарова</a:t>
            </a:r>
            <a:endParaRPr sz="20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759"/>
          <a:stretch>
            <a:fillRect/>
          </a:stretch>
        </p:blipFill>
        <p:spPr bwMode="auto">
          <a:xfrm>
            <a:off x="214282" y="785794"/>
            <a:ext cx="4197702" cy="5719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Знач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785794"/>
            <a:ext cx="1997086" cy="189487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57158" y="68025"/>
            <a:ext cx="77867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МБОУ «Средняя общеобразовательная школа №31»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Ново-Савиновского района  города Казани</a:t>
            </a:r>
            <a:r>
              <a:rPr lang="ru-RU" sz="2000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0" y="3071810"/>
            <a:ext cx="3714776" cy="1214446"/>
          </a:xfrm>
          <a:prstGeom prst="rect">
            <a:avLst/>
          </a:prstGeom>
        </p:spPr>
        <p:txBody>
          <a:bodyPr wrap="square" lIns="0" tIns="0" rIns="0" bIns="0" rtlCol="0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«Комфортно всем,</a:t>
            </a:r>
          </a:p>
          <a:p>
            <a:pPr marL="0" marR="0" lvl="0" indent="0" algn="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доступно каждому». 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4800" b="1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21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1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21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21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Users\544F~1\AppData\Local\Temp\Rar$DIa0.566\20190211_201700.jpg"/>
          <p:cNvPicPr>
            <a:picLocks noChangeAspect="1" noChangeArrowheads="1"/>
          </p:cNvPicPr>
          <p:nvPr/>
        </p:nvPicPr>
        <p:blipFill>
          <a:blip r:embed="rId2"/>
          <a:srcRect t="27473" r="38281"/>
          <a:stretch>
            <a:fillRect/>
          </a:stretch>
        </p:blipFill>
        <p:spPr bwMode="auto">
          <a:xfrm>
            <a:off x="2786050" y="0"/>
            <a:ext cx="5643570" cy="2529965"/>
          </a:xfrm>
          <a:prstGeom prst="rect">
            <a:avLst/>
          </a:prstGeom>
          <a:noFill/>
        </p:spPr>
      </p:pic>
      <p:pic>
        <p:nvPicPr>
          <p:cNvPr id="4" name="Рисунок 3" descr="Школа взаимодействия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571744"/>
            <a:ext cx="7143768" cy="4000527"/>
          </a:xfrm>
          <a:prstGeom prst="rect">
            <a:avLst/>
          </a:prstGeom>
        </p:spPr>
      </p:pic>
      <p:pic>
        <p:nvPicPr>
          <p:cNvPr id="3" name="Рисунок 2" descr="Правонарушение.jpg"/>
          <p:cNvPicPr>
            <a:picLocks noChangeAspect="1"/>
          </p:cNvPicPr>
          <p:nvPr/>
        </p:nvPicPr>
        <p:blipFill>
          <a:blip r:embed="rId4"/>
          <a:srcRect l="13888" r="13889"/>
          <a:stretch>
            <a:fillRect/>
          </a:stretch>
        </p:blipFill>
        <p:spPr>
          <a:xfrm>
            <a:off x="0" y="0"/>
            <a:ext cx="2714612" cy="19288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071802" cy="12926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Информация о правонарушениях и преступлениях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Сажим нет.jpg"/>
          <p:cNvPicPr>
            <a:picLocks noChangeAspect="1"/>
          </p:cNvPicPr>
          <p:nvPr/>
        </p:nvPicPr>
        <p:blipFill>
          <a:blip r:embed="rId2"/>
          <a:srcRect r="697" b="9302"/>
          <a:stretch>
            <a:fillRect/>
          </a:stretch>
        </p:blipFill>
        <p:spPr>
          <a:xfrm>
            <a:off x="0" y="2428868"/>
            <a:ext cx="3027836" cy="235745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071803" y="0"/>
          <a:ext cx="5429288" cy="6572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878280"/>
                <a:gridCol w="1836364"/>
                <a:gridCol w="1357322"/>
              </a:tblGrid>
              <a:tr h="888145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2016-2017 </a:t>
                      </a:r>
                      <a:r>
                        <a:rPr lang="ru-RU" sz="1600" dirty="0" err="1" smtClean="0"/>
                        <a:t>уч.год</a:t>
                      </a:r>
                      <a:r>
                        <a:rPr lang="ru-RU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2017-2018 </a:t>
                      </a:r>
                      <a:r>
                        <a:rPr lang="ru-RU" sz="1600" dirty="0" err="1" smtClean="0"/>
                        <a:t>уч.год</a:t>
                      </a:r>
                      <a:r>
                        <a:rPr lang="ru-RU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2018-2019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err="1" smtClean="0"/>
                        <a:t>уч.год</a:t>
                      </a:r>
                      <a:r>
                        <a:rPr lang="ru-RU" sz="1600" baseline="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</a:tr>
              <a:tr h="1687475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Количество правонарушений и число участников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5/5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12/6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1/2</a:t>
                      </a:r>
                      <a:endParaRPr lang="ru-RU" sz="1600" dirty="0"/>
                    </a:p>
                  </a:txBody>
                  <a:tcPr/>
                </a:tc>
              </a:tr>
              <a:tr h="1421032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Количество  </a:t>
                      </a:r>
                      <a:r>
                        <a:rPr lang="ru-RU" sz="1600" dirty="0" err="1" smtClean="0"/>
                        <a:t>преступле</a:t>
                      </a:r>
                      <a:r>
                        <a:rPr lang="ru-RU" sz="1600" dirty="0" smtClean="0"/>
                        <a:t>-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/>
                        <a:t>ний</a:t>
                      </a:r>
                      <a:r>
                        <a:rPr lang="ru-RU" sz="1600" dirty="0" smtClean="0"/>
                        <a:t>  и число участников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1/1 (отправлен в колонию г.Пермь ст.111 часть 2. УК РФ)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</a:t>
                      </a:r>
                      <a:endParaRPr lang="ru-RU" sz="1600" dirty="0"/>
                    </a:p>
                  </a:txBody>
                  <a:tcPr/>
                </a:tc>
              </a:tr>
              <a:tr h="142103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Количество</a:t>
                      </a:r>
                      <a:r>
                        <a:rPr lang="ru-RU" sz="1600" baseline="0" dirty="0" smtClean="0"/>
                        <a:t> учащихся в алкогольном опьянении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</a:tr>
              <a:tr h="115458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Количество состоящих на  учете в</a:t>
                      </a:r>
                      <a:r>
                        <a:rPr lang="ru-RU" sz="1600" baseline="0" dirty="0" smtClean="0"/>
                        <a:t> ПДН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17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14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83582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2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Кадровый  потенциал</a:t>
            </a:r>
            <a:endParaRPr lang="ru-RU" sz="3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026" name="AutoShape 2" descr="http://lib.melenky.ru/sites/default/files/pictures/libma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" name="Рисунок 28" descr="Учитель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57694"/>
            <a:ext cx="2357422" cy="2167180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0" y="571480"/>
            <a:ext cx="2857488" cy="928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45 человек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0" y="1500174"/>
            <a:ext cx="2857488" cy="642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Администрация: </a:t>
            </a:r>
          </a:p>
          <a:p>
            <a:pPr algn="ctr"/>
            <a:r>
              <a:rPr lang="ru-RU" dirty="0" smtClean="0"/>
              <a:t> 5 человек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0" y="2143116"/>
            <a:ext cx="2857488" cy="5000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Учителя: 24 человека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0" y="2643182"/>
            <a:ext cx="2857488" cy="6429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Тех.персонал: 14 человек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0" y="3286124"/>
            <a:ext cx="2857488" cy="10001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Вспомогательный персонал:</a:t>
            </a:r>
          </a:p>
          <a:p>
            <a:pPr algn="ctr"/>
            <a:r>
              <a:rPr lang="ru-RU" dirty="0" smtClean="0"/>
              <a:t> 2 человека</a:t>
            </a:r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3000364" y="500042"/>
          <a:ext cx="5429289" cy="536273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00330"/>
                <a:gridCol w="1357322"/>
                <a:gridCol w="1571637"/>
              </a:tblGrid>
              <a:tr h="75909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Предмет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Количество учителей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Нагрузка</a:t>
                      </a:r>
                      <a:endParaRPr lang="ru-RU" sz="1400" dirty="0"/>
                    </a:p>
                  </a:txBody>
                  <a:tcPr/>
                </a:tc>
              </a:tr>
              <a:tr h="27966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Русский язык и литература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>
                          <a:solidFill>
                            <a:srgbClr val="C00000"/>
                          </a:solidFill>
                        </a:rPr>
                        <a:t>30-32ч.</a:t>
                      </a:r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27966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25ч.</a:t>
                      </a:r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27966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 начальная</a:t>
                      </a:r>
                      <a:r>
                        <a:rPr lang="ru-RU" sz="1400" baseline="0" dirty="0" smtClean="0"/>
                        <a:t> школа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18ч.,</a:t>
                      </a:r>
                      <a:r>
                        <a:rPr lang="ru-RU" sz="1400" baseline="0" dirty="0" smtClean="0">
                          <a:solidFill>
                            <a:srgbClr val="C00000"/>
                          </a:solidFill>
                        </a:rPr>
                        <a:t> ГПД (0,5)</a:t>
                      </a:r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27966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Физическая</a:t>
                      </a:r>
                      <a:r>
                        <a:rPr lang="ru-RU" sz="1400" baseline="0" dirty="0" smtClean="0"/>
                        <a:t> культура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23ч.</a:t>
                      </a:r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45882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география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13,5ч.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rgbClr val="C00000"/>
                          </a:solidFill>
                        </a:rPr>
                        <a:t>зам.дир</a:t>
                      </a:r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. по ВР)</a:t>
                      </a:r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45882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физика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14ч.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rgbClr val="C00000"/>
                          </a:solidFill>
                        </a:rPr>
                        <a:t>зам.дир</a:t>
                      </a:r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.</a:t>
                      </a:r>
                      <a:r>
                        <a:rPr lang="ru-RU" sz="14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по УР)</a:t>
                      </a:r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234811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ОБЖ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Обществознание</a:t>
                      </a:r>
                      <a:r>
                        <a:rPr lang="ru-RU" sz="1400" baseline="0" dirty="0" smtClean="0"/>
                        <a:t> и история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Химия-биология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Татарский язык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Родной русский язык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Музыка и ИЗО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Английский язык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Информатика</a:t>
                      </a:r>
                    </a:p>
                    <a:p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</a:p>
                    <a:p>
                      <a:r>
                        <a:rPr lang="ru-RU" sz="1400" dirty="0" smtClean="0"/>
                        <a:t>2</a:t>
                      </a:r>
                    </a:p>
                    <a:p>
                      <a:r>
                        <a:rPr lang="ru-RU" sz="1400" dirty="0" smtClean="0"/>
                        <a:t>1</a:t>
                      </a:r>
                    </a:p>
                    <a:p>
                      <a:r>
                        <a:rPr lang="ru-RU" sz="1400" dirty="0" smtClean="0"/>
                        <a:t>1</a:t>
                      </a:r>
                    </a:p>
                    <a:p>
                      <a:r>
                        <a:rPr lang="ru-RU" sz="1400" dirty="0" smtClean="0"/>
                        <a:t>2</a:t>
                      </a:r>
                    </a:p>
                    <a:p>
                      <a:r>
                        <a:rPr lang="ru-RU" sz="1400" dirty="0" smtClean="0"/>
                        <a:t>1</a:t>
                      </a:r>
                    </a:p>
                    <a:p>
                      <a:r>
                        <a:rPr lang="ru-RU" sz="1400" dirty="0" smtClean="0"/>
                        <a:t>3</a:t>
                      </a:r>
                    </a:p>
                    <a:p>
                      <a:r>
                        <a:rPr lang="ru-RU" sz="1400" dirty="0" smtClean="0"/>
                        <a:t>1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3ч.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31ч./6ч.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25ч.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18ч.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21ч.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26ч.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22ч.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12ч. (</a:t>
                      </a:r>
                      <a:r>
                        <a:rPr lang="ru-RU" sz="1400" dirty="0" err="1" smtClean="0">
                          <a:solidFill>
                            <a:srgbClr val="C00000"/>
                          </a:solidFill>
                        </a:rPr>
                        <a:t>зам.дир</a:t>
                      </a:r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. по УР)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4402454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39259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76063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12866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49671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086475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421754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58558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095363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432167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768970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05775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442579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779382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116059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528" t="31618" r="8500" b="11519"/>
          <a:stretch/>
        </p:blipFill>
        <p:spPr bwMode="auto">
          <a:xfrm>
            <a:off x="0" y="571479"/>
            <a:ext cx="7000892" cy="378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object 3"/>
          <p:cNvSpPr txBox="1">
            <a:spLocks/>
          </p:cNvSpPr>
          <p:nvPr/>
        </p:nvSpPr>
        <p:spPr>
          <a:xfrm>
            <a:off x="0" y="0"/>
            <a:ext cx="8440019" cy="50526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vert="horz" wrap="square" lIns="0" tIns="12700" rIns="0" bIns="0" rtlCol="0">
            <a:spAutoFit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ru-RU" sz="3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Группы педагогических работников</a:t>
            </a:r>
            <a:endParaRPr lang="ru-RU" sz="3200" dirty="0">
              <a:solidFill>
                <a:srgbClr val="C00000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43636" y="500042"/>
            <a:ext cx="2357454" cy="936154"/>
          </a:xfrm>
          <a:prstGeom prst="rect">
            <a:avLst/>
          </a:prstGeom>
          <a:noFill/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dirty="0" smtClean="0">
                <a:latin typeface="+mj-lt"/>
              </a:rPr>
              <a:t>Средний возраст</a:t>
            </a:r>
            <a:br>
              <a:rPr lang="ru-RU" sz="2000" dirty="0" smtClean="0">
                <a:latin typeface="+mj-lt"/>
              </a:rPr>
            </a:br>
            <a:r>
              <a:rPr lang="ru-RU" sz="2000" dirty="0" smtClean="0">
                <a:latin typeface="+mj-lt"/>
              </a:rPr>
              <a:t> педагогических работников - 41 год</a:t>
            </a:r>
            <a:endParaRPr sz="2000" dirty="0">
              <a:latin typeface="+mj-lt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0" y="5143512"/>
          <a:ext cx="8501089" cy="1417070"/>
        </p:xfrm>
        <a:graphic>
          <a:graphicData uri="http://schemas.openxmlformats.org/drawingml/2006/table">
            <a:tbl>
              <a:tblPr/>
              <a:tblGrid>
                <a:gridCol w="733477"/>
                <a:gridCol w="732738"/>
                <a:gridCol w="842057"/>
                <a:gridCol w="733477"/>
                <a:gridCol w="732738"/>
                <a:gridCol w="842057"/>
                <a:gridCol w="627849"/>
                <a:gridCol w="628590"/>
                <a:gridCol w="732738"/>
                <a:gridCol w="632281"/>
                <a:gridCol w="664782"/>
                <a:gridCol w="598305"/>
              </a:tblGrid>
              <a:tr h="42538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</a:rPr>
                        <a:t>2013 год.</a:t>
                      </a:r>
                      <a:endParaRPr lang="ru-RU" sz="2000" dirty="0"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</a:rPr>
                        <a:t>2014 год.</a:t>
                      </a:r>
                      <a:endParaRPr lang="ru-RU" sz="2000"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</a:rPr>
                        <a:t>2015 год.</a:t>
                      </a:r>
                      <a:endParaRPr lang="ru-RU" sz="2000" dirty="0"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</a:rPr>
                        <a:t>2016 год.</a:t>
                      </a:r>
                      <a:endParaRPr lang="ru-RU" sz="2000" dirty="0"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</a:rPr>
                        <a:t>2017 год.</a:t>
                      </a:r>
                      <a:endParaRPr lang="ru-RU" sz="2000"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</a:rPr>
                        <a:t>2018 год.</a:t>
                      </a:r>
                      <a:endParaRPr lang="ru-RU" sz="2000"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0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Пр.</a:t>
                      </a: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</a:rPr>
                        <a:t>Выб</a:t>
                      </a:r>
                      <a:r>
                        <a:rPr lang="ru-RU" sz="2000" dirty="0">
                          <a:latin typeface="Times New Roman"/>
                          <a:ea typeface="Calibri"/>
                        </a:rPr>
                        <a:t>.</a:t>
                      </a: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</a:rPr>
                        <a:t>Пр.</a:t>
                      </a: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</a:rPr>
                        <a:t>Выб</a:t>
                      </a:r>
                      <a:r>
                        <a:rPr lang="ru-RU" sz="2000" dirty="0">
                          <a:latin typeface="Times New Roman"/>
                          <a:ea typeface="Calibri"/>
                        </a:rPr>
                        <a:t>.</a:t>
                      </a: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</a:rPr>
                        <a:t>Пр.</a:t>
                      </a: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</a:rPr>
                        <a:t>Выб</a:t>
                      </a:r>
                      <a:r>
                        <a:rPr lang="ru-RU" sz="2000" dirty="0">
                          <a:latin typeface="Times New Roman"/>
                          <a:ea typeface="Calibri"/>
                        </a:rPr>
                        <a:t>.</a:t>
                      </a: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Пр.</a:t>
                      </a: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Выб.</a:t>
                      </a: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Пр.</a:t>
                      </a: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Выб.</a:t>
                      </a: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Пр.</a:t>
                      </a: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Выб.</a:t>
                      </a: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0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2</a:t>
                      </a:r>
                      <a:endParaRPr lang="ru-RU" sz="200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2</a:t>
                      </a:r>
                      <a:endParaRPr lang="ru-RU" sz="200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2</a:t>
                      </a:r>
                      <a:endParaRPr lang="ru-RU" sz="200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3</a:t>
                      </a:r>
                      <a:endParaRPr lang="ru-RU" sz="200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3</a:t>
                      </a:r>
                      <a:endParaRPr lang="ru-RU" sz="200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1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3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3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3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5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4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7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7264" marR="57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0" y="4357694"/>
            <a:ext cx="8501090" cy="7858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Движение педагогических кадров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4402454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8501090" cy="584775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Курсы повышения квалификации 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29046466"/>
              </p:ext>
            </p:extLst>
          </p:nvPr>
        </p:nvGraphicFramePr>
        <p:xfrm>
          <a:off x="2143108" y="642918"/>
          <a:ext cx="6357984" cy="9275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119328"/>
                <a:gridCol w="2119328"/>
                <a:gridCol w="2119328"/>
              </a:tblGrid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2016-2017г.</a:t>
                      </a:r>
                      <a:endParaRPr lang="tt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2017-2018г.</a:t>
                      </a:r>
                      <a:endParaRPr lang="tt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2018-2019г.</a:t>
                      </a:r>
                      <a:endParaRPr lang="tt-RU" sz="1600" dirty="0"/>
                    </a:p>
                  </a:txBody>
                  <a:tcPr/>
                </a:tc>
              </a:tr>
              <a:tr h="42743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8 человек</a:t>
                      </a:r>
                      <a:endParaRPr lang="tt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10 человек</a:t>
                      </a:r>
                      <a:endParaRPr lang="tt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14 человек</a:t>
                      </a:r>
                      <a:endParaRPr lang="tt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" name="Рисунок 14" descr="Курс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1571612"/>
            <a:ext cx="3286148" cy="1928826"/>
          </a:xfrm>
          <a:prstGeom prst="rect">
            <a:avLst/>
          </a:prstGeom>
        </p:spPr>
      </p:pic>
      <p:pic>
        <p:nvPicPr>
          <p:cNvPr id="7" name="Рисунок 6" descr="Повышение кв.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2918"/>
            <a:ext cx="2102899" cy="1990744"/>
          </a:xfrm>
          <a:prstGeom prst="rect">
            <a:avLst/>
          </a:prstGeom>
        </p:spPr>
      </p:pic>
      <p:pic>
        <p:nvPicPr>
          <p:cNvPr id="10" name="Рисунок 9" descr="Пед.совет.jpg"/>
          <p:cNvPicPr>
            <a:picLocks noChangeAspect="1"/>
          </p:cNvPicPr>
          <p:nvPr/>
        </p:nvPicPr>
        <p:blipFill>
          <a:blip r:embed="rId4" cstate="print"/>
          <a:srcRect t="28228"/>
          <a:stretch>
            <a:fillRect/>
          </a:stretch>
        </p:blipFill>
        <p:spPr>
          <a:xfrm>
            <a:off x="5572132" y="1571612"/>
            <a:ext cx="2886024" cy="3071834"/>
          </a:xfrm>
          <a:prstGeom prst="rect">
            <a:avLst/>
          </a:prstGeom>
        </p:spPr>
      </p:pic>
      <p:pic>
        <p:nvPicPr>
          <p:cNvPr id="14" name="Рисунок 13" descr="Пед.совет 2.jpg"/>
          <p:cNvPicPr>
            <a:picLocks noChangeAspect="1"/>
          </p:cNvPicPr>
          <p:nvPr/>
        </p:nvPicPr>
        <p:blipFill>
          <a:blip r:embed="rId5" cstate="print"/>
          <a:srcRect l="30000" r="14894"/>
          <a:stretch>
            <a:fillRect/>
          </a:stretch>
        </p:blipFill>
        <p:spPr>
          <a:xfrm rot="5400000" flipV="1">
            <a:off x="107157" y="3464719"/>
            <a:ext cx="3000396" cy="3214710"/>
          </a:xfrm>
          <a:prstGeom prst="rect">
            <a:avLst/>
          </a:prstGeom>
        </p:spPr>
      </p:pic>
      <p:pic>
        <p:nvPicPr>
          <p:cNvPr id="16" name="Picture 2" descr="ÐÐ°ÑÑÐ¸Ð½ÐºÐ¸ Ð¿Ð¾ Ð·Ð°Ð¿ÑÐ¾ÑÑ ÐºÑÑÑÑ ÑÑÐ¸ÑÐµÐ»ÐµÐ¹ ÐºÐ°ÑÑÐ¸Ð½ÐºÐ°"/>
          <p:cNvPicPr>
            <a:picLocks noChangeAspect="1" noChangeArrowheads="1"/>
          </p:cNvPicPr>
          <p:nvPr/>
        </p:nvPicPr>
        <p:blipFill>
          <a:blip r:embed="rId6"/>
          <a:srcRect l="10082" t="19251" r="18065" b="23267"/>
          <a:stretch>
            <a:fillRect/>
          </a:stretch>
        </p:blipFill>
        <p:spPr bwMode="auto">
          <a:xfrm>
            <a:off x="4304115" y="4643446"/>
            <a:ext cx="4196943" cy="17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8009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785926"/>
          <a:ext cx="8501090" cy="4720632"/>
        </p:xfrm>
        <a:graphic>
          <a:graphicData uri="http://schemas.openxmlformats.org/drawingml/2006/table">
            <a:tbl>
              <a:tblPr/>
              <a:tblGrid>
                <a:gridCol w="1571604"/>
                <a:gridCol w="1271738"/>
                <a:gridCol w="1514344"/>
                <a:gridCol w="3286148"/>
                <a:gridCol w="857256"/>
              </a:tblGrid>
              <a:tr h="1713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учитель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предмет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ОО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тема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Год, мес.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Грудкова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Л.А.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химия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ФГАОУ ВО КФУ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Совершенствование предметной компетентности учителей химии и биологии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Апрель 2019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97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Мирзакулова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Ф.К.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Скорик О.Ю.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Масалимова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Ф.А.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Хабибуллина Э.В.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Козина С.О.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Нач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классы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Первое сентября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Современная методика организации учебно-познавательной деятельности младших школьников на уроках математики (в свете требований ФГОС НОО)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Январь 2019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Бикетова Я.О.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Семьеведение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ТИСБИ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Семьеведение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(ПЕРЕПОДГОТОВКА)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Октябрь 2018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Бикетова Я.О.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Англ язык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Первое сентября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Игровые технологии на уроках английского языка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Декабрь 2018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06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Бикетова Я.О.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Англ язык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непрерывного образования и инноваций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Содержание и методика преподавания иностранного языка в соответствии с требованием ФГОС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Мишагина А.В.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Русский язык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Первое сентября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Практикум для развития письменной речи учащихся 5-9 классов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Ноябрь 2018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Мишагина А.В.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Русский язык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Первое сентября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ЕГЭ по русскому языку методические рекомендации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Ноябрь 2018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85" marR="42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842965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96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C00000"/>
                          </a:solidFill>
                        </a:rPr>
                        <a:t>Курсовая подготовка учителей 2018-2019г.</a:t>
                      </a:r>
                      <a:endParaRPr lang="ru-RU" sz="32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7348" name="Picture 4" descr="ÐÐ°ÑÑÐ¸Ð½ÐºÐ¸ Ð¿Ð¾ Ð·Ð°Ð¿ÑÐ¾ÑÑ ÐºÑÑÑÑ ÑÑÐ¸ÑÐµÐ»ÐµÐ¹ ÐºÐ°ÑÑÐ¸Ð½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8429652" cy="1009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714620"/>
          <a:ext cx="8501090" cy="3786213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785784"/>
                <a:gridCol w="1143008"/>
                <a:gridCol w="571504"/>
                <a:gridCol w="1000132"/>
                <a:gridCol w="857256"/>
                <a:gridCol w="642942"/>
                <a:gridCol w="1143008"/>
                <a:gridCol w="785818"/>
                <a:gridCol w="642942"/>
                <a:gridCol w="928696"/>
              </a:tblGrid>
              <a:tr h="8833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Учебный год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Численность педагогических работников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Имеют высшую квалификационную </a:t>
                      </a:r>
                      <a:endParaRPr lang="ru-RU" sz="1200" b="1" dirty="0" smtClean="0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/>
                        <a:t>категорию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Имеют первую </a:t>
                      </a:r>
                      <a:endParaRPr lang="ru-RU" sz="1200" b="1" dirty="0" smtClean="0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/>
                        <a:t>Квалификационную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/>
                        <a:t> </a:t>
                      </a:r>
                      <a:r>
                        <a:rPr lang="ru-RU" sz="1200" b="1" dirty="0"/>
                        <a:t>категорию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t-RU" sz="1200" b="1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Не имеют квалификационной категории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75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t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t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Всего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Подтвердили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повысили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всего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подтвердили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повысили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СЗД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Учителя первых трёх лет работы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</a:tr>
              <a:tr h="10448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2017-2018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31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3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0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17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0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7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4</a:t>
                      </a:r>
                      <a:endParaRPr lang="ru-RU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</a:tr>
              <a:tr h="11804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2018- 2019</a:t>
                      </a:r>
                      <a:endParaRPr lang="ru-RU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26</a:t>
                      </a:r>
                      <a:endParaRPr lang="ru-RU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4</a:t>
                      </a:r>
                      <a:endParaRPr lang="ru-RU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0</a:t>
                      </a:r>
                      <a:endParaRPr lang="ru-RU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2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15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2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5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2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5" marR="44245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850109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109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C00000"/>
                          </a:solidFill>
                          <a:latin typeface="+mj-lt"/>
                          <a:cs typeface="Times New Roman" pitchFamily="18" charset="0"/>
                        </a:rPr>
                        <a:t>Аттестация педагогических работников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2228" name="Picture 4" descr="ÐÐ°ÑÑÐ¸Ð½ÐºÐ¸ Ð¿Ð¾ Ð·Ð°Ð¿ÑÐ¾ÑÑ Ð°ÑÑÐµÑÑÐ°ÑÐ¸Ñ ÑÑÐ¸ÑÐµÐ»ÐµÐ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642919"/>
            <a:ext cx="3143241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инамика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1090" cy="6500834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8429652" cy="10001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9652"/>
              </a:tblGrid>
              <a:tr h="10001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850109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109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Достижения</a:t>
                      </a:r>
                      <a:r>
                        <a:rPr lang="ru-RU" sz="3200" baseline="0" dirty="0" smtClean="0">
                          <a:solidFill>
                            <a:srgbClr val="FF0000"/>
                          </a:solidFill>
                        </a:rPr>
                        <a:t> учителей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" name="Рисунок 2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71480"/>
            <a:ext cx="2928926" cy="3125935"/>
          </a:xfrm>
          <a:prstGeom prst="rect">
            <a:avLst/>
          </a:prstGeom>
        </p:spPr>
      </p:pic>
      <p:pic>
        <p:nvPicPr>
          <p:cNvPr id="4" name="Рисунок 3" descr="3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571480"/>
            <a:ext cx="2643311" cy="2857520"/>
          </a:xfrm>
          <a:prstGeom prst="rect">
            <a:avLst/>
          </a:prstGeom>
        </p:spPr>
      </p:pic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3571876"/>
            <a:ext cx="2568996" cy="2938599"/>
          </a:xfrm>
          <a:prstGeom prst="rect">
            <a:avLst/>
          </a:prstGeom>
        </p:spPr>
      </p:pic>
      <p:pic>
        <p:nvPicPr>
          <p:cNvPr id="6" name="Рисунок 5" descr="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429000"/>
            <a:ext cx="3000364" cy="3071810"/>
          </a:xfrm>
          <a:prstGeom prst="rect">
            <a:avLst/>
          </a:prstGeom>
        </p:spPr>
      </p:pic>
      <p:pic>
        <p:nvPicPr>
          <p:cNvPr id="7" name="Рисунок 6" descr="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43240" y="1785926"/>
            <a:ext cx="2601641" cy="3571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 6"/>
          <p:cNvPicPr>
            <a:picLocks noGrp="1"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074" t="26503" r="6825" b="31973"/>
          <a:stretch/>
        </p:blipFill>
        <p:spPr>
          <a:xfrm>
            <a:off x="251520" y="980728"/>
            <a:ext cx="3103123" cy="2428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789039"/>
            <a:ext cx="3384376" cy="2790127"/>
          </a:xfrm>
          <a:prstGeom prst="rect">
            <a:avLst/>
          </a:prstGeom>
        </p:spPr>
      </p:pic>
      <p:sp>
        <p:nvSpPr>
          <p:cNvPr id="7" name="AutoShape 2" descr="https://edu.tatar.ru/upload/news/162206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https://edu.tatar.ru/upload/news/162206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https://edu.tatar.ru/upload/news/1622062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3714752"/>
            <a:ext cx="3493622" cy="2843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Объект 4"/>
          <p:cNvPicPr>
            <a:picLocks noGrp="1"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681" b="14311"/>
          <a:stretch/>
        </p:blipFill>
        <p:spPr>
          <a:xfrm>
            <a:off x="5868144" y="980728"/>
            <a:ext cx="3024336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object 4"/>
          <p:cNvSpPr txBox="1">
            <a:spLocks noGrp="1"/>
          </p:cNvSpPr>
          <p:nvPr>
            <p:ph type="title"/>
          </p:nvPr>
        </p:nvSpPr>
        <p:spPr>
          <a:xfrm>
            <a:off x="1331640" y="188640"/>
            <a:ext cx="6480720" cy="50462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95"/>
              </a:spcBef>
            </a:pPr>
            <a: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Профессиональное мастерство</a:t>
            </a:r>
            <a:endParaRPr lang="ru-RU" sz="3200" kern="1200" dirty="0">
              <a:solidFill>
                <a:srgbClr val="C00000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Любовь Михайловна\Downloads\P81226-141902.jpg"/>
          <p:cNvPicPr>
            <a:picLocks noChangeAspect="1" noChangeArrowheads="1"/>
          </p:cNvPicPr>
          <p:nvPr/>
        </p:nvPicPr>
        <p:blipFill>
          <a:blip r:embed="rId6" cstate="print"/>
          <a:srcRect t="16667"/>
          <a:stretch>
            <a:fillRect/>
          </a:stretch>
        </p:blipFill>
        <p:spPr bwMode="auto">
          <a:xfrm>
            <a:off x="3203848" y="1571612"/>
            <a:ext cx="2880320" cy="32975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9445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r="27881"/>
          <a:stretch/>
        </p:blipFill>
        <p:spPr bwMode="auto">
          <a:xfrm>
            <a:off x="457199" y="304800"/>
            <a:ext cx="3157387" cy="601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t="6878" b="10587"/>
          <a:stretch>
            <a:fillRect/>
          </a:stretch>
        </p:blipFill>
        <p:spPr bwMode="auto">
          <a:xfrm>
            <a:off x="3809999" y="304800"/>
            <a:ext cx="4468587" cy="2821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 l="7059" t="9126" r="7227" b="9445"/>
          <a:stretch>
            <a:fillRect/>
          </a:stretch>
        </p:blipFill>
        <p:spPr bwMode="auto">
          <a:xfrm>
            <a:off x="3810000" y="3276600"/>
            <a:ext cx="4468587" cy="3189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32772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928794" y="285728"/>
            <a:ext cx="5000660" cy="50462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95"/>
              </a:spcBef>
            </a:pPr>
            <a: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Качество обучения</a:t>
            </a:r>
            <a:endParaRPr lang="ru-RU" sz="3200" kern="1200" dirty="0">
              <a:solidFill>
                <a:srgbClr val="C00000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2869" y="2503042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2832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46453" y="2503042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2832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38577" y="2503042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2832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30955" y="2503042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2832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31209" y="3569080"/>
            <a:ext cx="0" cy="6096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579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766945" y="3569080"/>
            <a:ext cx="0" cy="6096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579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6" name="Диаграмма 4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547162014"/>
              </p:ext>
            </p:extLst>
          </p:nvPr>
        </p:nvGraphicFramePr>
        <p:xfrm>
          <a:off x="0" y="928670"/>
          <a:ext cx="8286808" cy="3929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7" name="object 4"/>
          <p:cNvSpPr txBox="1">
            <a:spLocks/>
          </p:cNvSpPr>
          <p:nvPr/>
        </p:nvSpPr>
        <p:spPr>
          <a:xfrm>
            <a:off x="3214678" y="4850259"/>
            <a:ext cx="1981200" cy="452120"/>
          </a:xfrm>
          <a:prstGeom prst="rect">
            <a:avLst/>
          </a:prstGeom>
          <a:noFill/>
        </p:spPr>
        <p:txBody>
          <a:bodyPr vert="horz" wrap="square" lIns="0" tIns="12065" rIns="0" bIns="0" rtlCol="0">
            <a:spAutoFit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ru-RU" sz="2800" kern="0" spc="-20" dirty="0" smtClean="0">
                <a:solidFill>
                  <a:srgbClr val="002060"/>
                </a:solidFill>
                <a:latin typeface="+mj-lt"/>
              </a:rPr>
              <a:t>Динамика</a:t>
            </a:r>
            <a:endParaRPr lang="ru-RU" sz="2800" kern="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8" name="object 4"/>
          <p:cNvSpPr txBox="1">
            <a:spLocks/>
          </p:cNvSpPr>
          <p:nvPr/>
        </p:nvSpPr>
        <p:spPr>
          <a:xfrm>
            <a:off x="2857488" y="5350325"/>
            <a:ext cx="2527324" cy="868828"/>
          </a:xfrm>
          <a:prstGeom prst="rect">
            <a:avLst/>
          </a:prstGeom>
          <a:noFill/>
        </p:spPr>
        <p:txBody>
          <a:bodyPr vert="horz" wrap="square" lIns="0" tIns="12065" rIns="0" bIns="0" rtlCol="0">
            <a:spAutoFit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 algn="ctr">
              <a:spcBef>
                <a:spcPts val="95"/>
              </a:spcBef>
            </a:pPr>
            <a:r>
              <a:rPr lang="ru-RU" sz="1800" kern="0" spc="-20" dirty="0" smtClean="0">
                <a:latin typeface="+mj-lt"/>
              </a:rPr>
              <a:t>Качество</a:t>
            </a:r>
            <a:r>
              <a:rPr lang="ru-RU" sz="1800" kern="0" spc="-80" dirty="0" smtClean="0">
                <a:latin typeface="+mj-lt"/>
              </a:rPr>
              <a:t> </a:t>
            </a:r>
            <a:r>
              <a:rPr lang="ru-RU" sz="1800" kern="0" spc="-15" dirty="0" smtClean="0">
                <a:latin typeface="+mj-lt"/>
              </a:rPr>
              <a:t>обучения  +1.2 </a:t>
            </a:r>
          </a:p>
          <a:p>
            <a:pPr marL="12700" algn="ctr">
              <a:spcBef>
                <a:spcPts val="95"/>
              </a:spcBef>
            </a:pPr>
            <a:r>
              <a:rPr lang="ru-RU" sz="1800" kern="0" spc="-15" dirty="0" smtClean="0">
                <a:latin typeface="+mj-lt"/>
              </a:rPr>
              <a:t>Успеваемость  +0.1</a:t>
            </a:r>
          </a:p>
          <a:p>
            <a:pPr marL="12700" algn="ctr">
              <a:spcBef>
                <a:spcPts val="95"/>
              </a:spcBef>
            </a:pPr>
            <a:endParaRPr lang="ru-RU" sz="1800" kern="0" dirty="0"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2571744"/>
            <a:ext cx="857224" cy="157163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2015-</a:t>
            </a:r>
          </a:p>
          <a:p>
            <a:pPr algn="ctr"/>
            <a:r>
              <a:rPr lang="ru-RU" b="1" dirty="0" smtClean="0"/>
              <a:t>2016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286380" y="3214686"/>
            <a:ext cx="857256" cy="85725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2015-</a:t>
            </a:r>
          </a:p>
          <a:p>
            <a:pPr algn="ctr"/>
            <a:r>
              <a:rPr lang="ru-RU" b="1" dirty="0" smtClean="0"/>
              <a:t>2016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1571612"/>
            <a:ext cx="1000100" cy="7143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00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95,7%</a:t>
            </a:r>
            <a:endParaRPr lang="ru-RU" sz="2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143108" y="1785926"/>
            <a:ext cx="1143008" cy="2143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96%</a:t>
            </a:r>
            <a:endParaRPr lang="ru-RU" sz="2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928662" y="1643050"/>
            <a:ext cx="1143008" cy="57150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95,9%</a:t>
            </a:r>
            <a:endParaRPr lang="ru-RU" sz="2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000628" y="2857496"/>
            <a:ext cx="1000132" cy="3571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37,4%</a:t>
            </a:r>
            <a:endParaRPr lang="ru-RU" sz="20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000760" y="2571744"/>
            <a:ext cx="857256" cy="4286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37,6%</a:t>
            </a:r>
            <a:endParaRPr lang="ru-RU" sz="20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072330" y="2214554"/>
            <a:ext cx="928694" cy="2857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38,8%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7510271" y="272795"/>
            <a:ext cx="551687" cy="783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28992" y="0"/>
            <a:ext cx="5072098" cy="148951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algn="ctr" rtl="0">
              <a:spcBef>
                <a:spcPts val="95"/>
              </a:spcBef>
            </a:pPr>
            <a: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Основной</a:t>
            </a:r>
            <a:b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</a:br>
            <a: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 государственный экзамен </a:t>
            </a:r>
            <a:b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</a:br>
            <a: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9 класс </a:t>
            </a:r>
            <a:endParaRPr lang="ru-RU" sz="3200" kern="1200" dirty="0">
              <a:solidFill>
                <a:srgbClr val="C00000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94482495"/>
              </p:ext>
            </p:extLst>
          </p:nvPr>
        </p:nvGraphicFramePr>
        <p:xfrm>
          <a:off x="0" y="1571612"/>
          <a:ext cx="8501089" cy="4857786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236521"/>
                <a:gridCol w="845579"/>
                <a:gridCol w="845579"/>
                <a:gridCol w="1461777"/>
                <a:gridCol w="846915"/>
                <a:gridCol w="1022108"/>
                <a:gridCol w="1242610"/>
              </a:tblGrid>
              <a:tr h="31746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Предмет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Ср.балл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Средняя </a:t>
                      </a:r>
                      <a:r>
                        <a:rPr lang="ru-RU" sz="1600" dirty="0" smtClean="0">
                          <a:effectLst/>
                        </a:rPr>
                        <a:t>оценка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92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C00000"/>
                          </a:solidFill>
                          <a:effectLst/>
                        </a:rPr>
                        <a:t>2016</a:t>
                      </a:r>
                      <a:endParaRPr lang="ru-RU" sz="17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C00000"/>
                          </a:solidFill>
                          <a:effectLst/>
                        </a:rPr>
                        <a:t>2017</a:t>
                      </a:r>
                      <a:endParaRPr lang="ru-RU" sz="17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2018</a:t>
                      </a:r>
                      <a:endParaRPr lang="ru-RU" sz="17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C00000"/>
                          </a:solidFill>
                          <a:effectLst/>
                        </a:rPr>
                        <a:t>2016</a:t>
                      </a:r>
                      <a:endParaRPr lang="ru-RU" sz="17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C00000"/>
                          </a:solidFill>
                          <a:effectLst/>
                        </a:rPr>
                        <a:t>2017</a:t>
                      </a:r>
                      <a:endParaRPr lang="ru-RU" sz="17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2018</a:t>
                      </a:r>
                      <a:endParaRPr lang="ru-RU" sz="17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Русский язык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28.6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</a:rPr>
                        <a:t>28.1</a:t>
                      </a:r>
                      <a:endParaRPr lang="ru-RU" sz="17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29,1</a:t>
                      </a:r>
                      <a:r>
                        <a:rPr lang="ru-RU" sz="17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17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+1)</a:t>
                      </a:r>
                      <a:endParaRPr lang="ru-RU" sz="17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3.7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</a:rPr>
                        <a:t>3.8 (+0.1)</a:t>
                      </a:r>
                      <a:endParaRPr lang="ru-RU" sz="17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3,8</a:t>
                      </a:r>
                      <a:r>
                        <a:rPr lang="ru-RU" sz="17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(0)</a:t>
                      </a:r>
                      <a:endParaRPr lang="ru-RU" sz="17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Математика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14.2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14.0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16,7</a:t>
                      </a:r>
                      <a:r>
                        <a:rPr lang="en-US" sz="17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(+2.7)</a:t>
                      </a:r>
                      <a:endParaRPr lang="ru-RU" sz="17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</a:rPr>
                        <a:t>3.4</a:t>
                      </a:r>
                      <a:endParaRPr lang="ru-RU" sz="17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</a:rPr>
                        <a:t>3.4</a:t>
                      </a:r>
                      <a:endParaRPr lang="ru-RU" sz="17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3,8 </a:t>
                      </a:r>
                      <a:r>
                        <a:rPr lang="ru-RU" sz="17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(+0,4)</a:t>
                      </a:r>
                      <a:endParaRPr lang="ru-RU" sz="17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Физика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-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15.0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-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</a:rPr>
                        <a:t>3.2</a:t>
                      </a:r>
                      <a:endParaRPr lang="ru-RU" sz="17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Химия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-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22.5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25,0</a:t>
                      </a:r>
                      <a:r>
                        <a:rPr lang="en-US" sz="17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(+3.5)</a:t>
                      </a:r>
                      <a:endParaRPr lang="ru-RU" sz="17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-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4.0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4,3 </a:t>
                      </a:r>
                      <a:r>
                        <a:rPr lang="ru-RU" sz="17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(+0,3)</a:t>
                      </a:r>
                      <a:endParaRPr lang="ru-RU" sz="17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Биология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18.7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19.0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26,7</a:t>
                      </a:r>
                      <a:r>
                        <a:rPr lang="en-US" sz="17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(+7.7)</a:t>
                      </a:r>
                      <a:endParaRPr lang="ru-RU" sz="17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3.0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3.1(+0.1)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3,8 </a:t>
                      </a:r>
                      <a:r>
                        <a:rPr lang="ru-RU" sz="17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(+0,7)</a:t>
                      </a:r>
                      <a:endParaRPr lang="ru-RU" sz="17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География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</a:rPr>
                        <a:t>15.6</a:t>
                      </a:r>
                      <a:endParaRPr lang="ru-RU" sz="17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15.9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19,1</a:t>
                      </a:r>
                      <a:r>
                        <a:rPr lang="en-US" sz="17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(+3.2)</a:t>
                      </a:r>
                      <a:endParaRPr lang="ru-RU" sz="17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2.7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2.9 (+0.2)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3,4 </a:t>
                      </a:r>
                      <a:r>
                        <a:rPr lang="ru-RU" sz="17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(+0,5)</a:t>
                      </a:r>
                      <a:endParaRPr lang="ru-RU" sz="17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67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Обществознание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</a:rPr>
                        <a:t>19.9</a:t>
                      </a:r>
                      <a:endParaRPr lang="ru-RU" sz="17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</a:rPr>
                        <a:t>20.2</a:t>
                      </a:r>
                      <a:endParaRPr lang="ru-RU" sz="17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25,1</a:t>
                      </a:r>
                      <a:r>
                        <a:rPr lang="en-US" sz="17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(+ 4.9)</a:t>
                      </a:r>
                      <a:endParaRPr lang="ru-RU" sz="17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2.8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3.0 (+0.2)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3,6 </a:t>
                      </a:r>
                      <a:r>
                        <a:rPr lang="ru-RU" sz="17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(+0,6)</a:t>
                      </a:r>
                      <a:endParaRPr lang="ru-RU" sz="17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Английский язык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</a:rPr>
                        <a:t>-</a:t>
                      </a:r>
                      <a:endParaRPr lang="ru-RU" sz="17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</a:rPr>
                        <a:t>61.0</a:t>
                      </a:r>
                      <a:endParaRPr lang="ru-RU" sz="17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50,0</a:t>
                      </a:r>
                      <a:r>
                        <a:rPr lang="en-US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7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 -11)</a:t>
                      </a:r>
                      <a:endParaRPr lang="ru-RU" sz="17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-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5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 </a:t>
                      </a:r>
                      <a:r>
                        <a:rPr lang="ru-RU" sz="17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(-1)</a:t>
                      </a:r>
                      <a:endParaRPr lang="ru-RU" sz="17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Литература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</a:rPr>
                        <a:t>-</a:t>
                      </a:r>
                      <a:endParaRPr lang="ru-RU" sz="17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10.0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20,0</a:t>
                      </a:r>
                      <a:r>
                        <a:rPr lang="en-US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7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(+10)</a:t>
                      </a:r>
                      <a:endParaRPr lang="ru-RU" sz="17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-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</a:rPr>
                        <a:t>3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 </a:t>
                      </a:r>
                      <a:r>
                        <a:rPr lang="ru-RU" sz="17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(+1)</a:t>
                      </a:r>
                      <a:endParaRPr lang="ru-RU" sz="17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7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15,3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История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7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17,0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7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Рисунок 4" descr="ОГЭ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86116" cy="1500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123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7510271" y="272795"/>
            <a:ext cx="551687" cy="783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57554" y="0"/>
            <a:ext cx="5072098" cy="148951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algn="ctr" rtl="0">
              <a:spcBef>
                <a:spcPts val="95"/>
              </a:spcBef>
            </a:pPr>
            <a: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Единый </a:t>
            </a:r>
            <a:b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</a:br>
            <a: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государственный экзамен </a:t>
            </a:r>
            <a:b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</a:br>
            <a: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11 класс</a:t>
            </a:r>
            <a:endParaRPr lang="ru-RU" sz="3200" kern="1200" dirty="0">
              <a:solidFill>
                <a:srgbClr val="C00000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23067056"/>
              </p:ext>
            </p:extLst>
          </p:nvPr>
        </p:nvGraphicFramePr>
        <p:xfrm>
          <a:off x="0" y="1500174"/>
          <a:ext cx="8429652" cy="4546418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4311708"/>
                <a:gridCol w="1718385"/>
                <a:gridCol w="740082"/>
                <a:gridCol w="1659477"/>
              </a:tblGrid>
              <a:tr h="29768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Предмет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Ср.балл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2016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2000" b="1" dirty="0" smtClean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(2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чел.)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2017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2018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(16 чел.)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Русский </a:t>
                      </a:r>
                      <a:r>
                        <a:rPr lang="ru-RU" sz="2000" dirty="0">
                          <a:effectLst/>
                        </a:rPr>
                        <a:t>язык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58,4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56,3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(-2,1)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Математика </a:t>
                      </a:r>
                      <a:r>
                        <a:rPr lang="ru-RU" sz="2000" dirty="0" smtClean="0">
                          <a:effectLst/>
                        </a:rPr>
                        <a:t>(профильный уровень)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33,7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42,3 </a:t>
                      </a:r>
                      <a:r>
                        <a:rPr lang="ru-RU" sz="20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(+8,6)</a:t>
                      </a:r>
                      <a:endParaRPr lang="ru-RU" sz="20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Математика (базовый уровень)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Ср.оценка</a:t>
                      </a: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3,6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Ср. оценка </a:t>
                      </a: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2,8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Физика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40,3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50,0  </a:t>
                      </a:r>
                      <a:r>
                        <a:rPr lang="ru-RU" sz="20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(+9,7)</a:t>
                      </a:r>
                      <a:endParaRPr lang="ru-RU" sz="20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Биология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39,4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27,8 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(-11,6)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Обществознание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50,1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43,1 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(-7)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Английский язык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80,0   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История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63,0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49,0 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(-14)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Химия</a:t>
                      </a:r>
                      <a:endParaRPr lang="ru-RU" sz="2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41,0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Литература</a:t>
                      </a:r>
                      <a:endParaRPr lang="ru-RU" sz="2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54,0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274482" y="3223559"/>
            <a:ext cx="184731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b="1" dirty="0"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000768"/>
            <a:ext cx="8429652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Медаль РФ:                                                                      2 чел.</a:t>
            </a:r>
          </a:p>
          <a:p>
            <a:r>
              <a:rPr lang="ru-RU" b="1" dirty="0" smtClean="0"/>
              <a:t>                                                                             (Петрова К., Моисеева В.) </a:t>
            </a:r>
            <a:endParaRPr lang="ru-RU" b="1" dirty="0"/>
          </a:p>
        </p:txBody>
      </p:sp>
      <p:pic>
        <p:nvPicPr>
          <p:cNvPr id="10" name="Рисунок 9" descr="ЕГЭ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86116" cy="14292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7293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:\фото от яны\кружки\P41301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623"/>
          <a:stretch/>
        </p:blipFill>
        <p:spPr bwMode="auto">
          <a:xfrm>
            <a:off x="3214678" y="1000108"/>
            <a:ext cx="3734455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H:\фото от яны\кружки\проектная работа на английско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3643314"/>
            <a:ext cx="2178242" cy="2904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:\фото от яны\кружки\урок английского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168"/>
          <a:stretch/>
        </p:blipFill>
        <p:spPr bwMode="auto">
          <a:xfrm>
            <a:off x="3286116" y="3000372"/>
            <a:ext cx="3309434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H:\фото от яны\кружки\уро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8" y="962364"/>
            <a:ext cx="3214678" cy="24110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4"/>
          <p:cNvSpPr txBox="1">
            <a:spLocks noGrp="1"/>
          </p:cNvSpPr>
          <p:nvPr>
            <p:ph type="title"/>
          </p:nvPr>
        </p:nvSpPr>
        <p:spPr>
          <a:xfrm>
            <a:off x="0" y="0"/>
            <a:ext cx="8501090" cy="99706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95"/>
              </a:spcBef>
            </a:pPr>
            <a: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Малая школьная академия наук (МШАН) </a:t>
            </a:r>
            <a:b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</a:br>
            <a:endParaRPr lang="ru-RU" sz="3200" kern="1200" dirty="0">
              <a:solidFill>
                <a:srgbClr val="C00000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Любовь Михайловна\Desktop\Лилия Равильевна\школьные фотографии\открытые уроки нач.школа 2018 январь\IMG-20180124-WA002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26" y="1000108"/>
            <a:ext cx="2073505" cy="307183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3429000"/>
            <a:ext cx="3214678" cy="30718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Руководитель МШАН- учитель  русского языка и  литературы высшей категории</a:t>
            </a:r>
          </a:p>
          <a:p>
            <a:pPr algn="ctr"/>
            <a:r>
              <a:rPr lang="ru-RU" dirty="0" err="1" smtClean="0"/>
              <a:t>Мишагина</a:t>
            </a:r>
            <a:r>
              <a:rPr lang="ru-RU" dirty="0" smtClean="0"/>
              <a:t> А.В. </a:t>
            </a:r>
          </a:p>
          <a:p>
            <a:pPr algn="ctr"/>
            <a:r>
              <a:rPr lang="ru-RU" dirty="0" smtClean="0"/>
              <a:t>Занятия проводятся </a:t>
            </a:r>
          </a:p>
          <a:p>
            <a:pPr algn="ctr"/>
            <a:r>
              <a:rPr lang="ru-RU" dirty="0" smtClean="0"/>
              <a:t>два раза в месяц с учащимися </a:t>
            </a:r>
          </a:p>
          <a:p>
            <a:pPr algn="ctr"/>
            <a:r>
              <a:rPr lang="ru-RU" dirty="0" smtClean="0"/>
              <a:t>2-11 </a:t>
            </a:r>
            <a:r>
              <a:rPr lang="ru-RU" dirty="0" err="1" smtClean="0"/>
              <a:t>кл</a:t>
            </a:r>
            <a:r>
              <a:rPr lang="ru-RU" dirty="0" smtClean="0"/>
              <a:t>. (32 чел.)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2924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212" y="228600"/>
            <a:ext cx="8238440" cy="492443"/>
          </a:xfrm>
          <a:ln w="28575"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Межрегиональные </a:t>
            </a:r>
            <a:r>
              <a:rPr lang="ru-RU" sz="3200" dirty="0" err="1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Джалиловские</a:t>
            </a:r>
            <a:r>
              <a:rPr lang="ru-RU" sz="320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чтения</a:t>
            </a:r>
            <a:endParaRPr lang="ru-RU" sz="320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098" name="Picture 2" descr="G:\фото от яны\1Джалиловская  Конферен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23" y="857232"/>
            <a:ext cx="4072556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23" y="3657600"/>
            <a:ext cx="4072556" cy="2636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857232"/>
            <a:ext cx="3657600" cy="2556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G:\фото от яны\конференция Ушинского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592" t="21060" r="6646"/>
          <a:stretch>
            <a:fillRect/>
          </a:stretch>
        </p:blipFill>
        <p:spPr bwMode="auto">
          <a:xfrm>
            <a:off x="4572000" y="3643314"/>
            <a:ext cx="3650251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2772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3071802" cy="2214554"/>
          </a:xfrm>
          <a:ln w="28575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Результативность участия в конкурсах, проектах, конференциях</a:t>
            </a:r>
            <a:endParaRPr lang="tt-RU" sz="280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08713971"/>
              </p:ext>
            </p:extLst>
          </p:nvPr>
        </p:nvGraphicFramePr>
        <p:xfrm>
          <a:off x="0" y="1857364"/>
          <a:ext cx="8429651" cy="4643471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143108"/>
                <a:gridCol w="986713"/>
                <a:gridCol w="727799"/>
                <a:gridCol w="785818"/>
                <a:gridCol w="785818"/>
                <a:gridCol w="728291"/>
                <a:gridCol w="771907"/>
                <a:gridCol w="865595"/>
                <a:gridCol w="634602"/>
              </a:tblGrid>
              <a:tr h="416731">
                <a:tc gridSpan="9">
                  <a:txBody>
                    <a:bodyPr/>
                    <a:lstStyle/>
                    <a:p>
                      <a:pPr algn="ctr"/>
                      <a:endParaRPr lang="tt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tt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t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t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t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5327">
                <a:tc rowSpan="2"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latin typeface="+mn-lt"/>
                        </a:rPr>
                        <a:t>Уровень мероприятия</a:t>
                      </a:r>
                      <a:endParaRPr lang="tt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</a:rPr>
                        <a:t>2015-2016г.</a:t>
                      </a:r>
                      <a:endParaRPr lang="tt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tt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</a:rPr>
                        <a:t>2016-2017г.</a:t>
                      </a:r>
                      <a:endParaRPr lang="tt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</a:rPr>
                        <a:t>2017-2018г.</a:t>
                      </a:r>
                      <a:endParaRPr lang="tt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</a:rPr>
                        <a:t>2018-2019</a:t>
                      </a:r>
                      <a:r>
                        <a:rPr lang="ru-RU" sz="1400" b="1" dirty="0" smtClean="0">
                          <a:latin typeface="+mn-lt"/>
                        </a:rPr>
                        <a:t>г.</a:t>
                      </a:r>
                      <a:endParaRPr lang="ru-RU" sz="1600" b="1" dirty="0" smtClean="0">
                        <a:latin typeface="+mn-lt"/>
                      </a:endParaRPr>
                    </a:p>
                  </a:txBody>
                  <a:tcPr marL="68580" marR="6858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270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+mn-lt"/>
                        </a:rPr>
                        <a:t>Участник/Призер</a:t>
                      </a:r>
                      <a:endParaRPr lang="tt-RU" sz="14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tt-RU" sz="14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+mn-lt"/>
                        </a:rPr>
                        <a:t>Участник/Призер</a:t>
                      </a:r>
                      <a:endParaRPr lang="tt-RU" sz="1400" b="1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tt-RU" sz="14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tt-RU" sz="14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+mn-lt"/>
                        </a:rPr>
                        <a:t>Участник/Призер</a:t>
                      </a:r>
                      <a:endParaRPr lang="tt-RU" sz="1400" b="1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tt-RU" sz="14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tt-RU" sz="14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+mn-lt"/>
                        </a:rPr>
                        <a:t>Участник/Призер</a:t>
                      </a:r>
                      <a:endParaRPr lang="tt-RU" sz="1400" b="1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latin typeface="+mn-lt"/>
                      </a:endParaRPr>
                    </a:p>
                  </a:txBody>
                  <a:tcPr marL="68580" marR="6858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sz="1400" b="1" dirty="0" smtClean="0">
                        <a:latin typeface="+mn-lt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6287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</a:rPr>
                        <a:t>Муниципальный </a:t>
                      </a:r>
                      <a:endParaRPr lang="tt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</a:rPr>
                        <a:t> 12</a:t>
                      </a:r>
                      <a:endParaRPr lang="tt-RU" sz="16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tt-RU" sz="1600" b="1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31</a:t>
                      </a:r>
                      <a:endParaRPr lang="tt-RU" sz="16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tt-RU" sz="1600" b="1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37</a:t>
                      </a:r>
                      <a:endParaRPr lang="tt-RU" sz="16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12</a:t>
                      </a:r>
                      <a:endParaRPr lang="tt-RU" sz="1600" b="1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</a:rPr>
                        <a:t>5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n-lt"/>
                        </a:rPr>
                        <a:t>3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287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</a:rPr>
                        <a:t>Городской</a:t>
                      </a:r>
                      <a:endParaRPr lang="tt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18</a:t>
                      </a:r>
                      <a:endParaRPr lang="tt-RU" sz="16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tt-RU" sz="1600" b="1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C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26</a:t>
                      </a:r>
                      <a:endParaRPr lang="tt-RU" sz="16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tt-RU" sz="1600" b="1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</a:rPr>
                        <a:t>41</a:t>
                      </a:r>
                      <a:endParaRPr lang="tt-RU" sz="16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15</a:t>
                      </a:r>
                      <a:endParaRPr lang="tt-RU" sz="1600" b="1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</a:rPr>
                        <a:t>4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n-lt"/>
                        </a:rPr>
                        <a:t>2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287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</a:rPr>
                        <a:t>Республиканский</a:t>
                      </a:r>
                      <a:endParaRPr lang="tt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</a:rPr>
                        <a:t>15</a:t>
                      </a:r>
                      <a:endParaRPr lang="tt-RU" sz="16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tt-RU" sz="1600" b="1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tt-RU" sz="16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tt-RU" sz="1600" b="1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28</a:t>
                      </a:r>
                      <a:endParaRPr lang="tt-RU" sz="16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14</a:t>
                      </a:r>
                      <a:endParaRPr lang="tt-RU" sz="1600" b="1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</a:rPr>
                        <a:t>6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n-lt"/>
                        </a:rPr>
                        <a:t>4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287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</a:rPr>
                        <a:t>Всероссийский</a:t>
                      </a:r>
                      <a:endParaRPr lang="tt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tt-RU" sz="16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t-RU" sz="1600" b="1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tt-RU" sz="16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t-RU" sz="1600" b="1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C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tt-RU" sz="16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t-RU" sz="1600" b="1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</a:rPr>
                        <a:t>8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n-lt"/>
                        </a:rPr>
                        <a:t>3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287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</a:rPr>
                        <a:t>Межрегиональный</a:t>
                      </a:r>
                      <a:endParaRPr lang="tt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t-RU" sz="16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t-RU" sz="1600" b="1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t-RU" sz="16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t-RU" sz="1600" b="1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tt-RU" sz="16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dirty="0" smtClean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t-RU" sz="1600" b="1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</a:rPr>
                        <a:t>4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n-lt"/>
                        </a:rPr>
                        <a:t>4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pic>
        <p:nvPicPr>
          <p:cNvPr id="1026" name="Picture 2" descr="C:\Users\Любовь Михайловна\Desktop\Папка для ПРЕЗЕНТАЦИИ\Грамо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1"/>
            <a:ext cx="1660915" cy="2214554"/>
          </a:xfrm>
          <a:prstGeom prst="rect">
            <a:avLst/>
          </a:prstGeom>
          <a:noFill/>
        </p:spPr>
      </p:pic>
      <p:pic>
        <p:nvPicPr>
          <p:cNvPr id="1028" name="Picture 4" descr="C:\Users\Любовь Михайловна\Desktop\Папка для ПРЕЗЕНТАЦИИ\Диплом 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0"/>
            <a:ext cx="1714512" cy="2286016"/>
          </a:xfrm>
          <a:prstGeom prst="rect">
            <a:avLst/>
          </a:prstGeom>
          <a:noFill/>
        </p:spPr>
      </p:pic>
      <p:pic>
        <p:nvPicPr>
          <p:cNvPr id="1029" name="Picture 5" descr="C:\Users\Любовь Михайловна\Desktop\Папка для ПРЕЗЕНТАЦИИ\Диплом Пушкинские чтен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2423393" y="291221"/>
            <a:ext cx="2252678" cy="1670237"/>
          </a:xfrm>
          <a:prstGeom prst="rect">
            <a:avLst/>
          </a:prstGeom>
          <a:noFill/>
        </p:spPr>
      </p:pic>
      <p:pic>
        <p:nvPicPr>
          <p:cNvPr id="1027" name="Picture 3" descr="C:\Users\Любовь Михайловна\Desktop\Папка для ПРЕЗЕНТАЦИИ\Диплом 2 степень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0"/>
            <a:ext cx="1500198" cy="22145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5776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8501090" cy="6312164"/>
        </p:xfrm>
        <a:graphic>
          <a:graphicData uri="http://schemas.openxmlformats.org/drawingml/2006/table">
            <a:tbl>
              <a:tblPr/>
              <a:tblGrid>
                <a:gridCol w="1571604"/>
                <a:gridCol w="1928826"/>
                <a:gridCol w="1500198"/>
                <a:gridCol w="2857520"/>
                <a:gridCol w="642942"/>
              </a:tblGrid>
              <a:tr h="3824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Место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Ученик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Руководитель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Название НПК, конкурса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6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</a:t>
                      </a:r>
                      <a:r>
                        <a:rPr lang="en-US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степени  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Дементьева Владислава (10кл)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Грудкова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Л.А.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Региональный этап Всероссийского конкурса «Моя малая родина: природа, культура, этнос»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4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</a:t>
                      </a:r>
                      <a:r>
                        <a:rPr lang="en-US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 </a:t>
                      </a: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степени  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Прокопьев Никита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(10 </a:t>
                      </a: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Мишагина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А.В.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Всероссийский творческий конкурс «Пушкинские чтения»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1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Номинация «лучшая работа на материале фразеологизмов»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Шафигуллина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3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Карина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(10 </a:t>
                      </a: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Мишагина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А.В.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Школьная Всероссийская конференция «Россия. Мир. Мы»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4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</a:t>
                      </a:r>
                      <a:r>
                        <a:rPr lang="en-US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</a:t>
                      </a: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степени  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Кузьмин Максим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(3 </a:t>
                      </a: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Хабибуллина Э.В.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Межрегиональные 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3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Джалиловские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чтения»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4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</a:t>
                      </a:r>
                      <a:r>
                        <a:rPr lang="en-US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</a:t>
                      </a: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степени  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Платонова Владислава (9кл.)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Мишагина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А.В.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Межрегиональные 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3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Джалиловские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чтения»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4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</a:t>
                      </a:r>
                      <a:r>
                        <a:rPr lang="en-US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</a:t>
                      </a: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степени  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Каримуллин Ринат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(8кл)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Илларионов А.Г.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Межрегиональные 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3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Джалиловские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чтения»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48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</a:t>
                      </a:r>
                      <a:r>
                        <a:rPr lang="en-US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</a:t>
                      </a: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степени  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Мухаметшина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Диана (9кл)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Машукова Н.Г.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Республиканский конкурс изобразительного и декоративно-прикладного искусства «Чудеса из ларца»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4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</a:t>
                      </a:r>
                      <a:r>
                        <a:rPr lang="en-US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 </a:t>
                      </a: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степени  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Макарычева Татьяна (8 </a:t>
                      </a: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Машукова Н.Г.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3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Онегинские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чтения». 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4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</a:t>
                      </a:r>
                      <a:r>
                        <a:rPr lang="en-US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 </a:t>
                      </a: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степени  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Ахметзянова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Полина (10 </a:t>
                      </a: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Машукова Н.Г.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 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3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Онегинские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чтения». 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4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</a:t>
                      </a:r>
                      <a:r>
                        <a:rPr lang="en-US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</a:t>
                      </a: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степени  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Сведовая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Амалия (5кл)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Бикетова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Я.О.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3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Камаевские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чтения»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4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</a:t>
                      </a:r>
                      <a:r>
                        <a:rPr lang="en-US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</a:t>
                      </a: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степени  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Кузьмин Максим (3 </a:t>
                      </a: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Хабибуллина Э.В.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НПК им дважды Героя Советского Союза Н.Г. </a:t>
                      </a: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Столярова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6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</a:t>
                      </a:r>
                      <a:r>
                        <a:rPr lang="en-US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</a:t>
                      </a:r>
                      <a:r>
                        <a:rPr lang="ru-RU" sz="13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степени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Хамидова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Сабина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(5 </a:t>
                      </a: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Мишагина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А.В.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XIII 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городская научно-исследовательская конференция им Д.С. Лихачёва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42314" marR="42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-32" y="0"/>
          <a:ext cx="8501122" cy="2265196"/>
        </p:xfrm>
        <a:graphic>
          <a:graphicData uri="http://schemas.openxmlformats.org/drawingml/2006/table">
            <a:tbl>
              <a:tblPr/>
              <a:tblGrid>
                <a:gridCol w="3300507"/>
                <a:gridCol w="1271525"/>
                <a:gridCol w="3000396"/>
                <a:gridCol w="928694"/>
              </a:tblGrid>
              <a:tr h="812558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II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место</a:t>
                      </a:r>
                      <a:endParaRPr lang="ru-RU" sz="1400" dirty="0" smtClean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3" marR="421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Машукова Н.Г.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3" marR="421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II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Республиканский конкурс «Чудеса из Ларца»</a:t>
                      </a:r>
                      <a:endParaRPr lang="ru-RU" sz="14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2163" marR="421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3" marR="421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000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Сертификат участника районного этапа</a:t>
                      </a:r>
                      <a:endParaRPr lang="ru-RU" sz="1400" dirty="0" smtClean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3" marR="421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Мирзакулова Ф.К.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3" marR="421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Районный конкурс «Учитель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года»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163" marR="421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2018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3" marR="421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2558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II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место</a:t>
                      </a:r>
                      <a:endParaRPr lang="ru-RU" sz="1400" dirty="0" smtClean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3" marR="421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Евстафьева М.А.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3" marR="421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Межрегиональные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4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Джалиловские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чтения»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3" marR="421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3" marR="421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285993"/>
          <a:ext cx="8501089" cy="2604219"/>
        </p:xfrm>
        <a:graphic>
          <a:graphicData uri="http://schemas.openxmlformats.org/drawingml/2006/table">
            <a:tbl>
              <a:tblPr/>
              <a:tblGrid>
                <a:gridCol w="3286116"/>
                <a:gridCol w="1285884"/>
                <a:gridCol w="3000396"/>
                <a:gridCol w="928693"/>
              </a:tblGrid>
              <a:tr h="1033395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Выступление, печатная работа</a:t>
                      </a:r>
                      <a:endParaRPr lang="ru-RU" sz="1400" dirty="0" smtClean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Мишагина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А.В.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23-я Международная Научно-практическая конференция «ОДАРЁННОСТЬ И ТАЛАНТ В ИНФОРМАЦИОННОМ ПРОСТРАНСТВЕ </a:t>
                      </a:r>
                      <a:r>
                        <a:rPr lang="en-US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XXI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ВЕКА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Казань 2019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4059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Стендовый доклад</a:t>
                      </a:r>
                      <a:endParaRPr lang="ru-RU" sz="1400" dirty="0" smtClean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Евстафьева М.А.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Межрегиональная конференция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«Мы – Граждане России»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г. Санкт-Петербург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2018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4929198"/>
          <a:ext cx="8475259" cy="1571636"/>
        </p:xfrm>
        <a:graphic>
          <a:graphicData uri="http://schemas.openxmlformats.org/drawingml/2006/table">
            <a:tbl>
              <a:tblPr/>
              <a:tblGrid>
                <a:gridCol w="3302758"/>
                <a:gridCol w="1255594"/>
                <a:gridCol w="3014044"/>
                <a:gridCol w="902863"/>
              </a:tblGrid>
              <a:tr h="157163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Стендовый доклад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Евстафьева М.А.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Межрегиональная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конференция «Наследники Победы»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г.Вязьма 2019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Участие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7122" cy="3622321"/>
          </a:xfrm>
          <a:prstGeom prst="rect">
            <a:avLst/>
          </a:prstGeom>
        </p:spPr>
      </p:pic>
      <p:pic>
        <p:nvPicPr>
          <p:cNvPr id="4" name="Рисунок 3" descr="Участие сертификат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71876"/>
            <a:ext cx="2571736" cy="3000353"/>
          </a:xfrm>
          <a:prstGeom prst="rect">
            <a:avLst/>
          </a:prstGeom>
        </p:spPr>
      </p:pic>
      <p:pic>
        <p:nvPicPr>
          <p:cNvPr id="5" name="Рисунок 4" descr="Девочка с дипломом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417350" y="440535"/>
            <a:ext cx="3524275" cy="2643206"/>
          </a:xfrm>
          <a:prstGeom prst="rect">
            <a:avLst/>
          </a:prstGeom>
        </p:spPr>
      </p:pic>
      <p:pic>
        <p:nvPicPr>
          <p:cNvPr id="6" name="Рисунок 5" descr="Мальчик с дипломом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4942" y="3714752"/>
            <a:ext cx="3286116" cy="2821777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357290" y="0"/>
          <a:ext cx="60960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C00000"/>
                          </a:solidFill>
                        </a:rPr>
                        <a:t>Наши победы - наши надежды</a:t>
                      </a:r>
                      <a:endParaRPr lang="ru-RU" sz="32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8" name="Рисунок 7" descr="Диплом Пушкинские чтения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 flipV="1">
            <a:off x="2478413" y="3804778"/>
            <a:ext cx="2932255" cy="2174106"/>
          </a:xfrm>
          <a:prstGeom prst="rect">
            <a:avLst/>
          </a:prstGeom>
        </p:spPr>
      </p:pic>
      <p:pic>
        <p:nvPicPr>
          <p:cNvPr id="54274" name="Picture 2" descr="C:\Users\Любовь Михайловна\Downloads\IMG-20190426-WA004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14678" y="642918"/>
            <a:ext cx="2089544" cy="2786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C:\Users\Вадим\Desktop\-P4igjmfudU.jpg"/>
          <p:cNvPicPr>
            <a:picLocks noChangeAspect="1" noChangeArrowheads="1"/>
          </p:cNvPicPr>
          <p:nvPr/>
        </p:nvPicPr>
        <p:blipFill>
          <a:blip r:embed="rId2" cstate="print"/>
          <a:srcRect l="14745" t="10257" r="27563" b="10255"/>
          <a:stretch>
            <a:fillRect/>
          </a:stretch>
        </p:blipFill>
        <p:spPr bwMode="auto">
          <a:xfrm>
            <a:off x="3929058" y="1428736"/>
            <a:ext cx="1976905" cy="1971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3929058" y="0"/>
            <a:ext cx="4572032" cy="1428760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 lIns="0" tIns="0" rIns="0" bIns="0">
            <a:normAutofit lnSpcReduction="10000"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algn="ctr"/>
            <a:r>
              <a:rPr lang="ru-RU" sz="2400" kern="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Результативность участия в городских, всероссийских, дистанционных конкурсах и олимпиадах</a:t>
            </a:r>
            <a:endParaRPr lang="tt-RU" sz="2400" kern="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1" y="1"/>
          <a:ext cx="3929058" cy="33768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84476"/>
                <a:gridCol w="604476"/>
                <a:gridCol w="831154"/>
                <a:gridCol w="604476"/>
                <a:gridCol w="604476"/>
              </a:tblGrid>
              <a:tr h="517185">
                <a:tc gridSpan="5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C00000"/>
                          </a:solidFill>
                        </a:rPr>
                        <a:t>Начальная школа: 1-4 классы</a:t>
                      </a:r>
                      <a:endParaRPr lang="ru-RU" sz="20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6751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Предмет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Участники</a:t>
                      </a:r>
                      <a:endParaRPr lang="ru-RU" sz="1200" b="1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Город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РТ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РФ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5578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Математика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43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30/4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10/2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2833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Русский язык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51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20/10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10/1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11/1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47920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Чтение 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78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60/28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10/4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8/2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79867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Окружающий мир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33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27/12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4/4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2/2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96751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Английский язык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9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7/1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0" y="3357562"/>
          <a:ext cx="4000496" cy="30755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33500"/>
                <a:gridCol w="930932"/>
                <a:gridCol w="683301"/>
                <a:gridCol w="491289"/>
                <a:gridCol w="561474"/>
              </a:tblGrid>
              <a:tr h="355634">
                <a:tc gridSpan="5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Средняя школа: 5-9 классы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108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Предмет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Участники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Город</a:t>
                      </a:r>
                      <a:endParaRPr lang="ru-RU" sz="1200" b="1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РТ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РФ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90760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Математика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27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23/8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1/0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13108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Русский язык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46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39/7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6/3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1/0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13108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Литература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19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14/6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2/0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13108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Английский язык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12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9/4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2/1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1/0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13108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Обществознание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16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12/5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38625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Физика</a:t>
                      </a:r>
                    </a:p>
                    <a:p>
                      <a:r>
                        <a:rPr lang="ru-RU" sz="1200" b="1" dirty="0" smtClean="0"/>
                        <a:t>Химия</a:t>
                      </a:r>
                    </a:p>
                    <a:p>
                      <a:r>
                        <a:rPr lang="ru-RU" sz="1200" b="1" dirty="0" smtClean="0"/>
                        <a:t>Биология</a:t>
                      </a:r>
                    </a:p>
                    <a:p>
                      <a:r>
                        <a:rPr lang="ru-RU" sz="1200" b="1" dirty="0" smtClean="0"/>
                        <a:t>Информатика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3/1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4/1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2/1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1/0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2/0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1/0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0/0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-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4000496" y="3357565"/>
          <a:ext cx="4357718" cy="3079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2553"/>
                <a:gridCol w="924370"/>
                <a:gridCol w="726292"/>
                <a:gridCol w="594238"/>
                <a:gridCol w="660265"/>
              </a:tblGrid>
              <a:tr h="425879">
                <a:tc gridSpan="5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C00000"/>
                          </a:solidFill>
                        </a:rPr>
                        <a:t>Старшая</a:t>
                      </a:r>
                      <a:r>
                        <a:rPr lang="ru-RU" sz="2000" baseline="0" dirty="0" smtClean="0">
                          <a:solidFill>
                            <a:srgbClr val="C00000"/>
                          </a:solidFill>
                        </a:rPr>
                        <a:t> школа: 10-11 классы</a:t>
                      </a:r>
                      <a:endParaRPr lang="ru-RU" sz="20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</a:tr>
              <a:tr h="29483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Предмет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Участники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Город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РТ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РФ</a:t>
                      </a:r>
                      <a:endParaRPr lang="ru-RU" sz="1200" b="1" dirty="0"/>
                    </a:p>
                  </a:txBody>
                  <a:tcPr/>
                </a:tc>
              </a:tr>
              <a:tr h="29483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Математика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7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5/2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2/0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29483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Русский язык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6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5/2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29483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Литература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2/1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29483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Английский язык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29483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Обществознание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3/2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884518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Физика</a:t>
                      </a:r>
                    </a:p>
                    <a:p>
                      <a:r>
                        <a:rPr lang="ru-RU" sz="1200" b="1" dirty="0" smtClean="0"/>
                        <a:t>Химия</a:t>
                      </a:r>
                    </a:p>
                    <a:p>
                      <a:r>
                        <a:rPr lang="ru-RU" sz="1200" b="1" dirty="0" smtClean="0"/>
                        <a:t>Биология</a:t>
                      </a:r>
                    </a:p>
                    <a:p>
                      <a:r>
                        <a:rPr lang="ru-RU" sz="1200" b="1" dirty="0" smtClean="0"/>
                        <a:t>Информатика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3/1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2/1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1/1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2/1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1/0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2/1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1/0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4" name="Picture 16" descr="один день из жизни 2013 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1428736"/>
            <a:ext cx="1322387" cy="1928826"/>
          </a:xfrm>
          <a:prstGeom prst="round2DiagRect">
            <a:avLst/>
          </a:prstGeom>
          <a:noFill/>
        </p:spPr>
      </p:pic>
      <p:pic>
        <p:nvPicPr>
          <p:cNvPr id="25" name="Picture 21" descr="ПРИЛОЖЕНИЕ 4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1357298"/>
            <a:ext cx="1428760" cy="1962205"/>
          </a:xfrm>
          <a:prstGeom prst="round2Diag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4568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 2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2285992"/>
            <a:ext cx="3000364" cy="2143116"/>
          </a:xfrm>
          <a:prstGeom prst="rect">
            <a:avLst/>
          </a:prstGeom>
        </p:spPr>
      </p:pic>
      <p:pic>
        <p:nvPicPr>
          <p:cNvPr id="3" name="Рисунок 2" descr="Слайд 2 (5).jpg"/>
          <p:cNvPicPr>
            <a:picLocks noChangeAspect="1"/>
          </p:cNvPicPr>
          <p:nvPr/>
        </p:nvPicPr>
        <p:blipFill>
          <a:blip r:embed="rId3" cstate="print"/>
          <a:srcRect t="12820" r="17308" b="20512"/>
          <a:stretch>
            <a:fillRect/>
          </a:stretch>
        </p:blipFill>
        <p:spPr>
          <a:xfrm>
            <a:off x="5286380" y="4500570"/>
            <a:ext cx="3071802" cy="1857388"/>
          </a:xfrm>
          <a:prstGeom prst="rect">
            <a:avLst/>
          </a:prstGeom>
        </p:spPr>
      </p:pic>
      <p:pic>
        <p:nvPicPr>
          <p:cNvPr id="4" name="Рисунок 3" descr="Слайд 2 (6).jpg"/>
          <p:cNvPicPr>
            <a:picLocks noChangeAspect="1"/>
          </p:cNvPicPr>
          <p:nvPr/>
        </p:nvPicPr>
        <p:blipFill>
          <a:blip r:embed="rId4" cstate="print"/>
          <a:srcRect l="5769"/>
          <a:stretch>
            <a:fillRect/>
          </a:stretch>
        </p:blipFill>
        <p:spPr>
          <a:xfrm rot="5400000">
            <a:off x="-357190" y="2857496"/>
            <a:ext cx="3500438" cy="2786058"/>
          </a:xfrm>
          <a:prstGeom prst="rect">
            <a:avLst/>
          </a:prstGeom>
        </p:spPr>
      </p:pic>
      <p:pic>
        <p:nvPicPr>
          <p:cNvPr id="5" name="Рисунок 4" descr="Слайд 2 ак.зал.jpg"/>
          <p:cNvPicPr>
            <a:picLocks noChangeAspect="1"/>
          </p:cNvPicPr>
          <p:nvPr/>
        </p:nvPicPr>
        <p:blipFill>
          <a:blip r:embed="rId5" cstate="print"/>
          <a:srcRect r="10483"/>
          <a:stretch>
            <a:fillRect/>
          </a:stretch>
        </p:blipFill>
        <p:spPr>
          <a:xfrm>
            <a:off x="5929322" y="0"/>
            <a:ext cx="2643206" cy="2214554"/>
          </a:xfrm>
          <a:prstGeom prst="rect">
            <a:avLst/>
          </a:prstGeom>
        </p:spPr>
      </p:pic>
      <p:pic>
        <p:nvPicPr>
          <p:cNvPr id="6" name="Рисунок 5" descr="слайд 2 коридор.jpg"/>
          <p:cNvPicPr>
            <a:picLocks noChangeAspect="1"/>
          </p:cNvPicPr>
          <p:nvPr/>
        </p:nvPicPr>
        <p:blipFill>
          <a:blip r:embed="rId6" cstate="print"/>
          <a:srcRect l="7316" r="14634"/>
          <a:stretch>
            <a:fillRect/>
          </a:stretch>
        </p:blipFill>
        <p:spPr>
          <a:xfrm rot="5400000">
            <a:off x="3411122" y="-196444"/>
            <a:ext cx="2286016" cy="2678904"/>
          </a:xfrm>
          <a:prstGeom prst="rect">
            <a:avLst/>
          </a:prstGeom>
        </p:spPr>
      </p:pic>
      <p:pic>
        <p:nvPicPr>
          <p:cNvPr id="7" name="Рисунок 6" descr="Слайд 2.jpg"/>
          <p:cNvPicPr>
            <a:picLocks noChangeAspect="1"/>
          </p:cNvPicPr>
          <p:nvPr/>
        </p:nvPicPr>
        <p:blipFill>
          <a:blip r:embed="rId7" cstate="print"/>
          <a:srcRect t="9302" b="13954"/>
          <a:stretch>
            <a:fillRect/>
          </a:stretch>
        </p:blipFill>
        <p:spPr>
          <a:xfrm rot="5400000">
            <a:off x="1916903" y="3155138"/>
            <a:ext cx="4095747" cy="2357454"/>
          </a:xfrm>
          <a:prstGeom prst="rect">
            <a:avLst/>
          </a:prstGeom>
        </p:spPr>
      </p:pic>
      <p:pic>
        <p:nvPicPr>
          <p:cNvPr id="8" name="Рисунок 7" descr="Слайд 2Холл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3238491" cy="2428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706" y="4861722"/>
            <a:ext cx="27241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600" b="1" dirty="0" smtClean="0"/>
              <a:t>2016-2017 г.</a:t>
            </a:r>
          </a:p>
          <a:p>
            <a:pPr algn="ctr" fontAlgn="base"/>
            <a:r>
              <a:rPr lang="ru-RU" sz="1600" b="1" dirty="0" err="1" smtClean="0"/>
              <a:t>Куданкин</a:t>
            </a:r>
            <a:r>
              <a:rPr lang="ru-RU" sz="1600" b="1" dirty="0" smtClean="0"/>
              <a:t> Егор</a:t>
            </a:r>
          </a:p>
          <a:p>
            <a:pPr algn="ctr" fontAlgn="base"/>
            <a:r>
              <a:rPr lang="en-US" sz="1600" b="1" dirty="0" err="1" smtClean="0"/>
              <a:t>WorldSkils</a:t>
            </a:r>
            <a:r>
              <a:rPr lang="en-US" sz="1600" b="1" dirty="0" smtClean="0"/>
              <a:t> Junior Russia</a:t>
            </a:r>
            <a:endParaRPr lang="ru-RU" sz="1600" b="1" dirty="0" smtClean="0"/>
          </a:p>
          <a:p>
            <a:pPr algn="ctr" fontAlgn="base"/>
            <a:r>
              <a:rPr lang="ru-RU" sz="1600" b="1" dirty="0" smtClean="0">
                <a:solidFill>
                  <a:srgbClr val="C00000"/>
                </a:solidFill>
              </a:rPr>
              <a:t>1 место</a:t>
            </a:r>
          </a:p>
        </p:txBody>
      </p:sp>
      <p:pic>
        <p:nvPicPr>
          <p:cNvPr id="3" name="Picture 2" descr="G:\фото от яны\world skils куданкин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108"/>
          <a:stretch/>
        </p:blipFill>
        <p:spPr bwMode="auto">
          <a:xfrm>
            <a:off x="435526" y="1405629"/>
            <a:ext cx="2096505" cy="3424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s://apf.mail.ru/cgi-bin/readmsg?id=15239578800000000064;0;1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 descr="https://apf.mail.ru/cgi-bin/readmsg?id=15239564290000000260;0;1&amp;af_preview=1&amp;exif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9" descr="https://apf.mail.ru/cgi-bin/readmsg?id=15239564290000000260;0;1&amp;af_preview=1&amp;exif=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1546562"/>
            <a:ext cx="2261742" cy="3025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857488" y="4714884"/>
            <a:ext cx="27241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600" b="1" dirty="0" smtClean="0"/>
              <a:t>2017-2018 г.</a:t>
            </a:r>
          </a:p>
          <a:p>
            <a:pPr algn="ctr" fontAlgn="base"/>
            <a:r>
              <a:rPr lang="ru-RU" sz="1600" b="1" dirty="0" err="1" smtClean="0"/>
              <a:t>Сунгатова</a:t>
            </a:r>
            <a:r>
              <a:rPr lang="ru-RU" sz="1600" b="1" dirty="0" smtClean="0"/>
              <a:t> Гузель</a:t>
            </a:r>
          </a:p>
          <a:p>
            <a:pPr algn="ctr" fontAlgn="base"/>
            <a:r>
              <a:rPr lang="en-US" sz="1600" b="1" dirty="0" err="1" smtClean="0"/>
              <a:t>WorldSkils</a:t>
            </a:r>
            <a:r>
              <a:rPr lang="en-US" sz="1600" b="1" dirty="0" smtClean="0"/>
              <a:t> Junior Russia</a:t>
            </a:r>
            <a:endParaRPr lang="ru-RU" sz="1600" b="1" dirty="0" smtClean="0"/>
          </a:p>
          <a:p>
            <a:pPr algn="ctr" fontAlgn="base"/>
            <a:r>
              <a:rPr lang="ru-RU" sz="1600" b="1" dirty="0">
                <a:solidFill>
                  <a:srgbClr val="C00000"/>
                </a:solidFill>
              </a:rPr>
              <a:t>2</a:t>
            </a:r>
            <a:r>
              <a:rPr lang="ru-RU" sz="1600" b="1" dirty="0" smtClean="0">
                <a:solidFill>
                  <a:srgbClr val="C00000"/>
                </a:solidFill>
              </a:rPr>
              <a:t> место                       </a:t>
            </a:r>
          </a:p>
        </p:txBody>
      </p:sp>
      <p:sp>
        <p:nvSpPr>
          <p:cNvPr id="12" name="object 3"/>
          <p:cNvSpPr txBox="1"/>
          <p:nvPr/>
        </p:nvSpPr>
        <p:spPr>
          <a:xfrm>
            <a:off x="985642" y="312738"/>
            <a:ext cx="6910406" cy="997709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Сотрудничество с Межшкольным учебным комбинатом (МУК)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1857364"/>
            <a:ext cx="2928958" cy="250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5715008" y="4786322"/>
            <a:ext cx="27241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600" b="1" dirty="0" smtClean="0"/>
              <a:t>2018-2019 г.</a:t>
            </a:r>
          </a:p>
          <a:p>
            <a:pPr algn="ctr" fontAlgn="base"/>
            <a:r>
              <a:rPr lang="ru-RU" sz="1600" b="1" dirty="0" err="1" smtClean="0"/>
              <a:t>Коконина</a:t>
            </a:r>
            <a:r>
              <a:rPr lang="ru-RU" sz="1600" b="1" dirty="0" smtClean="0"/>
              <a:t> Яна</a:t>
            </a:r>
          </a:p>
          <a:p>
            <a:pPr algn="ctr" fontAlgn="base"/>
            <a:r>
              <a:rPr lang="en-US" sz="1600" b="1" dirty="0" err="1" smtClean="0"/>
              <a:t>WorldSkils</a:t>
            </a:r>
            <a:r>
              <a:rPr lang="en-US" sz="1600" b="1" dirty="0" smtClean="0"/>
              <a:t> Junior Russia</a:t>
            </a:r>
            <a:endParaRPr lang="ru-RU" sz="1600" b="1" dirty="0" smtClean="0"/>
          </a:p>
          <a:p>
            <a:pPr algn="ctr" fontAlgn="base"/>
            <a:r>
              <a:rPr lang="ru-RU" sz="1600" b="1" dirty="0">
                <a:solidFill>
                  <a:srgbClr val="C00000"/>
                </a:solidFill>
              </a:rPr>
              <a:t>2</a:t>
            </a:r>
            <a:r>
              <a:rPr lang="ru-RU" sz="1600" b="1" dirty="0" smtClean="0">
                <a:solidFill>
                  <a:srgbClr val="C00000"/>
                </a:solidFill>
              </a:rPr>
              <a:t> место                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186811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3571868" y="4714885"/>
            <a:ext cx="2428892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>
              <a:defRPr/>
            </a:pPr>
            <a:r>
              <a:rPr lang="ru-RU" sz="1600" b="1" u="sng" dirty="0" smtClean="0"/>
              <a:t>МБОУ «Подросток»</a:t>
            </a:r>
          </a:p>
          <a:p>
            <a:pPr marL="285750" indent="-285750" algn="ctr">
              <a:defRPr/>
            </a:pPr>
            <a:r>
              <a:rPr lang="ru-RU" sz="1600" b="1" dirty="0" smtClean="0"/>
              <a:t>хоккей  - </a:t>
            </a:r>
            <a:r>
              <a:rPr lang="ru-RU" sz="1600" b="1" dirty="0" smtClean="0">
                <a:solidFill>
                  <a:srgbClr val="C00000"/>
                </a:solidFill>
              </a:rPr>
              <a:t>16 чел.</a:t>
            </a:r>
          </a:p>
          <a:p>
            <a:pPr marL="285750" indent="-285750" algn="ctr">
              <a:defRPr/>
            </a:pPr>
            <a:endParaRPr lang="ru-RU" sz="1600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6215074" y="3500439"/>
            <a:ext cx="228601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>
              <a:defRPr/>
            </a:pPr>
            <a:r>
              <a:rPr lang="ru-RU" sz="1600" b="1" dirty="0" smtClean="0"/>
              <a:t>  </a:t>
            </a:r>
            <a:r>
              <a:rPr lang="ru-RU" sz="1600" b="1" u="sng" dirty="0"/>
              <a:t>ДМХШ №</a:t>
            </a:r>
            <a:r>
              <a:rPr lang="ru-RU" sz="1600" b="1" u="sng" dirty="0" smtClean="0"/>
              <a:t>12</a:t>
            </a:r>
          </a:p>
          <a:p>
            <a:pPr marL="285750" indent="-285750" algn="ctr">
              <a:defRPr/>
            </a:pPr>
            <a:r>
              <a:rPr lang="ru-RU" sz="1600" b="1" dirty="0" smtClean="0"/>
              <a:t>Хореография –</a:t>
            </a:r>
          </a:p>
          <a:p>
            <a:pPr marL="285750" indent="-285750" algn="ctr">
              <a:defRPr/>
            </a:pPr>
            <a:r>
              <a:rPr lang="ru-RU" sz="1600" b="1" dirty="0" smtClean="0"/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45 чел.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0" y="5429264"/>
            <a:ext cx="364330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defRPr/>
            </a:pPr>
            <a:r>
              <a:rPr lang="ru-RU" sz="1600" b="1" u="sng" dirty="0" smtClean="0">
                <a:solidFill>
                  <a:schemeClr val="tx1"/>
                </a:solidFill>
              </a:rPr>
              <a:t>ДДЮТ и Э «Простор»</a:t>
            </a:r>
          </a:p>
          <a:p>
            <a:pPr marL="285750" indent="-285750"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«Радуга творчества»-</a:t>
            </a:r>
            <a:r>
              <a:rPr lang="ru-RU" sz="1600" b="1" dirty="0" smtClean="0">
                <a:solidFill>
                  <a:srgbClr val="C00000"/>
                </a:solidFill>
              </a:rPr>
              <a:t>30 чел</a:t>
            </a:r>
            <a:r>
              <a:rPr lang="ru-RU" sz="1600" b="1" dirty="0" smtClean="0">
                <a:solidFill>
                  <a:schemeClr val="tx1"/>
                </a:solidFill>
              </a:rPr>
              <a:t>. </a:t>
            </a:r>
          </a:p>
          <a:p>
            <a:pPr marL="285750" indent="-285750"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Секреты рукоделия -</a:t>
            </a:r>
            <a:r>
              <a:rPr lang="ru-RU" sz="1600" b="1" dirty="0" smtClean="0">
                <a:solidFill>
                  <a:srgbClr val="C00000"/>
                </a:solidFill>
              </a:rPr>
              <a:t>29 чел.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3643306" y="3143248"/>
            <a:ext cx="2571768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>
              <a:defRPr/>
            </a:pPr>
            <a:r>
              <a:rPr lang="ru-RU" sz="1600" b="1" u="sng" dirty="0" smtClean="0"/>
              <a:t>Казанский кооперативный</a:t>
            </a:r>
          </a:p>
          <a:p>
            <a:pPr marL="285750" indent="-285750" algn="ctr">
              <a:defRPr/>
            </a:pPr>
            <a:r>
              <a:rPr lang="ru-RU" sz="1600" b="1" u="sng" dirty="0" smtClean="0"/>
              <a:t>институт</a:t>
            </a:r>
          </a:p>
          <a:p>
            <a:pPr marL="285750" indent="-285750" algn="ctr">
              <a:defRPr/>
            </a:pPr>
            <a:r>
              <a:rPr lang="ru-RU" sz="1600" b="1" dirty="0" smtClean="0"/>
              <a:t>Уроки профориентации и экскурсии «Путевка в профессию»</a:t>
            </a:r>
          </a:p>
          <a:p>
            <a:pPr marL="285750" indent="-285750" algn="ctr">
              <a:defRPr/>
            </a:pPr>
            <a:r>
              <a:rPr lang="ru-RU" sz="1600" b="1" dirty="0" smtClean="0"/>
              <a:t>( 9-11кл.)-  </a:t>
            </a:r>
            <a:r>
              <a:rPr lang="ru-RU" sz="1600" b="1" dirty="0" smtClean="0">
                <a:solidFill>
                  <a:srgbClr val="C00000"/>
                </a:solidFill>
              </a:rPr>
              <a:t>68 чел.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58" name="Прямоугольник 157"/>
          <p:cNvSpPr/>
          <p:nvPr/>
        </p:nvSpPr>
        <p:spPr>
          <a:xfrm>
            <a:off x="0" y="4071942"/>
            <a:ext cx="3643338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>
              <a:defRPr/>
            </a:pPr>
            <a:r>
              <a:rPr lang="ru-RU" sz="1600" b="1" dirty="0"/>
              <a:t>Комплексный центр социального обслуживания детей  и молодежи «Доверие</a:t>
            </a:r>
            <a:r>
              <a:rPr lang="ru-RU" sz="1600" b="1" dirty="0" smtClean="0"/>
              <a:t>» </a:t>
            </a:r>
          </a:p>
          <a:p>
            <a:pPr marL="285750" indent="-285750" algn="ctr">
              <a:defRPr/>
            </a:pPr>
            <a:r>
              <a:rPr lang="ru-RU" sz="1600" b="1" dirty="0" smtClean="0"/>
              <a:t>Занятия – тренинги </a:t>
            </a:r>
          </a:p>
          <a:p>
            <a:pPr marL="285750" indent="-285750" algn="ctr">
              <a:defRPr/>
            </a:pPr>
            <a:r>
              <a:rPr lang="ru-RU" sz="1600" b="1" dirty="0" smtClean="0"/>
              <a:t>в 4-ых, 7-ых, 8-ых классах -</a:t>
            </a:r>
            <a:r>
              <a:rPr lang="ru-RU" sz="1600" b="1" dirty="0" smtClean="0">
                <a:solidFill>
                  <a:srgbClr val="C00000"/>
                </a:solidFill>
              </a:rPr>
              <a:t>106 чел.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68" name="Прямоугольник 167"/>
          <p:cNvSpPr/>
          <p:nvPr/>
        </p:nvSpPr>
        <p:spPr>
          <a:xfrm>
            <a:off x="3643306" y="1785926"/>
            <a:ext cx="2571768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u="sng" dirty="0"/>
              <a:t>Межшкольный</a:t>
            </a:r>
          </a:p>
          <a:p>
            <a:pPr algn="ctr">
              <a:defRPr/>
            </a:pPr>
            <a:r>
              <a:rPr lang="ru-RU" sz="1600" b="1" u="sng" dirty="0"/>
              <a:t>у</a:t>
            </a:r>
            <a:r>
              <a:rPr lang="ru-RU" sz="1600" b="1" u="sng" dirty="0" smtClean="0"/>
              <a:t>чебный</a:t>
            </a:r>
            <a:endParaRPr lang="ru-RU" sz="1600" b="1" u="sng" dirty="0"/>
          </a:p>
          <a:p>
            <a:pPr algn="ctr">
              <a:defRPr/>
            </a:pPr>
            <a:r>
              <a:rPr lang="ru-RU" sz="1600" b="1" u="sng" dirty="0" smtClean="0"/>
              <a:t>Комбинат</a:t>
            </a:r>
          </a:p>
          <a:p>
            <a:pPr algn="ctr">
              <a:defRPr/>
            </a:pPr>
            <a:r>
              <a:rPr lang="ru-RU" sz="1600" b="1" dirty="0" smtClean="0"/>
              <a:t>Уроки технологии </a:t>
            </a:r>
          </a:p>
          <a:p>
            <a:pPr algn="ctr">
              <a:defRPr/>
            </a:pPr>
            <a:r>
              <a:rPr lang="ru-RU" sz="1600" b="1" dirty="0" smtClean="0"/>
              <a:t>(5-8 </a:t>
            </a:r>
            <a:r>
              <a:rPr lang="ru-RU" sz="1600" b="1" dirty="0" err="1" smtClean="0"/>
              <a:t>кл</a:t>
            </a:r>
            <a:r>
              <a:rPr lang="ru-RU" sz="1600" b="1" dirty="0" smtClean="0"/>
              <a:t>.) </a:t>
            </a:r>
            <a:r>
              <a:rPr lang="ru-RU" sz="1600" b="1" dirty="0" smtClean="0">
                <a:solidFill>
                  <a:srgbClr val="C00000"/>
                </a:solidFill>
              </a:rPr>
              <a:t>153 чел.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215074" y="1785926"/>
            <a:ext cx="228601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>
              <a:defRPr/>
            </a:pPr>
            <a:r>
              <a:rPr lang="ru-RU" sz="1600" b="1" u="sng" dirty="0"/>
              <a:t>ДЮСШ «Стрела</a:t>
            </a:r>
            <a:r>
              <a:rPr lang="ru-RU" sz="1600" b="1" u="sng" dirty="0" smtClean="0"/>
              <a:t>» </a:t>
            </a:r>
          </a:p>
          <a:p>
            <a:pPr marL="285750" indent="-285750" algn="ctr">
              <a:defRPr/>
            </a:pPr>
            <a:r>
              <a:rPr lang="ru-RU" sz="1600" b="1" dirty="0" smtClean="0"/>
              <a:t>Каратэ -</a:t>
            </a:r>
            <a:r>
              <a:rPr lang="ru-RU" sz="1600" b="1" dirty="0" smtClean="0">
                <a:solidFill>
                  <a:srgbClr val="C00000"/>
                </a:solidFill>
              </a:rPr>
              <a:t>27 чел</a:t>
            </a:r>
            <a:r>
              <a:rPr lang="ru-RU" sz="1600" b="1" dirty="0" smtClean="0"/>
              <a:t>.</a:t>
            </a:r>
            <a:endParaRPr lang="ru-RU" sz="16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215074" y="2357430"/>
            <a:ext cx="228601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>
              <a:defRPr/>
            </a:pPr>
            <a:r>
              <a:rPr lang="ru-RU" sz="1600" b="1" u="sng" dirty="0"/>
              <a:t>ДЮСШ «</a:t>
            </a:r>
            <a:r>
              <a:rPr lang="ru-RU" sz="1600" b="1" u="sng" dirty="0" smtClean="0"/>
              <a:t>Спектр»</a:t>
            </a:r>
          </a:p>
          <a:p>
            <a:pPr marL="285750" indent="-285750" algn="ctr">
              <a:defRPr/>
            </a:pPr>
            <a:r>
              <a:rPr lang="ru-RU" sz="1600" b="1" dirty="0" err="1" smtClean="0"/>
              <a:t>Тхеквондо</a:t>
            </a:r>
            <a:r>
              <a:rPr lang="ru-RU" sz="1600" b="1" dirty="0" smtClean="0"/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- 18 чел.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2" name="object 3"/>
          <p:cNvSpPr txBox="1"/>
          <p:nvPr/>
        </p:nvSpPr>
        <p:spPr>
          <a:xfrm>
            <a:off x="2857488" y="1"/>
            <a:ext cx="5643602" cy="50526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lang="ru-RU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Сетевое взаимодействие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215074" y="2928934"/>
            <a:ext cx="228601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>
              <a:defRPr/>
            </a:pPr>
            <a:r>
              <a:rPr lang="ru-RU" sz="1600" b="1" u="sng" dirty="0" smtClean="0"/>
              <a:t>Центр Дзюдо </a:t>
            </a:r>
          </a:p>
          <a:p>
            <a:pPr marL="285750" indent="-285750" algn="ctr">
              <a:defRPr/>
            </a:pPr>
            <a:r>
              <a:rPr lang="ru-RU" sz="1600" b="1" dirty="0" smtClean="0"/>
              <a:t>Самбо  - </a:t>
            </a:r>
            <a:r>
              <a:rPr lang="ru-RU" sz="1600" b="1" dirty="0" smtClean="0">
                <a:solidFill>
                  <a:srgbClr val="C00000"/>
                </a:solidFill>
              </a:rPr>
              <a:t>26 чел.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072198" y="4357694"/>
            <a:ext cx="2428892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>
              <a:defRPr/>
            </a:pPr>
            <a:r>
              <a:rPr lang="ru-RU" sz="1500" b="1" u="sng" dirty="0" smtClean="0"/>
              <a:t>Подростковый клуб «Сокол»</a:t>
            </a:r>
          </a:p>
          <a:p>
            <a:pPr marL="285750" indent="-285750" algn="ctr">
              <a:defRPr/>
            </a:pPr>
            <a:r>
              <a:rPr lang="ru-RU" sz="1500" b="1" dirty="0" smtClean="0"/>
              <a:t>Журналистика -</a:t>
            </a:r>
            <a:r>
              <a:rPr lang="ru-RU" sz="1500" b="1" dirty="0" smtClean="0">
                <a:solidFill>
                  <a:srgbClr val="C00000"/>
                </a:solidFill>
              </a:rPr>
              <a:t>8 чел.</a:t>
            </a:r>
          </a:p>
          <a:p>
            <a:pPr marL="285750" indent="-285750" algn="ctr">
              <a:defRPr/>
            </a:pPr>
            <a:r>
              <a:rPr lang="ru-RU" sz="1500" b="1" dirty="0" smtClean="0"/>
              <a:t>Английский язык- </a:t>
            </a:r>
            <a:r>
              <a:rPr lang="ru-RU" sz="1500" b="1" dirty="0" smtClean="0">
                <a:solidFill>
                  <a:srgbClr val="C00000"/>
                </a:solidFill>
              </a:rPr>
              <a:t>40 чел.</a:t>
            </a:r>
          </a:p>
          <a:p>
            <a:pPr marL="285750" indent="-285750" algn="ctr">
              <a:defRPr/>
            </a:pPr>
            <a:r>
              <a:rPr lang="ru-RU" sz="1500" b="1" dirty="0" smtClean="0"/>
              <a:t>Клуб  интересных встреч- </a:t>
            </a:r>
            <a:r>
              <a:rPr lang="ru-RU" sz="1500" b="1" dirty="0" smtClean="0">
                <a:solidFill>
                  <a:srgbClr val="C00000"/>
                </a:solidFill>
              </a:rPr>
              <a:t>45 чел.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0" y="1714488"/>
            <a:ext cx="3643338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>
              <a:defRPr/>
            </a:pPr>
            <a:r>
              <a:rPr lang="ru-RU" sz="1600" b="1" u="sng" dirty="0">
                <a:solidFill>
                  <a:schemeClr val="tx1"/>
                </a:solidFill>
              </a:rPr>
              <a:t>   Центр внешкольной </a:t>
            </a:r>
            <a:r>
              <a:rPr lang="ru-RU" sz="1600" b="1" u="sng" dirty="0" smtClean="0">
                <a:solidFill>
                  <a:schemeClr val="tx1"/>
                </a:solidFill>
              </a:rPr>
              <a:t>работы </a:t>
            </a:r>
          </a:p>
          <a:p>
            <a:pPr marL="285750" indent="-285750" algn="ctr">
              <a:defRPr/>
            </a:pPr>
            <a:r>
              <a:rPr lang="ru-RU" sz="1600" b="1" u="sng" dirty="0" smtClean="0">
                <a:solidFill>
                  <a:schemeClr val="tx1"/>
                </a:solidFill>
              </a:rPr>
              <a:t>Ново-Савиновского района </a:t>
            </a:r>
          </a:p>
          <a:p>
            <a:pPr marL="285750" indent="-285750" algn="ctr"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Шахматы «Черный слон» -</a:t>
            </a:r>
            <a:r>
              <a:rPr lang="ru-RU" sz="1600" b="1" dirty="0" smtClean="0">
                <a:solidFill>
                  <a:srgbClr val="C00000"/>
                </a:solidFill>
              </a:rPr>
              <a:t>30 чел.</a:t>
            </a:r>
          </a:p>
          <a:p>
            <a:pPr marL="285750" indent="-285750" algn="ctr"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«Юный эрудит» -</a:t>
            </a:r>
            <a:r>
              <a:rPr lang="ru-RU" sz="1600" b="1" dirty="0" smtClean="0">
                <a:solidFill>
                  <a:srgbClr val="C00000"/>
                </a:solidFill>
              </a:rPr>
              <a:t>29 чел.</a:t>
            </a:r>
          </a:p>
          <a:p>
            <a:pPr marL="285750" indent="-285750" algn="ctr"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«Юные мастера» -</a:t>
            </a:r>
            <a:r>
              <a:rPr lang="ru-RU" sz="1600" b="1" dirty="0" smtClean="0">
                <a:solidFill>
                  <a:srgbClr val="C00000"/>
                </a:solidFill>
              </a:rPr>
              <a:t>29 чел.</a:t>
            </a:r>
          </a:p>
          <a:p>
            <a:pPr marL="285750" indent="-285750" algn="ctr">
              <a:defRPr/>
            </a:pPr>
            <a:r>
              <a:rPr lang="ru-RU" sz="1600" b="1" dirty="0" err="1" smtClean="0">
                <a:solidFill>
                  <a:schemeClr val="tx1"/>
                </a:solidFill>
              </a:rPr>
              <a:t>Экол.кружок</a:t>
            </a:r>
            <a:r>
              <a:rPr lang="ru-RU" sz="1600" b="1" dirty="0" smtClean="0">
                <a:solidFill>
                  <a:schemeClr val="tx1"/>
                </a:solidFill>
              </a:rPr>
              <a:t> «</a:t>
            </a:r>
            <a:r>
              <a:rPr lang="ru-RU" sz="1600" b="1" dirty="0" err="1" smtClean="0">
                <a:solidFill>
                  <a:schemeClr val="tx1"/>
                </a:solidFill>
              </a:rPr>
              <a:t>Экопатруль</a:t>
            </a:r>
            <a:r>
              <a:rPr lang="ru-RU" sz="1600" b="1" dirty="0" smtClean="0">
                <a:solidFill>
                  <a:schemeClr val="tx1"/>
                </a:solidFill>
              </a:rPr>
              <a:t>» -</a:t>
            </a:r>
            <a:r>
              <a:rPr lang="ru-RU" sz="1600" b="1" dirty="0" smtClean="0">
                <a:solidFill>
                  <a:srgbClr val="C00000"/>
                </a:solidFill>
              </a:rPr>
              <a:t>45чел.</a:t>
            </a:r>
          </a:p>
          <a:p>
            <a:pPr marL="285750" indent="-285750" algn="ctr"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ЮИД  «Клаксон» -</a:t>
            </a:r>
            <a:r>
              <a:rPr lang="ru-RU" sz="1600" b="1" dirty="0" smtClean="0">
                <a:solidFill>
                  <a:srgbClr val="C00000"/>
                </a:solidFill>
              </a:rPr>
              <a:t>31 чел.</a:t>
            </a:r>
          </a:p>
          <a:p>
            <a:pPr marL="285750" indent="-285750" algn="ctr"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Техническое моделирование  -</a:t>
            </a:r>
            <a:r>
              <a:rPr lang="ru-RU" sz="1600" b="1" dirty="0" smtClean="0">
                <a:solidFill>
                  <a:srgbClr val="C00000"/>
                </a:solidFill>
              </a:rPr>
              <a:t>31 чел</a:t>
            </a:r>
            <a:r>
              <a:rPr lang="ru-RU" sz="1600" b="1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 algn="ctr">
              <a:defRPr/>
            </a:pPr>
            <a:r>
              <a:rPr lang="ru-RU" sz="1600" b="1" dirty="0" err="1" smtClean="0">
                <a:solidFill>
                  <a:schemeClr val="tx1"/>
                </a:solidFill>
              </a:rPr>
              <a:t>Флорбол</a:t>
            </a:r>
            <a:r>
              <a:rPr lang="ru-RU" sz="1600" b="1" dirty="0" smtClean="0">
                <a:solidFill>
                  <a:schemeClr val="tx1"/>
                </a:solidFill>
              </a:rPr>
              <a:t>  -</a:t>
            </a:r>
            <a:r>
              <a:rPr lang="ru-RU" sz="1600" b="1" dirty="0" smtClean="0">
                <a:solidFill>
                  <a:srgbClr val="C00000"/>
                </a:solidFill>
              </a:rPr>
              <a:t>29 чел.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488" y="428604"/>
            <a:ext cx="5688632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>
              <a:defRPr/>
            </a:pPr>
            <a:r>
              <a:rPr lang="ru-RU" sz="1600" b="1" u="sng" dirty="0" smtClean="0"/>
              <a:t>Региональная общественная организация  поддержки</a:t>
            </a:r>
          </a:p>
          <a:p>
            <a:pPr marL="285750" indent="-285750" algn="ctr">
              <a:defRPr/>
            </a:pPr>
            <a:r>
              <a:rPr lang="ru-RU" sz="1600" b="1" u="sng" dirty="0" smtClean="0"/>
              <a:t>президентских инициатив в области </a:t>
            </a:r>
            <a:r>
              <a:rPr lang="ru-RU" sz="1600" b="1" u="sng" dirty="0" err="1" smtClean="0"/>
              <a:t>здоровьесбережения</a:t>
            </a:r>
            <a:endParaRPr lang="ru-RU" sz="1600" b="1" u="sng" dirty="0" smtClean="0"/>
          </a:p>
          <a:p>
            <a:pPr marL="285750" indent="-285750" algn="ctr">
              <a:defRPr/>
            </a:pPr>
            <a:r>
              <a:rPr lang="ru-RU" sz="1600" b="1" u="sng" dirty="0" smtClean="0"/>
              <a:t>нации «Общее дело»</a:t>
            </a:r>
          </a:p>
          <a:p>
            <a:pPr marL="285750" indent="-285750">
              <a:defRPr/>
            </a:pPr>
            <a:r>
              <a:rPr lang="ru-RU" sz="1600" b="1" dirty="0" smtClean="0"/>
              <a:t>Общеобразовательные лекции  по трезвому и</a:t>
            </a:r>
          </a:p>
          <a:p>
            <a:pPr marL="285750" indent="-285750">
              <a:defRPr/>
            </a:pPr>
            <a:r>
              <a:rPr lang="ru-RU" sz="1600" b="1" dirty="0" smtClean="0"/>
              <a:t>нравственному образу жизни (8-11 </a:t>
            </a:r>
            <a:r>
              <a:rPr lang="ru-RU" sz="1600" b="1" dirty="0" err="1" smtClean="0"/>
              <a:t>кл</a:t>
            </a:r>
            <a:r>
              <a:rPr lang="ru-RU" sz="1600" b="1" dirty="0" smtClean="0"/>
              <a:t>.) - </a:t>
            </a:r>
            <a:r>
              <a:rPr lang="ru-RU" sz="1600" b="1" dirty="0" smtClean="0">
                <a:solidFill>
                  <a:srgbClr val="C00000"/>
                </a:solidFill>
              </a:rPr>
              <a:t>93 чел.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15" name="Рисунок 14" descr="Сетевое взаимодействие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2786051" cy="164305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643306" y="5500702"/>
            <a:ext cx="2428892" cy="10001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Музыкальная школа №4 – </a:t>
            </a:r>
            <a:r>
              <a:rPr lang="ru-RU" sz="1600" b="1" dirty="0" smtClean="0">
                <a:solidFill>
                  <a:srgbClr val="C00000"/>
                </a:solidFill>
              </a:rPr>
              <a:t>43 чел.</a:t>
            </a:r>
          </a:p>
          <a:p>
            <a:pPr algn="ctr"/>
            <a:r>
              <a:rPr lang="ru-RU" sz="1600" b="1" dirty="0" smtClean="0"/>
              <a:t>Художественная школа №2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– 27 чел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72198" y="5857892"/>
            <a:ext cx="2500330" cy="8572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Спортивные комплексы  г.Казани</a:t>
            </a:r>
          </a:p>
          <a:p>
            <a:pPr algn="ctr"/>
            <a:r>
              <a:rPr lang="ru-RU" sz="1400" b="1" dirty="0" smtClean="0"/>
              <a:t>Плаванье, футбол, дзюдо, фехтование – </a:t>
            </a:r>
            <a:r>
              <a:rPr lang="ru-RU" sz="1400" b="1" dirty="0" smtClean="0">
                <a:solidFill>
                  <a:srgbClr val="C00000"/>
                </a:solidFill>
              </a:rPr>
              <a:t>63 чел</a:t>
            </a:r>
            <a:r>
              <a:rPr lang="ru-RU" sz="1400" b="1" dirty="0" smtClean="0"/>
              <a:t>. </a:t>
            </a:r>
            <a:endParaRPr lang="ru-RU" sz="1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2" descr="G:\кружки 1\карате.JPG"/>
          <p:cNvPicPr>
            <a:picLocks noChangeAspect="1" noChangeArrowheads="1"/>
          </p:cNvPicPr>
          <p:nvPr/>
        </p:nvPicPr>
        <p:blipFill>
          <a:blip r:embed="rId2" cstate="print"/>
          <a:srcRect t="43934" r="4080" b="-2"/>
          <a:stretch>
            <a:fillRect/>
          </a:stretch>
        </p:blipFill>
        <p:spPr bwMode="auto">
          <a:xfrm>
            <a:off x="428596" y="642918"/>
            <a:ext cx="3357554" cy="1612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 descr="G:\кружки 1\ЮИД.JPG"/>
          <p:cNvPicPr>
            <a:picLocks noChangeAspect="1" noChangeArrowheads="1"/>
          </p:cNvPicPr>
          <p:nvPr/>
        </p:nvPicPr>
        <p:blipFill>
          <a:blip r:embed="rId3" cstate="print"/>
          <a:srcRect l="1472" t="8682" r="5820" b="7755"/>
          <a:stretch>
            <a:fillRect/>
          </a:stretch>
        </p:blipFill>
        <p:spPr bwMode="auto">
          <a:xfrm>
            <a:off x="6000760" y="2357430"/>
            <a:ext cx="2420938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6" descr="G:\кружки 1\работы кружка  ИЗО.JPG"/>
          <p:cNvPicPr>
            <a:picLocks noChangeAspect="1" noChangeArrowheads="1"/>
          </p:cNvPicPr>
          <p:nvPr/>
        </p:nvPicPr>
        <p:blipFill>
          <a:blip r:embed="rId4" cstate="print"/>
          <a:srcRect l="3937" r="30245" b="15210"/>
          <a:stretch>
            <a:fillRect/>
          </a:stretch>
        </p:blipFill>
        <p:spPr bwMode="auto">
          <a:xfrm>
            <a:off x="3428992" y="4143380"/>
            <a:ext cx="2643206" cy="241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Picture 12" descr="C:\Users\544F~1\AppData\Local\Temp\Rar$DIa0.730\IMG-20181206-WA0057.jpg"/>
          <p:cNvPicPr>
            <a:picLocks noChangeAspect="1" noChangeArrowheads="1"/>
          </p:cNvPicPr>
          <p:nvPr/>
        </p:nvPicPr>
        <p:blipFill>
          <a:blip r:embed="rId5" cstate="print"/>
          <a:srcRect r="8164"/>
          <a:stretch>
            <a:fillRect/>
          </a:stretch>
        </p:blipFill>
        <p:spPr bwMode="auto">
          <a:xfrm>
            <a:off x="0" y="2285992"/>
            <a:ext cx="3214678" cy="1969010"/>
          </a:xfrm>
          <a:prstGeom prst="rect">
            <a:avLst/>
          </a:prstGeom>
          <a:noFill/>
        </p:spPr>
      </p:pic>
      <p:pic>
        <p:nvPicPr>
          <p:cNvPr id="8" name="Picture 2" descr="C:\Users\Любовь Михайловна\Desktop\Фото деткое рукоделие\IMG-20190426-WA004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214818"/>
            <a:ext cx="3524243" cy="2214578"/>
          </a:xfrm>
          <a:prstGeom prst="rect">
            <a:avLst/>
          </a:prstGeom>
          <a:noFill/>
        </p:spPr>
      </p:pic>
      <p:pic>
        <p:nvPicPr>
          <p:cNvPr id="9" name="Picture 3" descr="C:\Users\Любовь Михайловна\Desktop\Урок Шахмат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2357430"/>
            <a:ext cx="2381266" cy="1785950"/>
          </a:xfrm>
          <a:prstGeom prst="rect">
            <a:avLst/>
          </a:prstGeom>
          <a:noFill/>
        </p:spPr>
      </p:pic>
      <p:pic>
        <p:nvPicPr>
          <p:cNvPr id="12297" name="Picture 5" descr="G:\кружки 1\мл.группа хореографии.JPG"/>
          <p:cNvPicPr>
            <a:picLocks noChangeAspect="1" noChangeArrowheads="1"/>
          </p:cNvPicPr>
          <p:nvPr/>
        </p:nvPicPr>
        <p:blipFill>
          <a:blip r:embed="rId8" cstate="print"/>
          <a:srcRect l="3937" t="14577" r="26646" b="25755"/>
          <a:stretch>
            <a:fillRect/>
          </a:stretch>
        </p:blipFill>
        <p:spPr bwMode="auto">
          <a:xfrm>
            <a:off x="6000760" y="4143380"/>
            <a:ext cx="2520950" cy="233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0" y="0"/>
          <a:ext cx="842965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96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Сотрудничество</a:t>
                      </a:r>
                      <a:r>
                        <a:rPr lang="ru-RU" sz="2800" baseline="0" dirty="0" smtClean="0">
                          <a:solidFill>
                            <a:srgbClr val="C00000"/>
                          </a:solidFill>
                        </a:rPr>
                        <a:t> с ЦВР, ЦДТ, спортивными школами </a:t>
                      </a:r>
                      <a:endParaRPr lang="ru-RU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2299" name="Picture 11" descr="C:\Users\Любовь Михайловна\Desktop\Хоккейная команда.JPG"/>
          <p:cNvPicPr>
            <a:picLocks noChangeAspect="1" noChangeArrowheads="1"/>
          </p:cNvPicPr>
          <p:nvPr/>
        </p:nvPicPr>
        <p:blipFill>
          <a:blip r:embed="rId9" cstate="print"/>
          <a:srcRect t="21874" b="12501"/>
          <a:stretch>
            <a:fillRect/>
          </a:stretch>
        </p:blipFill>
        <p:spPr bwMode="auto">
          <a:xfrm>
            <a:off x="4000496" y="571480"/>
            <a:ext cx="3918886" cy="17145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51520" y="188640"/>
            <a:ext cx="8136904" cy="996950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lang="ru-RU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Занятость учащихся </a:t>
            </a:r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школы в дополнительном образовании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" name="Picture 2" descr="G:\фото от яны\кружки\проектная работа на английск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1" y="1285860"/>
            <a:ext cx="2000264" cy="3286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27" name="Picture 3" descr="G:\фото от яны\кружки\авиамодельный.JPG"/>
          <p:cNvPicPr>
            <a:picLocks noChangeAspect="1" noChangeArrowheads="1"/>
          </p:cNvPicPr>
          <p:nvPr/>
        </p:nvPicPr>
        <p:blipFill rotWithShape="1">
          <a:blip r:embed="rId3" cstate="print"/>
          <a:srcRect b="14684"/>
          <a:stretch/>
        </p:blipFill>
        <p:spPr bwMode="auto">
          <a:xfrm>
            <a:off x="3929058" y="2928934"/>
            <a:ext cx="2308225" cy="1546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30" name="Picture 7" descr="http://files.moscvichka.ru/photo/moscvichka/2013/06/doc6adf1efvm4h109klj3lz.jpg"/>
          <p:cNvPicPr>
            <a:picLocks noChangeAspect="1" noChangeArrowheads="1"/>
          </p:cNvPicPr>
          <p:nvPr/>
        </p:nvPicPr>
        <p:blipFill>
          <a:blip r:embed="rId4" cstate="print"/>
          <a:srcRect l="3998" t="8000" r="16052" b="39999"/>
          <a:stretch>
            <a:fillRect/>
          </a:stretch>
        </p:blipFill>
        <p:spPr bwMode="auto">
          <a:xfrm>
            <a:off x="357188" y="4643438"/>
            <a:ext cx="42862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9" descr="http://pmc-petrograd.ru/img/energ15-1.jpg"/>
          <p:cNvPicPr>
            <a:picLocks noChangeAspect="1" noChangeArrowheads="1"/>
          </p:cNvPicPr>
          <p:nvPr/>
        </p:nvPicPr>
        <p:blipFill>
          <a:blip r:embed="rId5" cstate="print"/>
          <a:srcRect l="5232" t="33855"/>
          <a:stretch>
            <a:fillRect/>
          </a:stretch>
        </p:blipFill>
        <p:spPr bwMode="auto">
          <a:xfrm>
            <a:off x="4643438" y="4643446"/>
            <a:ext cx="3643338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3" descr="http://orelsreda.ru/wp-content/uploads/2011/06/%D0%B1%D1%83%D0%BC%D0%B0%D0%B6%D0%BD%D0%BE%D0%B5-%D0%BC%D0%BE%D0%B4%D0%B5%D0%BB%D0%B8%D1%80%D0%BE%D0%B2%D0%B0%D0%BD%D0%B8%D0%B5.jpg"/>
          <p:cNvPicPr>
            <a:picLocks noChangeAspect="1" noChangeArrowheads="1"/>
          </p:cNvPicPr>
          <p:nvPr/>
        </p:nvPicPr>
        <p:blipFill>
          <a:blip r:embed="rId6" cstate="print"/>
          <a:srcRect l="19995" t="4465" r="4729" b="29588"/>
          <a:stretch>
            <a:fillRect/>
          </a:stretch>
        </p:blipFill>
        <p:spPr bwMode="auto">
          <a:xfrm>
            <a:off x="4000496" y="1214422"/>
            <a:ext cx="2432050" cy="159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1196752"/>
            <a:ext cx="3771900" cy="3089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 txBox="1"/>
          <p:nvPr/>
        </p:nvSpPr>
        <p:spPr>
          <a:xfrm>
            <a:off x="500034" y="214290"/>
            <a:ext cx="7918752" cy="1010533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Школьные  </a:t>
            </a:r>
            <a:r>
              <a:rPr lang="ru-RU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кружки </a:t>
            </a:r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(1 ставка ПДО)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marL="12700" algn="ctr">
              <a:spcBef>
                <a:spcPts val="100"/>
              </a:spcBef>
              <a:defRPr/>
            </a:pPr>
            <a:r>
              <a:rPr lang="ru-RU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на 2018-2019 учебный год</a:t>
            </a:r>
          </a:p>
        </p:txBody>
      </p:sp>
      <p:sp>
        <p:nvSpPr>
          <p:cNvPr id="13315" name="Rectangle 6"/>
          <p:cNvSpPr>
            <a:spLocks noChangeArrowheads="1"/>
          </p:cNvSpPr>
          <p:nvPr/>
        </p:nvSpPr>
        <p:spPr bwMode="auto">
          <a:xfrm>
            <a:off x="2843213" y="404813"/>
            <a:ext cx="29162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>
                <a:latin typeface="Times New Roman" pitchFamily="18" charset="0"/>
                <a:cs typeface="Times New Roman" pitchFamily="18" charset="0"/>
              </a:rPr>
              <a:t>                                                                       </a:t>
            </a:r>
            <a:endParaRPr lang="ru-RU">
              <a:cs typeface="Arial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42910" y="1357298"/>
            <a:ext cx="378621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defRPr/>
            </a:pPr>
            <a:r>
              <a:rPr lang="ru-RU" b="1" dirty="0"/>
              <a:t>Н</a:t>
            </a:r>
            <a:r>
              <a:rPr lang="ru-RU" b="1" dirty="0" smtClean="0"/>
              <a:t>астольный теннис: -  0,5ст</a:t>
            </a:r>
            <a:r>
              <a:rPr lang="ru-RU" b="1" dirty="0"/>
              <a:t>. </a:t>
            </a:r>
          </a:p>
          <a:p>
            <a:pPr marL="285750" indent="-285750">
              <a:defRPr/>
            </a:pPr>
            <a:r>
              <a:rPr lang="ru-RU" b="1" dirty="0" smtClean="0"/>
              <a:t>«</a:t>
            </a:r>
            <a:r>
              <a:rPr lang="ru-RU" b="1" dirty="0"/>
              <a:t>Ловкая ракетка</a:t>
            </a:r>
            <a:r>
              <a:rPr lang="ru-RU" b="1" dirty="0" smtClean="0"/>
              <a:t>» -</a:t>
            </a:r>
            <a:r>
              <a:rPr lang="ru-RU" b="1" dirty="0" smtClean="0">
                <a:solidFill>
                  <a:srgbClr val="C00000"/>
                </a:solidFill>
              </a:rPr>
              <a:t>32 чел.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42910" y="2214554"/>
            <a:ext cx="378621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defRPr/>
            </a:pPr>
            <a:r>
              <a:rPr lang="ru-RU" b="1" dirty="0" err="1" smtClean="0"/>
              <a:t>Пилатес</a:t>
            </a:r>
            <a:r>
              <a:rPr lang="ru-RU" b="1" dirty="0" smtClean="0"/>
              <a:t>:-  0,25ст</a:t>
            </a:r>
            <a:r>
              <a:rPr lang="ru-RU" b="1" dirty="0"/>
              <a:t>. </a:t>
            </a:r>
            <a:r>
              <a:rPr lang="ru-RU" b="1" dirty="0" smtClean="0"/>
              <a:t> -</a:t>
            </a:r>
            <a:r>
              <a:rPr lang="ru-RU" b="1" dirty="0" smtClean="0">
                <a:solidFill>
                  <a:srgbClr val="C00000"/>
                </a:solidFill>
              </a:rPr>
              <a:t>22 чел.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42910" y="3000372"/>
            <a:ext cx="378621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defRPr/>
            </a:pPr>
            <a:r>
              <a:rPr lang="ru-RU" b="1" dirty="0" smtClean="0"/>
              <a:t>Музейный клуб : - 0,25ст.</a:t>
            </a:r>
          </a:p>
          <a:p>
            <a:pPr marL="285750" indent="-285750">
              <a:defRPr/>
            </a:pPr>
            <a:r>
              <a:rPr lang="ru-RU" b="1" dirty="0" smtClean="0"/>
              <a:t>«Красная ромашка» -</a:t>
            </a:r>
            <a:r>
              <a:rPr lang="ru-RU" b="1" dirty="0" smtClean="0">
                <a:solidFill>
                  <a:srgbClr val="C00000"/>
                </a:solidFill>
              </a:rPr>
              <a:t>15 чел</a:t>
            </a:r>
            <a:r>
              <a:rPr lang="ru-RU" b="1" dirty="0" smtClean="0"/>
              <a:t>.</a:t>
            </a:r>
            <a:endParaRPr lang="ru-RU" b="1" dirty="0"/>
          </a:p>
        </p:txBody>
      </p:sp>
      <p:pic>
        <p:nvPicPr>
          <p:cNvPr id="22" name="Рисунок 21" descr="Встреча с Чулп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3857628"/>
            <a:ext cx="3714044" cy="2467964"/>
          </a:xfrm>
          <a:prstGeom prst="rect">
            <a:avLst/>
          </a:prstGeom>
        </p:spPr>
      </p:pic>
      <p:sp>
        <p:nvSpPr>
          <p:cNvPr id="13335" name="AutoShape 23" descr="https://i.ytimg.com/vi/3w0HxcRWQlY/hqdefaul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" name="Рисунок 27" descr="тенни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357298"/>
            <a:ext cx="3816424" cy="2286016"/>
          </a:xfrm>
          <a:prstGeom prst="rect">
            <a:avLst/>
          </a:prstGeom>
        </p:spPr>
      </p:pic>
      <p:pic>
        <p:nvPicPr>
          <p:cNvPr id="29" name="Рисунок 28" descr="теннис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786190"/>
            <a:ext cx="2906838" cy="1938839"/>
          </a:xfrm>
          <a:prstGeom prst="rect">
            <a:avLst/>
          </a:prstGeom>
        </p:spPr>
      </p:pic>
      <p:pic>
        <p:nvPicPr>
          <p:cNvPr id="24" name="Рисунок 23" descr="пилатес.jpg"/>
          <p:cNvPicPr>
            <a:picLocks noChangeAspect="1"/>
          </p:cNvPicPr>
          <p:nvPr/>
        </p:nvPicPr>
        <p:blipFill>
          <a:blip r:embed="rId5" cstate="print"/>
          <a:srcRect t="16667" r="4687" b="14583"/>
          <a:stretch>
            <a:fillRect/>
          </a:stretch>
        </p:blipFill>
        <p:spPr>
          <a:xfrm>
            <a:off x="5786446" y="4857760"/>
            <a:ext cx="2571768" cy="158704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юбовь Михайловна\Desktop\для редакции\самб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юбовь Михайловна\Downloads\IMG-20190201-WA0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endParaRPr b="1" spc="-30"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9512" y="1196753"/>
            <a:ext cx="2279874" cy="1296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/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1520" y="5176426"/>
            <a:ext cx="2265996" cy="16815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32040" y="908720"/>
            <a:ext cx="3816424" cy="3312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55776" y="2132856"/>
            <a:ext cx="2664296" cy="15841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79512" y="836712"/>
            <a:ext cx="2376264" cy="289182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marR="5080" indent="4445" algn="ctr">
              <a:lnSpc>
                <a:spcPct val="100000"/>
              </a:lnSpc>
              <a:spcBef>
                <a:spcPts val="95"/>
              </a:spcBef>
            </a:pPr>
            <a:r>
              <a:rPr lang="ru-RU" b="1" spc="-5" dirty="0" smtClean="0">
                <a:cs typeface="Times New Roman"/>
              </a:rPr>
              <a:t>Семейное воспитание</a:t>
            </a:r>
            <a:endParaRPr dirty="0"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1520" y="4509120"/>
            <a:ext cx="2232247" cy="56618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marR="5080" indent="-49530" algn="ctr">
              <a:lnSpc>
                <a:spcPct val="100000"/>
              </a:lnSpc>
              <a:spcBef>
                <a:spcPts val="95"/>
              </a:spcBef>
            </a:pPr>
            <a:r>
              <a:rPr lang="ru-RU" b="1" spc="-5" dirty="0" smtClean="0">
                <a:cs typeface="Times New Roman"/>
              </a:rPr>
              <a:t>О</a:t>
            </a:r>
            <a:r>
              <a:rPr b="1" spc="-5" dirty="0" err="1" smtClean="0">
                <a:cs typeface="Times New Roman"/>
              </a:rPr>
              <a:t>б</a:t>
            </a:r>
            <a:r>
              <a:rPr b="1" spc="-10" dirty="0" err="1" smtClean="0">
                <a:cs typeface="Times New Roman"/>
              </a:rPr>
              <a:t>щ</a:t>
            </a:r>
            <a:r>
              <a:rPr b="1" spc="10" dirty="0" err="1" smtClean="0">
                <a:cs typeface="Times New Roman"/>
              </a:rPr>
              <a:t>е</a:t>
            </a:r>
            <a:r>
              <a:rPr b="1" spc="-5" dirty="0" err="1" smtClean="0">
                <a:cs typeface="Times New Roman"/>
              </a:rPr>
              <a:t>с</a:t>
            </a:r>
            <a:r>
              <a:rPr b="1" spc="-25" dirty="0" err="1" smtClean="0">
                <a:cs typeface="Times New Roman"/>
              </a:rPr>
              <a:t>т</a:t>
            </a:r>
            <a:r>
              <a:rPr b="1" spc="-10" dirty="0" err="1" smtClean="0">
                <a:cs typeface="Times New Roman"/>
              </a:rPr>
              <a:t>ве</a:t>
            </a:r>
            <a:r>
              <a:rPr b="1" spc="-5" dirty="0" err="1" smtClean="0">
                <a:cs typeface="Times New Roman"/>
              </a:rPr>
              <a:t>н</a:t>
            </a:r>
            <a:r>
              <a:rPr b="1" spc="-10" dirty="0" err="1" smtClean="0">
                <a:cs typeface="Times New Roman"/>
              </a:rPr>
              <a:t>н</a:t>
            </a:r>
            <a:r>
              <a:rPr b="1" spc="-5" dirty="0" err="1" smtClean="0">
                <a:cs typeface="Times New Roman"/>
              </a:rPr>
              <a:t>ы</a:t>
            </a:r>
            <a:r>
              <a:rPr lang="ru-RU" b="1" spc="-5" dirty="0" smtClean="0">
                <a:cs typeface="Times New Roman"/>
              </a:rPr>
              <a:t>е</a:t>
            </a:r>
            <a:r>
              <a:rPr b="1" spc="-5" dirty="0" smtClean="0">
                <a:cs typeface="Times New Roman"/>
              </a:rPr>
              <a:t>  </a:t>
            </a:r>
            <a:r>
              <a:rPr b="1" spc="-10" dirty="0" err="1" smtClean="0">
                <a:cs typeface="Times New Roman"/>
              </a:rPr>
              <a:t>объединени</a:t>
            </a:r>
            <a:r>
              <a:rPr lang="ru-RU" b="1" spc="-10" dirty="0" smtClean="0">
                <a:cs typeface="Times New Roman"/>
              </a:rPr>
              <a:t>я</a:t>
            </a:r>
            <a:endParaRPr dirty="0"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76056" y="836712"/>
            <a:ext cx="3384376" cy="56618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95"/>
              </a:spcBef>
            </a:pPr>
            <a:r>
              <a:rPr b="1" spc="-20" dirty="0">
                <a:cs typeface="Times New Roman"/>
              </a:rPr>
              <a:t>Гражданско </a:t>
            </a:r>
            <a:r>
              <a:rPr b="1" spc="-5" dirty="0">
                <a:cs typeface="Times New Roman"/>
              </a:rPr>
              <a:t>–  </a:t>
            </a:r>
            <a:r>
              <a:rPr b="1" spc="-10" dirty="0">
                <a:cs typeface="Times New Roman"/>
              </a:rPr>
              <a:t>п</a:t>
            </a:r>
            <a:r>
              <a:rPr b="1" spc="-35" dirty="0">
                <a:cs typeface="Times New Roman"/>
              </a:rPr>
              <a:t>а</a:t>
            </a:r>
            <a:r>
              <a:rPr b="1" dirty="0">
                <a:cs typeface="Times New Roman"/>
              </a:rPr>
              <a:t>т</a:t>
            </a:r>
            <a:r>
              <a:rPr b="1" spc="-10" dirty="0">
                <a:cs typeface="Times New Roman"/>
              </a:rPr>
              <a:t>р</a:t>
            </a:r>
            <a:r>
              <a:rPr b="1" spc="-5" dirty="0">
                <a:cs typeface="Times New Roman"/>
              </a:rPr>
              <a:t>и</a:t>
            </a:r>
            <a:r>
              <a:rPr b="1" spc="-25" dirty="0">
                <a:cs typeface="Times New Roman"/>
              </a:rPr>
              <a:t>от</a:t>
            </a:r>
            <a:r>
              <a:rPr b="1" spc="-10" dirty="0">
                <a:cs typeface="Times New Roman"/>
              </a:rPr>
              <a:t>ич</a:t>
            </a:r>
            <a:r>
              <a:rPr b="1" spc="20" dirty="0">
                <a:cs typeface="Times New Roman"/>
              </a:rPr>
              <a:t>е</a:t>
            </a:r>
            <a:r>
              <a:rPr b="1" spc="-5" dirty="0">
                <a:cs typeface="Times New Roman"/>
              </a:rPr>
              <a:t>с</a:t>
            </a:r>
            <a:r>
              <a:rPr b="1" spc="-25" dirty="0">
                <a:cs typeface="Times New Roman"/>
              </a:rPr>
              <a:t>к</a:t>
            </a:r>
            <a:r>
              <a:rPr b="1" spc="-5" dirty="0">
                <a:cs typeface="Times New Roman"/>
              </a:rPr>
              <a:t>ое  воспитание</a:t>
            </a:r>
            <a:endParaRPr dirty="0"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83768" y="1484784"/>
            <a:ext cx="2555776" cy="566181"/>
          </a:xfrm>
          <a:prstGeom prst="rect">
            <a:avLst/>
          </a:prstGeom>
          <a:solidFill>
            <a:schemeClr val="bg1">
              <a:alpha val="35000"/>
            </a:schemeClr>
          </a:solidFill>
          <a:ln w="28575">
            <a:solidFill>
              <a:schemeClr val="accent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95"/>
              </a:spcBef>
            </a:pPr>
            <a:r>
              <a:rPr b="1" spc="-15" dirty="0" err="1" smtClean="0">
                <a:cs typeface="Times New Roman"/>
              </a:rPr>
              <a:t>Духовно</a:t>
            </a:r>
            <a:r>
              <a:rPr lang="ru-RU" b="1" spc="-15" dirty="0" smtClean="0">
                <a:cs typeface="Times New Roman"/>
              </a:rPr>
              <a:t>-</a:t>
            </a:r>
            <a:r>
              <a:rPr b="1" spc="-10" dirty="0" err="1" smtClean="0">
                <a:cs typeface="Times New Roman"/>
              </a:rPr>
              <a:t>н</a:t>
            </a:r>
            <a:r>
              <a:rPr b="1" spc="-5" dirty="0" err="1" smtClean="0">
                <a:cs typeface="Times New Roman"/>
              </a:rPr>
              <a:t>ра</a:t>
            </a:r>
            <a:r>
              <a:rPr b="1" spc="15" dirty="0" err="1" smtClean="0">
                <a:cs typeface="Times New Roman"/>
              </a:rPr>
              <a:t>в</a:t>
            </a:r>
            <a:r>
              <a:rPr b="1" spc="-5" dirty="0" err="1" smtClean="0">
                <a:cs typeface="Times New Roman"/>
              </a:rPr>
              <a:t>с</a:t>
            </a:r>
            <a:r>
              <a:rPr b="1" spc="-25" dirty="0" err="1" smtClean="0">
                <a:cs typeface="Times New Roman"/>
              </a:rPr>
              <a:t>т</a:t>
            </a:r>
            <a:r>
              <a:rPr b="1" spc="-10" dirty="0" err="1" smtClean="0">
                <a:cs typeface="Times New Roman"/>
              </a:rPr>
              <a:t>ве</a:t>
            </a:r>
            <a:r>
              <a:rPr b="1" spc="-5" dirty="0" err="1" smtClean="0">
                <a:cs typeface="Times New Roman"/>
              </a:rPr>
              <a:t>н</a:t>
            </a:r>
            <a:r>
              <a:rPr b="1" spc="-10" dirty="0" err="1" smtClean="0">
                <a:cs typeface="Times New Roman"/>
              </a:rPr>
              <a:t>н</a:t>
            </a:r>
            <a:r>
              <a:rPr b="1" dirty="0" err="1" smtClean="0">
                <a:cs typeface="Times New Roman"/>
              </a:rPr>
              <a:t>о</a:t>
            </a:r>
            <a:r>
              <a:rPr b="1" spc="-5" dirty="0" err="1" smtClean="0">
                <a:cs typeface="Times New Roman"/>
              </a:rPr>
              <a:t>е</a:t>
            </a:r>
            <a:r>
              <a:rPr b="1" spc="-5" dirty="0" smtClean="0">
                <a:cs typeface="Times New Roman"/>
              </a:rPr>
              <a:t>  </a:t>
            </a:r>
            <a:r>
              <a:rPr b="1" spc="-5" dirty="0">
                <a:cs typeface="Times New Roman"/>
              </a:rPr>
              <a:t>воспитание</a:t>
            </a:r>
            <a:endParaRPr dirty="0"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1520" y="2996952"/>
            <a:ext cx="2160240" cy="14401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51520" y="2564904"/>
            <a:ext cx="2177734" cy="289182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30" dirty="0">
                <a:cs typeface="Times New Roman"/>
              </a:rPr>
              <a:t>Трудовое</a:t>
            </a:r>
            <a:r>
              <a:rPr b="1" spc="-70" dirty="0">
                <a:cs typeface="Times New Roman"/>
              </a:rPr>
              <a:t> </a:t>
            </a:r>
            <a:r>
              <a:rPr b="1" spc="-5" dirty="0">
                <a:cs typeface="Times New Roman"/>
              </a:rPr>
              <a:t>воспитание</a:t>
            </a:r>
            <a:endParaRPr dirty="0"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80112" y="4365104"/>
            <a:ext cx="3024336" cy="24928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652120" y="3861048"/>
            <a:ext cx="2592288" cy="289182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b="1" spc="-30" dirty="0">
                <a:cs typeface="Times New Roman"/>
              </a:rPr>
              <a:t>Физическое воспитание</a:t>
            </a:r>
          </a:p>
        </p:txBody>
      </p:sp>
      <p:sp>
        <p:nvSpPr>
          <p:cNvPr id="15" name="object 15"/>
          <p:cNvSpPr/>
          <p:nvPr/>
        </p:nvSpPr>
        <p:spPr>
          <a:xfrm>
            <a:off x="2627784" y="4365104"/>
            <a:ext cx="2880320" cy="2492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51520" y="113813"/>
            <a:ext cx="7704856" cy="504625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marR="5080" indent="769620">
              <a:lnSpc>
                <a:spcPct val="100000"/>
              </a:lnSpc>
              <a:spcBef>
                <a:spcPts val="95"/>
              </a:spcBef>
            </a:pPr>
            <a:r>
              <a:rPr lang="ru-RU" sz="3200" b="1" spc="-10" dirty="0" smtClean="0">
                <a:solidFill>
                  <a:srgbClr val="C00000"/>
                </a:solidFill>
                <a:cs typeface="Times New Roman"/>
              </a:rPr>
              <a:t>Ориентиры</a:t>
            </a:r>
            <a:r>
              <a:rPr sz="3200" b="1" spc="-10" dirty="0" smtClean="0">
                <a:solidFill>
                  <a:srgbClr val="C00000"/>
                </a:solidFill>
                <a:cs typeface="Times New Roman"/>
              </a:rPr>
              <a:t> </a:t>
            </a:r>
            <a:r>
              <a:rPr lang="ru-RU" sz="3200" b="1" spc="-10" dirty="0" smtClean="0">
                <a:solidFill>
                  <a:srgbClr val="C00000"/>
                </a:solidFill>
                <a:cs typeface="Times New Roman"/>
              </a:rPr>
              <a:t>воспитательной работы</a:t>
            </a:r>
            <a:endParaRPr sz="3200" dirty="0">
              <a:solidFill>
                <a:srgbClr val="C00000"/>
              </a:solidFill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83768" y="3861048"/>
            <a:ext cx="2952794" cy="369332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844"/>
              </a:spcBef>
            </a:pPr>
            <a:r>
              <a:rPr lang="ru-RU" b="1" spc="-10" dirty="0">
                <a:cs typeface="Times New Roman"/>
              </a:rPr>
              <a:t>Экологическое</a:t>
            </a:r>
            <a:r>
              <a:rPr lang="ru-RU" b="1" spc="5" dirty="0">
                <a:cs typeface="Times New Roman"/>
              </a:rPr>
              <a:t> </a:t>
            </a:r>
            <a:r>
              <a:rPr lang="ru-RU" b="1" spc="-5" dirty="0">
                <a:cs typeface="Times New Roman"/>
              </a:rPr>
              <a:t>воспитание</a:t>
            </a:r>
            <a:endParaRPr lang="ru-RU" dirty="0"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3" descr="C:\Users\Любовь Михайловна\Desktop\Ветераны фото 2019г\IMG-20190425-WA0039.jpg"/>
          <p:cNvPicPr>
            <a:picLocks noChangeAspect="1" noChangeArrowheads="1"/>
          </p:cNvPicPr>
          <p:nvPr/>
        </p:nvPicPr>
        <p:blipFill>
          <a:blip r:embed="rId2" cstate="print"/>
          <a:srcRect t="17143"/>
          <a:stretch>
            <a:fillRect/>
          </a:stretch>
        </p:blipFill>
        <p:spPr bwMode="auto">
          <a:xfrm>
            <a:off x="4071934" y="4429132"/>
            <a:ext cx="1875230" cy="2071678"/>
          </a:xfrm>
          <a:prstGeom prst="rect">
            <a:avLst/>
          </a:prstGeom>
          <a:noFill/>
        </p:spPr>
      </p:pic>
      <p:pic>
        <p:nvPicPr>
          <p:cNvPr id="11" name="Рисунок 10" descr="Патриотическое (2).jpg"/>
          <p:cNvPicPr>
            <a:picLocks noChangeAspect="1"/>
          </p:cNvPicPr>
          <p:nvPr/>
        </p:nvPicPr>
        <p:blipFill>
          <a:blip r:embed="rId3" cstate="print"/>
          <a:srcRect l="27806" r="9438"/>
          <a:stretch>
            <a:fillRect/>
          </a:stretch>
        </p:blipFill>
        <p:spPr>
          <a:xfrm rot="5400000">
            <a:off x="3089217" y="268313"/>
            <a:ext cx="2071703" cy="2678037"/>
          </a:xfrm>
          <a:prstGeom prst="rect">
            <a:avLst/>
          </a:prstGeom>
        </p:spPr>
      </p:pic>
      <p:pic>
        <p:nvPicPr>
          <p:cNvPr id="5" name="Рисунок 4" descr="Патриотизм Мир это.jpg"/>
          <p:cNvPicPr>
            <a:picLocks noChangeAspect="1"/>
          </p:cNvPicPr>
          <p:nvPr/>
        </p:nvPicPr>
        <p:blipFill>
          <a:blip r:embed="rId4"/>
          <a:srcRect l="34408" t="34998"/>
          <a:stretch>
            <a:fillRect/>
          </a:stretch>
        </p:blipFill>
        <p:spPr>
          <a:xfrm>
            <a:off x="0" y="571480"/>
            <a:ext cx="2587246" cy="1459515"/>
          </a:xfrm>
          <a:prstGeom prst="rect">
            <a:avLst/>
          </a:prstGeom>
        </p:spPr>
      </p:pic>
      <p:pic>
        <p:nvPicPr>
          <p:cNvPr id="2" name="Рисунок 1" descr="Патриотизм"/>
          <p:cNvPicPr>
            <a:picLocks noChangeAspect="1"/>
          </p:cNvPicPr>
          <p:nvPr/>
        </p:nvPicPr>
        <p:blipFill>
          <a:blip r:embed="rId5"/>
          <a:srcRect t="34999" b="13888"/>
          <a:stretch>
            <a:fillRect/>
          </a:stretch>
        </p:blipFill>
        <p:spPr>
          <a:xfrm>
            <a:off x="0" y="4929198"/>
            <a:ext cx="3929058" cy="1506154"/>
          </a:xfrm>
          <a:prstGeom prst="rect">
            <a:avLst/>
          </a:prstGeom>
        </p:spPr>
      </p:pic>
      <p:pic>
        <p:nvPicPr>
          <p:cNvPr id="4" name="Рисунок 3" descr="Патриотизм мир это 2.jpg"/>
          <p:cNvPicPr>
            <a:picLocks noChangeAspect="1"/>
          </p:cNvPicPr>
          <p:nvPr/>
        </p:nvPicPr>
        <p:blipFill>
          <a:blip r:embed="rId6"/>
          <a:srcRect l="9804"/>
          <a:stretch>
            <a:fillRect/>
          </a:stretch>
        </p:blipFill>
        <p:spPr>
          <a:xfrm rot="5400000">
            <a:off x="5857868" y="785810"/>
            <a:ext cx="2714644" cy="2571736"/>
          </a:xfrm>
          <a:prstGeom prst="rect">
            <a:avLst/>
          </a:prstGeom>
        </p:spPr>
      </p:pic>
      <p:pic>
        <p:nvPicPr>
          <p:cNvPr id="9" name="Рисунок 8" descr="Патриотическое.jpg"/>
          <p:cNvPicPr>
            <a:picLocks noChangeAspect="1"/>
          </p:cNvPicPr>
          <p:nvPr/>
        </p:nvPicPr>
        <p:blipFill>
          <a:blip r:embed="rId7"/>
          <a:srcRect t="22222"/>
          <a:stretch>
            <a:fillRect/>
          </a:stretch>
        </p:blipFill>
        <p:spPr>
          <a:xfrm>
            <a:off x="2428860" y="2714620"/>
            <a:ext cx="3143272" cy="1833570"/>
          </a:xfrm>
          <a:prstGeom prst="rect">
            <a:avLst/>
          </a:prstGeom>
        </p:spPr>
      </p:pic>
      <p:pic>
        <p:nvPicPr>
          <p:cNvPr id="3" name="Рисунок 2" descr="Патриотизм 8.jpg"/>
          <p:cNvPicPr>
            <a:picLocks noChangeAspect="1"/>
          </p:cNvPicPr>
          <p:nvPr/>
        </p:nvPicPr>
        <p:blipFill>
          <a:blip r:embed="rId8"/>
          <a:srcRect l="9091" t="6061" r="15909"/>
          <a:stretch>
            <a:fillRect/>
          </a:stretch>
        </p:blipFill>
        <p:spPr>
          <a:xfrm>
            <a:off x="0" y="2214554"/>
            <a:ext cx="2357454" cy="2214578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0" y="0"/>
          <a:ext cx="850109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109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C00000"/>
                          </a:solidFill>
                        </a:rPr>
                        <a:t>Патриотическое воспитание </a:t>
                      </a:r>
                      <a:endParaRPr lang="ru-RU" sz="32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9394" name="Picture 2" descr="C:\Users\Любовь Михайловна\Desktop\Ветераны фото 2019г\IMG-20190426-WA0006.jpg"/>
          <p:cNvPicPr>
            <a:picLocks noChangeAspect="1" noChangeArrowheads="1"/>
          </p:cNvPicPr>
          <p:nvPr/>
        </p:nvPicPr>
        <p:blipFill>
          <a:blip r:embed="rId9"/>
          <a:srcRect l="13514" t="16216"/>
          <a:stretch>
            <a:fillRect/>
          </a:stretch>
        </p:blipFill>
        <p:spPr bwMode="auto">
          <a:xfrm>
            <a:off x="6215074" y="3500438"/>
            <a:ext cx="2285998" cy="29527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атриотический слайд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1090" cy="65306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6"/>
          <p:cNvSpPr>
            <a:spLocks noGrp="1"/>
          </p:cNvSpPr>
          <p:nvPr>
            <p:ph sz="half" idx="4294967295"/>
          </p:nvPr>
        </p:nvSpPr>
        <p:spPr>
          <a:xfrm>
            <a:off x="0" y="0"/>
            <a:ext cx="8501090" cy="128588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Год постройки школы: 1960г.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Проектная мощность –  600 учащихся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Капитальный ремонт  - 2012г.</a:t>
            </a:r>
            <a:endParaRPr lang="ru-RU" sz="2400" dirty="0" smtClean="0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1214422"/>
            <a:ext cx="542925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Контингент учащихся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415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1714488"/>
            <a:ext cx="5429256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Начальные классы: 1-4  классы (8 классов)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219 человек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2285992"/>
            <a:ext cx="5429256" cy="642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2000" dirty="0" smtClean="0"/>
              <a:t>Средние классы: 5-9 классы (7 классов)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153 человека</a:t>
            </a:r>
          </a:p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2928934"/>
            <a:ext cx="5429256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smtClean="0"/>
              <a:t>Старшие классы: 10-11 классы (2 класса)</a:t>
            </a:r>
          </a:p>
          <a:p>
            <a:pPr algn="ctr"/>
            <a:r>
              <a:rPr lang="ru-RU" sz="2000" b="1" smtClean="0">
                <a:solidFill>
                  <a:srgbClr val="C00000"/>
                </a:solidFill>
              </a:rPr>
              <a:t>43 человека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8" name="Рисунок 17" descr="Учитель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6" y="0"/>
            <a:ext cx="3060212" cy="35004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0" y="3500439"/>
          <a:ext cx="8501091" cy="307183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33697"/>
                <a:gridCol w="2833697"/>
                <a:gridCol w="2833697"/>
              </a:tblGrid>
              <a:tr h="1075142">
                <a:tc gridSpan="3"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>
                          <a:solidFill>
                            <a:srgbClr val="C00000"/>
                          </a:solidFill>
                        </a:rPr>
                        <a:t>Рост контингента учащихся</a:t>
                      </a:r>
                      <a:endParaRPr lang="ru-RU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1549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2016-2017г.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2017-2018г.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2018-2019г.</a:t>
                      </a:r>
                      <a:endParaRPr lang="ru-RU" sz="2000" b="1" dirty="0"/>
                    </a:p>
                  </a:txBody>
                  <a:tcPr/>
                </a:tc>
              </a:tr>
              <a:tr h="107514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386 человек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394 человек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415 человек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G:\фото для отчета\патриотическое воспитание\20170112_1453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4572008"/>
            <a:ext cx="2671706" cy="19430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G:\фото для отчета\патриотическое воспитание\20170112_1431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675" b="17673"/>
          <a:stretch/>
        </p:blipFill>
        <p:spPr bwMode="auto">
          <a:xfrm>
            <a:off x="5628921" y="604322"/>
            <a:ext cx="2815014" cy="1824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57158" y="0"/>
            <a:ext cx="7848600" cy="49754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 lIns="0" tIns="0" rIns="0" bIns="0">
            <a:normAutofit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algn="ctr"/>
            <a:r>
              <a:rPr lang="ru-RU" sz="3200" kern="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Музейное движение</a:t>
            </a:r>
            <a:endParaRPr lang="tt-RU" sz="3200" kern="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4337" name="Picture 1" descr="C:\Users\Любовь Михайловна\Desktop\Гост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571480"/>
            <a:ext cx="2285998" cy="3214710"/>
          </a:xfrm>
          <a:prstGeom prst="rect">
            <a:avLst/>
          </a:prstGeom>
          <a:noFill/>
        </p:spPr>
      </p:pic>
      <p:pic>
        <p:nvPicPr>
          <p:cNvPr id="9" name="Рисунок 8" descr="Встреч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" y="500042"/>
            <a:ext cx="3238522" cy="2428892"/>
          </a:xfrm>
          <a:prstGeom prst="rect">
            <a:avLst/>
          </a:prstGeom>
        </p:spPr>
      </p:pic>
      <p:pic>
        <p:nvPicPr>
          <p:cNvPr id="14338" name="Picture 2" descr="C:\Users\Любовь Михайловна\Desktop\Музейная педагогик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071810"/>
            <a:ext cx="2838414" cy="3357586"/>
          </a:xfrm>
          <a:prstGeom prst="rect">
            <a:avLst/>
          </a:prstGeom>
          <a:noFill/>
        </p:spPr>
      </p:pic>
      <p:pic>
        <p:nvPicPr>
          <p:cNvPr id="5124" name="Picture 4" descr="G:\фото для отчета\патриотическое воспитание\20170112_15075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722" y="2571744"/>
            <a:ext cx="2605825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G:\фото для отчета\патриотическое воспитание\IMG_20160422_11355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095"/>
          <a:stretch>
            <a:fillRect/>
          </a:stretch>
        </p:blipFill>
        <p:spPr bwMode="auto">
          <a:xfrm>
            <a:off x="2928926" y="4143380"/>
            <a:ext cx="2856000" cy="2356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2973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Любовь Михайловна\Desktop\Оренбург распечатать на А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Любовь Михайловна\Downloads\IMG-20190201-WA00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юбовь Михайловна\Downloads\IMG-20190201-WA00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ллаж Вязьм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72528" cy="6500834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Зам. директора по УР\Desktop\осенние доброделки\IMG-20170919-WA00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33"/>
          <a:stretch/>
        </p:blipFill>
        <p:spPr bwMode="auto">
          <a:xfrm>
            <a:off x="373979" y="1124744"/>
            <a:ext cx="3801862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523" r="6947"/>
          <a:stretch/>
        </p:blipFill>
        <p:spPr bwMode="auto">
          <a:xfrm>
            <a:off x="4355976" y="1124744"/>
            <a:ext cx="3816424" cy="2389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H:\фото от яны\хоспис Вавилова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0478"/>
          <a:stretch/>
        </p:blipFill>
        <p:spPr bwMode="auto">
          <a:xfrm>
            <a:off x="346344" y="3773766"/>
            <a:ext cx="3793607" cy="2547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269060" y="332656"/>
            <a:ext cx="7848600" cy="49754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 lIns="0" tIns="0" rIns="0" bIns="0">
            <a:normAutofit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algn="ctr"/>
            <a:r>
              <a:rPr lang="ru-RU" sz="3200" kern="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«Школа – территория добра»</a:t>
            </a:r>
            <a:endParaRPr lang="tt-RU" sz="3200" kern="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058" name="Picture 10" descr="G:\фото для отчета\Кот и пес\IMG-20170430-WA001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657" b="23733"/>
          <a:stretch/>
        </p:blipFill>
        <p:spPr bwMode="auto">
          <a:xfrm>
            <a:off x="4355976" y="3717032"/>
            <a:ext cx="3816424" cy="2575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9998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1546"/>
            <a:ext cx="2844824" cy="2138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3071802" cy="1077218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kern="0" dirty="0">
                <a:solidFill>
                  <a:srgbClr val="C00000"/>
                </a:solidFill>
                <a:ea typeface="+mj-ea"/>
                <a:cs typeface="Times New Roman" panose="02020603050405020304" pitchFamily="18" charset="0"/>
              </a:rPr>
              <a:t>Волонтерское движение</a:t>
            </a:r>
          </a:p>
        </p:txBody>
      </p:sp>
      <p:pic>
        <p:nvPicPr>
          <p:cNvPr id="1027" name="Picture 3" descr="C:\Users\Алиска\Desktop\23-01-2019_20-49-14\IMG-20190123-WA0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-1"/>
            <a:ext cx="3130700" cy="2536953"/>
          </a:xfrm>
          <a:prstGeom prst="rect">
            <a:avLst/>
          </a:prstGeom>
          <a:noFill/>
        </p:spPr>
      </p:pic>
      <p:pic>
        <p:nvPicPr>
          <p:cNvPr id="1028" name="Picture 4" descr="C:\Users\Алиска\Desktop\23-01-2019_20-49-14\IMG-20190123-WA0038.jpg"/>
          <p:cNvPicPr>
            <a:picLocks noChangeAspect="1" noChangeArrowheads="1"/>
          </p:cNvPicPr>
          <p:nvPr/>
        </p:nvPicPr>
        <p:blipFill>
          <a:blip r:embed="rId4" cstate="print"/>
          <a:srcRect l="19261" t="22519" b="9925"/>
          <a:stretch>
            <a:fillRect/>
          </a:stretch>
        </p:blipFill>
        <p:spPr bwMode="auto">
          <a:xfrm>
            <a:off x="5643570" y="2571744"/>
            <a:ext cx="2989735" cy="1872208"/>
          </a:xfrm>
          <a:prstGeom prst="rect">
            <a:avLst/>
          </a:prstGeom>
          <a:noFill/>
        </p:spPr>
      </p:pic>
      <p:pic>
        <p:nvPicPr>
          <p:cNvPr id="1029" name="Picture 5" descr="C:\Users\Алиска\Desktop\23-01-2019_20-49-14\IMG-20190123-WA00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4429132"/>
            <a:ext cx="2987825" cy="2094359"/>
          </a:xfrm>
          <a:prstGeom prst="rect">
            <a:avLst/>
          </a:prstGeom>
          <a:noFill/>
        </p:spPr>
      </p:pic>
      <p:pic>
        <p:nvPicPr>
          <p:cNvPr id="1030" name="Picture 6" descr="C:\Users\Алиска\Desktop\23-01-2019_20-49-14\IMG-20190123-WA0033.jpg"/>
          <p:cNvPicPr>
            <a:picLocks noChangeAspect="1" noChangeArrowheads="1"/>
          </p:cNvPicPr>
          <p:nvPr/>
        </p:nvPicPr>
        <p:blipFill>
          <a:blip r:embed="rId6" cstate="print"/>
          <a:srcRect l="15613" b="6521"/>
          <a:stretch>
            <a:fillRect/>
          </a:stretch>
        </p:blipFill>
        <p:spPr bwMode="auto">
          <a:xfrm>
            <a:off x="0" y="3286124"/>
            <a:ext cx="2808312" cy="3160942"/>
          </a:xfrm>
          <a:prstGeom prst="rect">
            <a:avLst/>
          </a:prstGeom>
          <a:noFill/>
        </p:spPr>
      </p:pic>
      <p:sp>
        <p:nvSpPr>
          <p:cNvPr id="1032" name="AutoShape 8" descr="https://apf.mail.ru/cgi-bin/readmsg?id=15482659650000000278;0;1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s://apf.mail.ru/cgi-bin/readmsg?id=15482659650000000278;0;1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488" y="0"/>
            <a:ext cx="288032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Зам. директора по УР\Desktop\IMG-20190123-WA002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2500306"/>
            <a:ext cx="2880320" cy="39812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5649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842965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96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C00000"/>
                          </a:solidFill>
                        </a:rPr>
                        <a:t>Путевка</a:t>
                      </a:r>
                      <a:r>
                        <a:rPr lang="ru-RU" sz="3200" baseline="0" dirty="0" smtClean="0">
                          <a:solidFill>
                            <a:srgbClr val="C00000"/>
                          </a:solidFill>
                        </a:rPr>
                        <a:t> в жизнь</a:t>
                      </a:r>
                      <a:endParaRPr lang="ru-RU" sz="32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" name="Рисунок 2" descr="Ворлдскилс 1.jpg"/>
          <p:cNvPicPr>
            <a:picLocks noChangeAspect="1"/>
          </p:cNvPicPr>
          <p:nvPr/>
        </p:nvPicPr>
        <p:blipFill>
          <a:blip r:embed="rId2"/>
          <a:srcRect t="12500" b="31250"/>
          <a:stretch>
            <a:fillRect/>
          </a:stretch>
        </p:blipFill>
        <p:spPr>
          <a:xfrm>
            <a:off x="0" y="4210354"/>
            <a:ext cx="4071934" cy="2290479"/>
          </a:xfrm>
          <a:prstGeom prst="rect">
            <a:avLst/>
          </a:prstGeom>
        </p:spPr>
      </p:pic>
      <p:pic>
        <p:nvPicPr>
          <p:cNvPr id="4" name="Рисунок 3" descr="Ворлдскилс 2.jpg"/>
          <p:cNvPicPr>
            <a:picLocks noChangeAspect="1"/>
          </p:cNvPicPr>
          <p:nvPr/>
        </p:nvPicPr>
        <p:blipFill>
          <a:blip r:embed="rId3"/>
          <a:srcRect t="10909" b="7272"/>
          <a:stretch>
            <a:fillRect/>
          </a:stretch>
        </p:blipFill>
        <p:spPr>
          <a:xfrm>
            <a:off x="5072066" y="3753720"/>
            <a:ext cx="3357562" cy="2747113"/>
          </a:xfrm>
          <a:prstGeom prst="rect">
            <a:avLst/>
          </a:prstGeom>
        </p:spPr>
      </p:pic>
      <p:pic>
        <p:nvPicPr>
          <p:cNvPr id="5" name="Рисунок 4" descr="Ворлдскилс 3.jpg"/>
          <p:cNvPicPr>
            <a:picLocks noChangeAspect="1"/>
          </p:cNvPicPr>
          <p:nvPr/>
        </p:nvPicPr>
        <p:blipFill>
          <a:blip r:embed="rId4"/>
          <a:srcRect t="10638" r="10639"/>
          <a:stretch>
            <a:fillRect/>
          </a:stretch>
        </p:blipFill>
        <p:spPr>
          <a:xfrm>
            <a:off x="5137014" y="642918"/>
            <a:ext cx="3364044" cy="2643206"/>
          </a:xfrm>
          <a:prstGeom prst="rect">
            <a:avLst/>
          </a:prstGeom>
        </p:spPr>
      </p:pic>
      <p:pic>
        <p:nvPicPr>
          <p:cNvPr id="60418" name="Picture 2" descr="ÐÐ°ÑÑÐ¸Ð½ÐºÐ¸ Ð¿Ð¾ Ð·Ð°Ð¿ÑÐ¾ÑÑ Ð¿ÑÐ¾ÑÐ¾ÑÐ¸ÐµÐ½ÑÐ°ÑÐ¸Ñ ÑÐºÐ¾Ð»ÑÐ½Ð¸ÐºÐ¾Ð²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285984" cy="2198062"/>
          </a:xfrm>
          <a:prstGeom prst="rect">
            <a:avLst/>
          </a:prstGeom>
          <a:noFill/>
        </p:spPr>
      </p:pic>
      <p:pic>
        <p:nvPicPr>
          <p:cNvPr id="60420" name="Picture 4" descr="ÐÐ°ÑÑÐ¸Ð½ÐºÐ¸ Ð¿Ð¾ Ð·Ð°Ð¿ÑÐ¾ÑÑ Ð¿ÑÐ¾ÑÐ¾ÑÐ¸ÐµÐ½ÑÐ°ÑÐ¸Ñ ÑÐºÐ¾Ð»ÑÐ½Ð¸ÐºÐ¾Ð²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14480" y="2000240"/>
            <a:ext cx="3357586" cy="22160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0306"/>
            <a:ext cx="3453454" cy="1949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21" r="5101" b="8780"/>
          <a:stretch>
            <a:fillRect/>
          </a:stretch>
        </p:blipFill>
        <p:spPr>
          <a:xfrm>
            <a:off x="5929323" y="2500306"/>
            <a:ext cx="2428892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9981" y="0"/>
            <a:ext cx="2051109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 l="4916"/>
          <a:stretch>
            <a:fillRect/>
          </a:stretch>
        </p:blipFill>
        <p:spPr bwMode="auto">
          <a:xfrm>
            <a:off x="3707905" y="332656"/>
            <a:ext cx="2660838" cy="2094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572008"/>
            <a:ext cx="3471660" cy="181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Зам. директора по УР\Desktop\IMG-20190123-WA007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028" b="14150"/>
          <a:stretch/>
        </p:blipFill>
        <p:spPr bwMode="auto">
          <a:xfrm>
            <a:off x="3500431" y="4714885"/>
            <a:ext cx="5000659" cy="17715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1"/>
            <a:ext cx="3786182" cy="26431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Республиканский </a:t>
            </a:r>
            <a:r>
              <a:rPr lang="ru-RU" sz="3200" b="1" dirty="0" err="1" smtClean="0">
                <a:solidFill>
                  <a:srgbClr val="C00000"/>
                </a:solidFill>
              </a:rPr>
              <a:t>антинаркотический</a:t>
            </a:r>
            <a:r>
              <a:rPr lang="ru-RU" sz="3200" b="1" dirty="0" smtClean="0">
                <a:solidFill>
                  <a:srgbClr val="C00000"/>
                </a:solidFill>
              </a:rPr>
              <a:t> проект: «Самостоятельные дети»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8" cstate="print"/>
          <a:srcRect r="12195"/>
          <a:stretch>
            <a:fillRect/>
          </a:stretch>
        </p:blipFill>
        <p:spPr bwMode="auto">
          <a:xfrm>
            <a:off x="3428992" y="2500306"/>
            <a:ext cx="2592288" cy="2209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5649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501090" cy="5000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Рейтинг школы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-31" y="2214554"/>
          <a:ext cx="8429682" cy="4224561"/>
        </p:xfrm>
        <a:graphic>
          <a:graphicData uri="http://schemas.openxmlformats.org/drawingml/2006/table">
            <a:tbl>
              <a:tblPr/>
              <a:tblGrid>
                <a:gridCol w="1204240"/>
                <a:gridCol w="1296090"/>
                <a:gridCol w="1000132"/>
                <a:gridCol w="642942"/>
                <a:gridCol w="642942"/>
                <a:gridCol w="785818"/>
                <a:gridCol w="1071570"/>
                <a:gridCol w="785818"/>
                <a:gridCol w="428628"/>
                <a:gridCol w="571502"/>
              </a:tblGrid>
              <a:tr h="1624979"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</a:rPr>
                        <a:t>Учебный год</a:t>
                      </a:r>
                      <a:endParaRPr lang="ru-RU" sz="1600" b="1" dirty="0">
                        <a:latin typeface="Times New Roman"/>
                        <a:ea typeface="Calibri"/>
                      </a:endParaRPr>
                    </a:p>
                  </a:txBody>
                  <a:tcPr marL="52889" marR="52889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Качество</a:t>
                      </a:r>
                    </a:p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образования</a:t>
                      </a:r>
                    </a:p>
                  </a:txBody>
                  <a:tcPr marL="52889" marR="52889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Национальное </a:t>
                      </a:r>
                    </a:p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образование</a:t>
                      </a:r>
                    </a:p>
                  </a:txBody>
                  <a:tcPr marL="52889" marR="52889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Одаренные дети</a:t>
                      </a:r>
                    </a:p>
                  </a:txBody>
                  <a:tcPr marL="52889" marR="52889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Воспитательная работа</a:t>
                      </a:r>
                    </a:p>
                  </a:txBody>
                  <a:tcPr marL="52889" marR="52889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Воспитание здорового образа жизни</a:t>
                      </a:r>
                    </a:p>
                  </a:txBody>
                  <a:tcPr marL="52889" marR="52889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Безопасность и здоровье сберегающая</a:t>
                      </a:r>
                    </a:p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</a:rPr>
                        <a:t>деятельность</a:t>
                      </a:r>
                      <a:endParaRPr lang="ru-RU" sz="1600" b="1" dirty="0">
                        <a:latin typeface="Times New Roman"/>
                        <a:ea typeface="Calibri"/>
                      </a:endParaRPr>
                    </a:p>
                  </a:txBody>
                  <a:tcPr marL="52889" marR="52889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Качество развития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</a:rPr>
                        <a:t>кадров</a:t>
                      </a:r>
                      <a:endParaRPr lang="ru-RU" sz="1600" b="1" dirty="0">
                        <a:latin typeface="Times New Roman"/>
                        <a:ea typeface="Calibri"/>
                      </a:endParaRPr>
                    </a:p>
                  </a:txBody>
                  <a:tcPr marL="52889" marR="52889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управление</a:t>
                      </a:r>
                    </a:p>
                  </a:txBody>
                  <a:tcPr marL="52889" marR="52889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</a:rPr>
                        <a:t>Место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</a:rPr>
                        <a:t> в рейтинге</a:t>
                      </a:r>
                      <a:endParaRPr lang="ru-RU" sz="1600" b="1" dirty="0">
                        <a:latin typeface="Times New Roman"/>
                        <a:ea typeface="Calibri"/>
                      </a:endParaRPr>
                    </a:p>
                  </a:txBody>
                  <a:tcPr marL="52889" marR="52889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2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</a:rPr>
                        <a:t>2015-2016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51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53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38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26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20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26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17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20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</a:rPr>
                        <a:t>44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2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</a:rPr>
                        <a:t>2016-2017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63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(отс.11кл)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59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46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13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31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24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22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23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54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5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</a:rPr>
                        <a:t>2017-2018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48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45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45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17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14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18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17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32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</a:rPr>
                        <a:t>36</a:t>
                      </a:r>
                    </a:p>
                  </a:txBody>
                  <a:tcPr marL="52889" marR="528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Рисунок 7" descr="Рейтинг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00042"/>
            <a:ext cx="2853280" cy="1714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642918"/>
          <a:ext cx="8501089" cy="3965003"/>
        </p:xfrm>
        <a:graphic>
          <a:graphicData uri="http://schemas.openxmlformats.org/drawingml/2006/table">
            <a:tbl>
              <a:tblPr/>
              <a:tblGrid>
                <a:gridCol w="5286380"/>
                <a:gridCol w="1785950"/>
                <a:gridCol w="1428759"/>
              </a:tblGrid>
              <a:tr h="38003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Состав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семей: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31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</a:rPr>
                        <a:t>количество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</a:rPr>
                        <a:t>%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Многодетные семьи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84</a:t>
                      </a:r>
                      <a:endParaRPr lang="ru-RU" sz="18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41,5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Полные семьи 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103</a:t>
                      </a:r>
                      <a:endParaRPr lang="ru-RU" sz="18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51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Неполные семьи 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91</a:t>
                      </a:r>
                      <a:endParaRPr lang="ru-RU" sz="18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22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Малообеспеченные семьи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84</a:t>
                      </a:r>
                      <a:endParaRPr lang="ru-RU" sz="18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41,5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8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Семьи, находящиеся в трудной жизненной ситуации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52</a:t>
                      </a:r>
                      <a:endParaRPr lang="ru-RU" sz="18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40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</a:rPr>
                        <a:t>Семьи, состоящие в базе СОП  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6</a:t>
                      </a:r>
                      <a:endParaRPr lang="ru-RU" sz="18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1,8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</a:rPr>
                        <a:t>Семьи, состоящие на учете в ПДН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12</a:t>
                      </a:r>
                      <a:endParaRPr lang="ru-RU" sz="18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3,5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</a:rPr>
                        <a:t>Семьи, состоящие на учете ВШК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43</a:t>
                      </a:r>
                      <a:endParaRPr lang="ru-RU" sz="18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21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</a:rPr>
                        <a:t>Дети, состоящие на учете в СОП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3</a:t>
                      </a:r>
                      <a:endParaRPr lang="ru-RU" sz="18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0,07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</a:rPr>
                        <a:t>Дети, состоящие на учете ВШК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45</a:t>
                      </a:r>
                      <a:endParaRPr lang="ru-RU" sz="18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10,8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</a:rPr>
                        <a:t>Дети, состоящие на учете в ПДН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7</a:t>
                      </a:r>
                      <a:endParaRPr lang="ru-RU" sz="18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5,9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572008"/>
          <a:ext cx="8501090" cy="1857390"/>
        </p:xfrm>
        <a:graphic>
          <a:graphicData uri="http://schemas.openxmlformats.org/drawingml/2006/table">
            <a:tbl>
              <a:tblPr/>
              <a:tblGrid>
                <a:gridCol w="5286380"/>
                <a:gridCol w="1785950"/>
                <a:gridCol w="1428760"/>
              </a:tblGrid>
              <a:tr h="30956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Проживание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семей: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95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</a:rPr>
                        <a:t>количество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</a:rPr>
                        <a:t>%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5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Проживают в квартирах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93</a:t>
                      </a:r>
                      <a:endParaRPr lang="ru-RU" sz="18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46</a:t>
                      </a:r>
                      <a:endParaRPr lang="ru-RU" sz="180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5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</a:rPr>
                        <a:t>Арендуют жильё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40</a:t>
                      </a:r>
                      <a:endParaRPr lang="ru-RU" sz="18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19,8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5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</a:rPr>
                        <a:t>Проживают в общежитиях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78</a:t>
                      </a:r>
                      <a:endParaRPr lang="ru-RU" sz="18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38,6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5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</a:rPr>
                        <a:t>Не имеют условия для учёбы и отдыха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65</a:t>
                      </a:r>
                      <a:endParaRPr lang="ru-RU" sz="18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13,4</a:t>
                      </a:r>
                      <a:endParaRPr lang="ru-RU" sz="18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0"/>
            <a:ext cx="8501090" cy="7143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Социальный паспорт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850109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109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C00000"/>
                          </a:solidFill>
                        </a:rPr>
                        <a:t>Основные</a:t>
                      </a:r>
                      <a:r>
                        <a:rPr lang="ru-RU" sz="3200" baseline="0" dirty="0" smtClean="0">
                          <a:solidFill>
                            <a:srgbClr val="C00000"/>
                          </a:solidFill>
                        </a:rPr>
                        <a:t> сохраняющиеся проблемы</a:t>
                      </a:r>
                      <a:endParaRPr lang="ru-RU" sz="32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4286256"/>
          <a:ext cx="850109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1090"/>
              </a:tblGrid>
              <a:tr h="2214578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Не понимание каждым учителем необходимости использования новых педагогических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технологий и их элементов (проектная методика, ИКТ)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Невысокий уровень мотивации учащихся к учению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Сложность родительского контингента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Оснащение некоторых учебных кабинетов не в полном объеме соответствует современным требованиям.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1442" name="Picture 2" descr="ÐÐ°ÑÑÐ¸Ð½ÐºÐ¸ Ð¿Ð¾ Ð·Ð°Ð¿ÑÐ¾ÑÑ Ð¿ÑÐ¾Ð±Ð»ÐµÐ¼Ñ Ð¾Ð±ÑÐ°Ð·Ð¾Ð²Ð°Ð½Ð¸Ñ Ð² ÑÐºÐ¾Ð»Ðµ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6667500" cy="3333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850109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109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C00000"/>
                          </a:solidFill>
                        </a:rPr>
                        <a:t>Задачи на 2019-2020</a:t>
                      </a:r>
                      <a:r>
                        <a:rPr lang="ru-RU" sz="3200" baseline="0" dirty="0" smtClean="0">
                          <a:solidFill>
                            <a:srgbClr val="C00000"/>
                          </a:solidFill>
                        </a:rPr>
                        <a:t> учебный год</a:t>
                      </a:r>
                      <a:endParaRPr lang="ru-RU" sz="32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642918"/>
          <a:ext cx="8501090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1090"/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Обеспечить  оптимальный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уровень квалификации педагогических кадров.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Совершенствовать педагогическое мастерство учителя по овладению новыми образовательными технологиями, продолжить работу по повышению профессиональной компетентности.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Шире использовать новые технологии, продуктивные формы и методы обучения, учитывающие возрастные и индивидуальные особенности школьников.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Активно вовлекать обучающихся в проектную и исследовательскую деятельность 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Усилить внимание к диагностической работе учителя, работать над совершенствованием педагогического мастерства по овладению методикой системного анализа результатов учебно-воспитательного процесса.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ШМО в работе по повышению профессионального мастерства обратить внимание на технологию подготовки урока и его самоанализ, применения новых технологий и их элементов.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Разнообразить формы проведений заседаний педагогических советов  и ШМО.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Руководителям ШМО усилить контроль за </a:t>
                      </a:r>
                      <a:r>
                        <a:rPr lang="ru-RU" baseline="0" dirty="0" err="1" smtClean="0">
                          <a:solidFill>
                            <a:schemeClr val="tx1"/>
                          </a:solidFill>
                        </a:rPr>
                        <a:t>взаимопосещением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учителей 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Развивать материально-техническую базу и методическую оснащенность учебных кабинетов.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Совершенствовать  формы  и виды работы с родителями, в целях воспитания духовно-нравственной, социализированной личности обучающегося.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3857628"/>
          <a:ext cx="8429652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9652"/>
              </a:tblGrid>
              <a:tr h="264320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В.В. Путин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«Нам нужны школы,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 которые не просто учат, что чрезвычайно важно, это самое главное, но и школы, которые воспитывают  Личность, Граждан страны, впитавших ее ценности, историю и традиции, людей с широким  кругозором, обладающих высокой внутренней культурой, способных творчески и самостоятельно мыслить.»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3490" name="Picture 2" descr="ÐÐ°ÑÑÐ¸Ð½ÐºÐ¸ Ð¿Ð¾ Ð·Ð°Ð¿ÑÐ¾ÑÑ ÐÑÑÐ¸Ð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01090" cy="3786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38" y="2428868"/>
          <a:ext cx="60960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C00000"/>
                          </a:solidFill>
                        </a:rPr>
                        <a:t>СПАСИБО ЗА ВНИМАНИЕ!</a:t>
                      </a:r>
                      <a:endParaRPr lang="ru-RU" sz="32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Семь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04831"/>
            <a:ext cx="4071934" cy="3098119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0"/>
          <a:ext cx="8501090" cy="2786057"/>
        </p:xfrm>
        <a:graphic>
          <a:graphicData uri="http://schemas.openxmlformats.org/drawingml/2006/table">
            <a:tbl>
              <a:tblPr/>
              <a:tblGrid>
                <a:gridCol w="5214942"/>
                <a:gridCol w="1857388"/>
                <a:gridCol w="1428760"/>
              </a:tblGrid>
              <a:tr h="562104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Состояние здоровья учащихся</a:t>
                      </a:r>
                      <a:endParaRPr lang="ru-RU" sz="28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76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</a:rPr>
                        <a:t>количество</a:t>
                      </a:r>
                      <a:endParaRPr lang="ru-RU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</a:rPr>
                        <a:t>%</a:t>
                      </a:r>
                      <a:endParaRPr lang="ru-RU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</a:rPr>
                        <a:t>Имеют хронические заболевания</a:t>
                      </a:r>
                      <a:endParaRPr lang="ru-RU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43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10,3</a:t>
                      </a:r>
                      <a:endParaRPr lang="ru-RU" sz="20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</a:rPr>
                        <a:t>Нарушено зрение</a:t>
                      </a:r>
                      <a:endParaRPr lang="ru-RU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33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7,9</a:t>
                      </a:r>
                      <a:endParaRPr lang="ru-RU" sz="20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</a:rPr>
                        <a:t>Специальная группа здоровья</a:t>
                      </a:r>
                      <a:endParaRPr lang="ru-RU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</a:rPr>
                        <a:t>72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</a:rPr>
                        <a:t>17,3</a:t>
                      </a:r>
                      <a:endParaRPr lang="ru-RU" sz="2000" dirty="0">
                        <a:solidFill>
                          <a:srgbClr val="00B05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071934" y="2857496"/>
          <a:ext cx="4452926" cy="364333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37812"/>
                <a:gridCol w="1227699"/>
                <a:gridCol w="887415"/>
              </a:tblGrid>
              <a:tr h="720866"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C00000"/>
                          </a:solidFill>
                        </a:rPr>
                        <a:t>Национальный</a:t>
                      </a:r>
                      <a:r>
                        <a:rPr lang="ru-RU" sz="2000" baseline="0" dirty="0" smtClean="0">
                          <a:solidFill>
                            <a:srgbClr val="C00000"/>
                          </a:solidFill>
                        </a:rPr>
                        <a:t> состав учащихся</a:t>
                      </a:r>
                      <a:endParaRPr lang="ru-RU" sz="20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208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Русские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219</a:t>
                      </a:r>
                    </a:p>
                    <a:p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53%</a:t>
                      </a:r>
                      <a:endParaRPr lang="ru-RU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208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Татары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95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23%</a:t>
                      </a:r>
                      <a:endParaRPr lang="ru-RU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5987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Другие национальности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23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5,5%</a:t>
                      </a:r>
                      <a:endParaRPr lang="ru-RU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208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Смешанные браки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78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b="1" smtClean="0">
                          <a:solidFill>
                            <a:srgbClr val="00B050"/>
                          </a:solidFill>
                        </a:rPr>
                        <a:t>19%</a:t>
                      </a:r>
                      <a:endParaRPr lang="ru-RU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юбовь Михайловна\Desktop\Разобрать\Уютная комна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3786190"/>
            <a:ext cx="2089544" cy="278605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3357554" cy="4643494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solidFill>
              <a:schemeClr val="bg2">
                <a:alpha val="1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Кабинеты начальных классов  - </a:t>
            </a:r>
            <a:r>
              <a:rPr lang="ru-RU" sz="2000" b="1" dirty="0" smtClean="0">
                <a:solidFill>
                  <a:srgbClr val="FF0000"/>
                </a:solidFill>
              </a:rPr>
              <a:t>8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Предметные кабинеты - </a:t>
            </a:r>
            <a:r>
              <a:rPr lang="ru-RU" sz="2000" b="1" dirty="0" smtClean="0">
                <a:solidFill>
                  <a:srgbClr val="FF0000"/>
                </a:solidFill>
              </a:rPr>
              <a:t>14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Спортивный зал - </a:t>
            </a:r>
            <a:r>
              <a:rPr lang="ru-RU" sz="2000" b="1" dirty="0" smtClean="0">
                <a:solidFill>
                  <a:srgbClr val="FF0000"/>
                </a:solidFill>
              </a:rPr>
              <a:t>1 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Малый спортзал </a:t>
            </a:r>
            <a:r>
              <a:rPr lang="ru-RU" sz="2000" b="1" dirty="0" smtClean="0">
                <a:solidFill>
                  <a:srgbClr val="FF0000"/>
                </a:solidFill>
              </a:rPr>
              <a:t>- 1  </a:t>
            </a:r>
            <a:r>
              <a:rPr lang="ru-RU" sz="2000" b="1" dirty="0" smtClean="0">
                <a:solidFill>
                  <a:schemeClr val="tx1"/>
                </a:solidFill>
              </a:rPr>
              <a:t>    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Актовый зал - </a:t>
            </a:r>
            <a:r>
              <a:rPr lang="ru-RU" sz="2000" b="1" dirty="0" smtClean="0">
                <a:solidFill>
                  <a:srgbClr val="FF0000"/>
                </a:solidFill>
              </a:rPr>
              <a:t>1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Школьное кафе - </a:t>
            </a:r>
            <a:r>
              <a:rPr lang="ru-RU" sz="2000" b="1" dirty="0" smtClean="0">
                <a:solidFill>
                  <a:srgbClr val="FF0000"/>
                </a:solidFill>
              </a:rPr>
              <a:t>1   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Медицинский кабинет - </a:t>
            </a:r>
            <a:r>
              <a:rPr lang="ru-RU" sz="2000" b="1" dirty="0" smtClean="0">
                <a:solidFill>
                  <a:srgbClr val="FF0000"/>
                </a:solidFill>
              </a:rPr>
              <a:t>1 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Музей - </a:t>
            </a:r>
            <a:r>
              <a:rPr lang="ru-RU" sz="2000" b="1" dirty="0" smtClean="0">
                <a:solidFill>
                  <a:srgbClr val="FF0000"/>
                </a:solidFill>
              </a:rPr>
              <a:t>1   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Библиотека - </a:t>
            </a:r>
            <a:r>
              <a:rPr lang="ru-RU" sz="2000" b="1" dirty="0" smtClean="0">
                <a:solidFill>
                  <a:srgbClr val="FF0000"/>
                </a:solidFill>
              </a:rPr>
              <a:t>1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Спортивные площадки </a:t>
            </a:r>
            <a:r>
              <a:rPr lang="ru-RU" sz="2000" b="1" dirty="0" smtClean="0">
                <a:solidFill>
                  <a:srgbClr val="FF0000"/>
                </a:solidFill>
              </a:rPr>
              <a:t>– 3</a:t>
            </a:r>
          </a:p>
          <a:p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5904656" cy="58477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Материальное обеспечение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Любовь Михайловна\Desktop\школьные фотографии\20161212_095721.jpg"/>
          <p:cNvPicPr>
            <a:picLocks noChangeAspect="1" noChangeArrowheads="1"/>
          </p:cNvPicPr>
          <p:nvPr/>
        </p:nvPicPr>
        <p:blipFill>
          <a:blip r:embed="rId3" cstate="print"/>
          <a:srcRect l="6907" t="40503"/>
          <a:stretch>
            <a:fillRect/>
          </a:stretch>
        </p:blipFill>
        <p:spPr bwMode="auto">
          <a:xfrm>
            <a:off x="3995936" y="908720"/>
            <a:ext cx="2304256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626" name="Picture 2" descr="https://edu.tatar.ru/upload/gallery_photo/10291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4365104"/>
            <a:ext cx="2599208" cy="2160240"/>
          </a:xfrm>
          <a:prstGeom prst="rect">
            <a:avLst/>
          </a:prstGeom>
          <a:noFill/>
        </p:spPr>
      </p:pic>
      <p:pic>
        <p:nvPicPr>
          <p:cNvPr id="26630" name="Picture 6" descr="https://edu.tatar.ru/upload/gallery_photo/10291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1643050"/>
            <a:ext cx="2357422" cy="1744493"/>
          </a:xfrm>
          <a:prstGeom prst="rect">
            <a:avLst/>
          </a:prstGeom>
          <a:noFill/>
        </p:spPr>
      </p:pic>
      <p:pic>
        <p:nvPicPr>
          <p:cNvPr id="26632" name="Picture 8" descr="https://edu.tatar.ru/upload/gallery_photo/1062586.jpg"/>
          <p:cNvPicPr>
            <a:picLocks noChangeAspect="1" noChangeArrowheads="1"/>
          </p:cNvPicPr>
          <p:nvPr/>
        </p:nvPicPr>
        <p:blipFill>
          <a:blip r:embed="rId6" cstate="print"/>
          <a:srcRect l="9016" t="9117" b="5789"/>
          <a:stretch>
            <a:fillRect/>
          </a:stretch>
        </p:blipFill>
        <p:spPr bwMode="auto">
          <a:xfrm>
            <a:off x="6143636" y="3286124"/>
            <a:ext cx="2103287" cy="1500198"/>
          </a:xfrm>
          <a:prstGeom prst="rect">
            <a:avLst/>
          </a:prstGeom>
          <a:noFill/>
        </p:spPr>
      </p:pic>
      <p:pic>
        <p:nvPicPr>
          <p:cNvPr id="4100" name="Picture 4" descr="ÐÐ°ÑÑÐ¸Ð½ÐºÐ¸ Ð¿Ð¾ Ð·Ð°Ð¿ÑÐ¾ÑÑ ÑÐºÐ¾Ð»ÑÐ½ÑÐµ ÐºÐ°Ð±Ð¸Ð½ÐµÑÑ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285728"/>
            <a:ext cx="1820150" cy="1716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0" y="3893131"/>
          <a:ext cx="3714744" cy="2801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8248"/>
                <a:gridCol w="1238248"/>
                <a:gridCol w="1238248"/>
              </a:tblGrid>
              <a:tr h="997436">
                <a:tc gridSpan="3"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Техническое оснащение кабинетов</a:t>
                      </a:r>
                    </a:p>
                    <a:p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2608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/>
                        <a:t>Интерактивная доска</a:t>
                      </a:r>
                    </a:p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проектор</a:t>
                      </a:r>
                      <a:r>
                        <a:rPr lang="en-US" sz="1400" b="1" dirty="0" smtClean="0"/>
                        <a:t>+</a:t>
                      </a:r>
                      <a:r>
                        <a:rPr lang="ru-RU" sz="1400" b="1" baseline="0" dirty="0" smtClean="0"/>
                        <a:t> экран</a:t>
                      </a:r>
                      <a:endParaRPr lang="ru-RU" sz="1400" b="1" dirty="0" smtClean="0"/>
                    </a:p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Ноутбуки</a:t>
                      </a:r>
                      <a:r>
                        <a:rPr lang="ru-RU" sz="1400" b="1" baseline="0" dirty="0" smtClean="0"/>
                        <a:t> и компьютеры</a:t>
                      </a:r>
                      <a:endParaRPr lang="ru-RU" sz="1400" b="1" dirty="0"/>
                    </a:p>
                  </a:txBody>
                  <a:tcPr/>
                </a:tc>
              </a:tr>
              <a:tr h="69558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7 </a:t>
                      </a:r>
                    </a:p>
                    <a:p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15</a:t>
                      </a:r>
                    </a:p>
                    <a:p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22 (для учителей)</a:t>
                      </a:r>
                    </a:p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16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7272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30104" t="10875" r="32042" b="10345"/>
          <a:stretch>
            <a:fillRect/>
          </a:stretch>
        </p:blipFill>
        <p:spPr bwMode="auto">
          <a:xfrm>
            <a:off x="0" y="0"/>
            <a:ext cx="8501090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8501090" cy="1357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1090"/>
              </a:tblGrid>
              <a:tr h="135729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Привлечение</a:t>
                      </a:r>
                      <a:r>
                        <a:rPr lang="ru-RU" sz="3200" baseline="0" dirty="0" smtClean="0">
                          <a:solidFill>
                            <a:srgbClr val="FF0000"/>
                          </a:solidFill>
                        </a:rPr>
                        <a:t> и расходовании внебюджетных средств за 2018г.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кольное каф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05312" y="1"/>
            <a:ext cx="4095746" cy="30718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4429124" cy="30718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Питание учащихся: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Школьное кафе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На 70 посадочных мест, 24% - льготное питание(102 чел.)</a:t>
            </a:r>
          </a:p>
          <a:p>
            <a:endParaRPr lang="ru-RU" sz="2400" b="1" dirty="0" smtClean="0">
              <a:solidFill>
                <a:srgbClr val="C00000"/>
              </a:solidFill>
            </a:endParaRPr>
          </a:p>
          <a:p>
            <a:endParaRPr lang="ru-RU" sz="2400" b="1" dirty="0" smtClean="0">
              <a:solidFill>
                <a:srgbClr val="C00000"/>
              </a:solidFill>
            </a:endParaRPr>
          </a:p>
          <a:p>
            <a:endParaRPr lang="ru-RU" sz="2400" b="1" dirty="0" smtClean="0">
              <a:solidFill>
                <a:srgbClr val="C00000"/>
              </a:solidFill>
            </a:endParaRPr>
          </a:p>
          <a:p>
            <a:endParaRPr lang="ru-RU" sz="2400" b="1" dirty="0" smtClean="0">
              <a:solidFill>
                <a:srgbClr val="C00000"/>
              </a:solidFill>
            </a:endParaRPr>
          </a:p>
        </p:txBody>
      </p:sp>
      <p:pic>
        <p:nvPicPr>
          <p:cNvPr id="6" name="Рисунок 5" descr="Столовая 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6050" y="1571612"/>
            <a:ext cx="1714480" cy="1461967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3143248"/>
          <a:ext cx="8501089" cy="3345203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000100"/>
                <a:gridCol w="1071570"/>
                <a:gridCol w="785818"/>
                <a:gridCol w="857256"/>
                <a:gridCol w="857559"/>
                <a:gridCol w="1214143"/>
                <a:gridCol w="857256"/>
                <a:gridCol w="1000132"/>
                <a:gridCol w="857255"/>
              </a:tblGrid>
              <a:tr h="671195"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классы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 gridSpan="4"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2017-2018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2018-2019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9780">
                <a:tc rowSpan="2"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 rowSpan="2"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Питание</a:t>
                      </a:r>
                    </a:p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льготное %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 gridSpan="2"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Горячее</a:t>
                      </a:r>
                    </a:p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питание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Буфет</a:t>
                      </a:r>
                    </a:p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Питание</a:t>
                      </a:r>
                    </a:p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льготное 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 gridSpan="2"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Горячее</a:t>
                      </a:r>
                    </a:p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питание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Буфет</a:t>
                      </a:r>
                    </a:p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%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</a:tr>
              <a:tr h="187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%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ГПД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ГПД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</a:tr>
              <a:tr h="536956"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1-4 кл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18%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29%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39%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35%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27%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just">
                        <a:spcAft>
                          <a:spcPts val="0"/>
                        </a:spcAft>
                      </a:pPr>
                      <a:r>
                        <a:rPr lang="ru-RU" sz="1400" dirty="0"/>
                        <a:t>30%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100%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35%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</a:tr>
              <a:tr h="536956"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5-8 кл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20%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 gridSpan="2"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41%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2095" algn="just">
                        <a:spcAft>
                          <a:spcPts val="0"/>
                        </a:spcAft>
                      </a:pPr>
                      <a:r>
                        <a:rPr lang="ru-RU" sz="1400"/>
                        <a:t>35%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26%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 gridSpan="2"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29%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2095" algn="just">
                        <a:spcAft>
                          <a:spcPts val="0"/>
                        </a:spcAft>
                      </a:pPr>
                      <a:r>
                        <a:rPr lang="ru-RU" sz="1400" dirty="0"/>
                        <a:t>35%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</a:tr>
              <a:tr h="536956"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9-11 кл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16%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 gridSpan="2"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16%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2095" algn="just">
                        <a:spcAft>
                          <a:spcPts val="0"/>
                        </a:spcAft>
                      </a:pPr>
                      <a:r>
                        <a:rPr lang="ru-RU" sz="1400" dirty="0"/>
                        <a:t>35%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/>
                        <a:t>17%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 gridSpan="2">
                  <a:txBody>
                    <a:bodyPr/>
                    <a:lstStyle/>
                    <a:p>
                      <a:pPr marL="252095"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20%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2095" algn="just">
                        <a:spcAft>
                          <a:spcPts val="0"/>
                        </a:spcAft>
                      </a:pPr>
                      <a:r>
                        <a:rPr lang="ru-RU" sz="1400" dirty="0"/>
                        <a:t>35%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499" marR="45499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3325</TotalTime>
  <Words>2464</Words>
  <Application>Microsoft Office PowerPoint</Application>
  <PresentationFormat>Экран (4:3)</PresentationFormat>
  <Paragraphs>973</Paragraphs>
  <Slides>53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Office Theme</vt:lpstr>
      <vt:lpstr>Директор: Л.Р. Музафарова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Информация о правонарушениях и преступлениях</vt:lpstr>
      <vt:lpstr>Слайд 12</vt:lpstr>
      <vt:lpstr>Средний возраст  педагогических работников - 41 год</vt:lpstr>
      <vt:lpstr>Слайд 14</vt:lpstr>
      <vt:lpstr>Слайд 15</vt:lpstr>
      <vt:lpstr>Слайд 16</vt:lpstr>
      <vt:lpstr>Слайд 17</vt:lpstr>
      <vt:lpstr>Слайд 18</vt:lpstr>
      <vt:lpstr>Профессиональное мастерство</vt:lpstr>
      <vt:lpstr>Качество обучения</vt:lpstr>
      <vt:lpstr>Основной  государственный экзамен  9 класс </vt:lpstr>
      <vt:lpstr>Единый  государственный экзамен  11 класс</vt:lpstr>
      <vt:lpstr>Малая школьная академия наук (МШАН)  </vt:lpstr>
      <vt:lpstr>Межрегиональные Джалиловские чтения</vt:lpstr>
      <vt:lpstr>Результативность участия в конкурсах, проектах, конференциях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доклад Итоги деятельности муниципального бюджетного общеобразовательного учреждения  «Средняя общеобразовательная школа №170 с углубленным изучением отдельных предметов» Ново – Савиновского района города Казани Республики Татарстан  за 2017-2018 уч. гг.</dc:title>
  <dc:creator>dns</dc:creator>
  <cp:lastModifiedBy>Любовь Михайловна</cp:lastModifiedBy>
  <cp:revision>473</cp:revision>
  <dcterms:created xsi:type="dcterms:W3CDTF">2018-04-16T23:06:44Z</dcterms:created>
  <dcterms:modified xsi:type="dcterms:W3CDTF">2019-04-30T10:06:57Z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2018-04-16T00:00:00Z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2018-04-16T00:00:00Z</vt:filetime>
  </property>
</Properties>
</file>