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68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2" autoAdjust="0"/>
    <p:restoredTop sz="94660"/>
  </p:normalViewPr>
  <p:slideViewPr>
    <p:cSldViewPr>
      <p:cViewPr>
        <p:scale>
          <a:sx n="80" d="100"/>
          <a:sy n="80" d="100"/>
        </p:scale>
        <p:origin x="-1080" y="3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10" Type="http://schemas.openxmlformats.org/officeDocument/2006/relationships/image" Target="../media/image33.jpeg"/><Relationship Id="rId4" Type="http://schemas.openxmlformats.org/officeDocument/2006/relationships/image" Target="../media/image27.jpeg"/><Relationship Id="rId9" Type="http://schemas.openxmlformats.org/officeDocument/2006/relationships/image" Target="../media/image3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11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hyperlink" Target="mailto:G7.kzn@tatar.ru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7.jp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93" t="10081" r="20436" b="6806"/>
          <a:stretch/>
        </p:blipFill>
        <p:spPr>
          <a:xfrm rot="5400000">
            <a:off x="1142999" y="-1149744"/>
            <a:ext cx="6858004" cy="914400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-226656" y="332656"/>
            <a:ext cx="1000911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МУНИЦИПАЛЬНОЕ БЮДЖЕТНОЕ </a:t>
            </a:r>
            <a:endParaRPr lang="en-US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ОБРАЗОВАТЕЛЬНОЕ УЧРЕЖДЕНИЕ</a:t>
            </a:r>
          </a:p>
          <a:p>
            <a:pPr algn="ctr"/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«ГИМНАЗИЯ № 7 ИМЕНИ ГЕРОЯ РОССИИ </a:t>
            </a:r>
          </a:p>
          <a:p>
            <a:pPr algn="ctr"/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А.В. КОЗИНА» </a:t>
            </a:r>
          </a:p>
          <a:p>
            <a:pPr algn="ctr"/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НОВО-САВИНОВСКОГО РАЙОНА г. КАЗАНИ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037174" y="2868259"/>
            <a:ext cx="5429692" cy="110799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ПОРТФОЛИО</a:t>
            </a:r>
            <a:endParaRPr lang="ru-RU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41368" y="4581128"/>
            <a:ext cx="7409850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ШКОЛЬНОГО МУЗЕЯ </a:t>
            </a:r>
          </a:p>
          <a:p>
            <a:pPr algn="ctr"/>
            <a:r>
              <a:rPr lang="ru-RU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ВЕЛИКОЙ ОТЕЧЕСТВЕННОЙ ВОЙНЫ</a:t>
            </a:r>
          </a:p>
          <a:p>
            <a:pPr algn="ctr"/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 КАЗАНСКИЙ ОБВОД»</a:t>
            </a:r>
            <a:endParaRPr lang="ru-RU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7876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364836" y="556238"/>
            <a:ext cx="4013022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5. Архивные документы об истории </a:t>
            </a:r>
            <a:endPara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строительства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"Казанского обвода"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276"/>
          <a:stretch/>
        </p:blipFill>
        <p:spPr>
          <a:xfrm>
            <a:off x="6588224" y="332655"/>
            <a:ext cx="2411760" cy="271089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Стрелка вправо 3"/>
          <p:cNvSpPr/>
          <p:nvPr/>
        </p:nvSpPr>
        <p:spPr>
          <a:xfrm rot="10800000">
            <a:off x="6138946" y="266545"/>
            <a:ext cx="792088" cy="556741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55893" y="4926579"/>
            <a:ext cx="4063164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6. Командно-наблюдательный пункт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286245"/>
            <a:ext cx="5271910" cy="351460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9600" y="4628223"/>
            <a:ext cx="920750" cy="731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6882" y="3328021"/>
            <a:ext cx="2848908" cy="21351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1487" y="5453214"/>
            <a:ext cx="7172491" cy="138499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1400" dirty="0"/>
              <a:t>М</a:t>
            </a:r>
            <a:r>
              <a:rPr lang="ru-RU" sz="1400" dirty="0" smtClean="0"/>
              <a:t>анекен </a:t>
            </a:r>
            <a:r>
              <a:rPr lang="ru-RU" sz="1400" dirty="0"/>
              <a:t>связиста, одетый в форму  старшего сержанта образца 1943г., рядом телефонный аппарат связиста (переносной), стереотруба на треноге периода ВОВ, ручная граната образца 1942г., фляжка армейская, каска, кисет для табака(мешочек для обычного хранения табака и махорки), напротив буржуйка образца 1938г., посуда: котелок, кружка алюминиевая, гармошка двухрядная «хромка», керосиновые лампы, знамя, санитарные сумки.</a:t>
            </a:r>
          </a:p>
        </p:txBody>
      </p:sp>
    </p:spTree>
    <p:extLst>
      <p:ext uri="{BB962C8B-B14F-4D97-AF65-F5344CB8AC3E}">
        <p14:creationId xmlns:p14="http://schemas.microsoft.com/office/powerpoint/2010/main" val="37169646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3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2904371"/>
            <a:ext cx="4190804" cy="138499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Основные направления деятельности школьного музея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03729" y="652045"/>
            <a:ext cx="3306430" cy="120032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Поисково-собирательная работа с музейным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фондом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96624" y="914999"/>
            <a:ext cx="2509598" cy="83099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Работа с активом </a:t>
            </a:r>
          </a:p>
          <a:p>
            <a:pPr algn="ctr"/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музея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241048" y="1643132"/>
            <a:ext cx="2690288" cy="120032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Научно-</a:t>
            </a:r>
          </a:p>
          <a:p>
            <a:pPr algn="ctr"/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исследовательская </a:t>
            </a:r>
          </a:p>
          <a:p>
            <a:pPr algn="ctr"/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работа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241048" y="3429000"/>
            <a:ext cx="2606867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Творческая работа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350180" y="4329676"/>
            <a:ext cx="2581156" cy="83099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Организационная </a:t>
            </a:r>
          </a:p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работа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67544" y="4947729"/>
            <a:ext cx="2423933" cy="120032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Методическая и </a:t>
            </a:r>
          </a:p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консультативная </a:t>
            </a:r>
          </a:p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работа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548859" y="5166022"/>
            <a:ext cx="2421432" cy="83099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Материально-</a:t>
            </a:r>
          </a:p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техническая база</a:t>
            </a:r>
          </a:p>
        </p:txBody>
      </p:sp>
      <p:sp>
        <p:nvSpPr>
          <p:cNvPr id="18" name="Нашивка 17"/>
          <p:cNvSpPr/>
          <p:nvPr/>
        </p:nvSpPr>
        <p:spPr>
          <a:xfrm>
            <a:off x="3931683" y="3475816"/>
            <a:ext cx="876266" cy="579853"/>
          </a:xfrm>
          <a:prstGeom prst="chevron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4338" y="3433795"/>
            <a:ext cx="1023937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8126" y="3538325"/>
            <a:ext cx="758401" cy="519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43436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964" y="-3994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483768" y="548680"/>
            <a:ext cx="41088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Пути пополнения фондов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3528" y="2459504"/>
            <a:ext cx="2356365" cy="193899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342900" indent="-342900" algn="ctr"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Продолжение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работы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архивами с целью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рассекречивания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документов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этого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периода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31685" y="2459671"/>
            <a:ext cx="2518193" cy="259228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Поисковая деятельность учащихся и их родителей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 сбору информации о строителях «Казанского обвода»</a:t>
            </a:r>
          </a:p>
        </p:txBody>
      </p:sp>
      <p:sp>
        <p:nvSpPr>
          <p:cNvPr id="6" name="Выгнутая влево стрелка 5"/>
          <p:cNvSpPr/>
          <p:nvPr/>
        </p:nvSpPr>
        <p:spPr>
          <a:xfrm rot="2784561">
            <a:off x="1015914" y="717095"/>
            <a:ext cx="1130808" cy="1513550"/>
          </a:xfrm>
          <a:prstGeom prst="curvedRightArrow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444208" y="810290"/>
            <a:ext cx="1693148" cy="1500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9521" y="1746184"/>
            <a:ext cx="2860461" cy="190697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7110" y="4581128"/>
            <a:ext cx="3085281" cy="205685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3840727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366364" y="510298"/>
            <a:ext cx="44112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Роль музея в жизни гимназии.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0227" y="965658"/>
            <a:ext cx="899212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Музей «Казанский обвод» стал центром образовательного пространства</a:t>
            </a:r>
            <a:r>
              <a:rPr lang="ru-RU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Экскурсия </a:t>
            </a:r>
            <a:r>
              <a:rPr lang="ru-RU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является одним из основных видов образовательной и воспитательной деятельности музеев</a:t>
            </a:r>
            <a:r>
              <a:rPr lang="ru-RU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-Традиционные </a:t>
            </a:r>
            <a:r>
              <a:rPr lang="ru-RU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уроки мужества с участием ветеранов где в роли экскурсоводов ветераны ВОВ; встречи с интересными людьми. </a:t>
            </a:r>
            <a:endParaRPr lang="ru-RU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линейки; школьные радиопередачи, посвящённые дням воинской славы с использованием теле радиостудии школ</a:t>
            </a:r>
            <a:endParaRPr lang="ru-RU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4382" y="3178427"/>
            <a:ext cx="1907704" cy="127180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35" r="17452"/>
          <a:stretch/>
        </p:blipFill>
        <p:spPr>
          <a:xfrm>
            <a:off x="90227" y="3178427"/>
            <a:ext cx="1326247" cy="129049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581128"/>
            <a:ext cx="2843810" cy="189587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3399" y="3178427"/>
            <a:ext cx="1944216" cy="125186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6457" y="4581128"/>
            <a:ext cx="2843807" cy="189587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6154" y="4545122"/>
            <a:ext cx="2951822" cy="196788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571" y="3178427"/>
            <a:ext cx="1913577" cy="126682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643" y="3178427"/>
            <a:ext cx="1979712" cy="126682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40502184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31640" y="457508"/>
            <a:ext cx="67498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Сотрудничество, связь с общественностью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51520" y="1124744"/>
            <a:ext cx="864096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Музей  «Казанский обвод» сотрудничает с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•Татарстанским 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военным комиссариатом РТ;</a:t>
            </a:r>
          </a:p>
          <a:p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• районным 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Советом ветеранов ВОВ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 архивами РТ :</a:t>
            </a:r>
          </a:p>
          <a:p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•Национальным 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архивом РТ;</a:t>
            </a:r>
          </a:p>
          <a:p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•Центральным 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государственным архивом </a:t>
            </a:r>
            <a:endParaRPr lang="ru-RU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историко-политической</a:t>
            </a:r>
          </a:p>
          <a:p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документации РТ.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147" y="5329365"/>
            <a:ext cx="1863565" cy="139767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6854" y="5255531"/>
            <a:ext cx="1983696" cy="148777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2974" y="3966597"/>
            <a:ext cx="1838946" cy="122452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43" y="3966597"/>
            <a:ext cx="1901869" cy="126791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744652" y="2413503"/>
            <a:ext cx="3537744" cy="504594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7371616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885687" y="620688"/>
            <a:ext cx="53726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Перспективы и планы на будущее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5865" y="1268760"/>
            <a:ext cx="8992270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1. Продолжить работу в архивах РТ,</a:t>
            </a:r>
          </a:p>
          <a:p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 Продолжить восстанавливать имена – участников строительства «Казанского обвода», </a:t>
            </a:r>
            <a:endParaRPr lang="ru-RU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сожалению, в  районных архивах РТ нет данных о строителях этого 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оборонительного</a:t>
            </a:r>
          </a:p>
          <a:p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сооружения.</a:t>
            </a:r>
          </a:p>
          <a:p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3. Привлечь больше посетителей музея</a:t>
            </a:r>
          </a:p>
          <a:p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4. Стать более узнаваемыми</a:t>
            </a:r>
          </a:p>
          <a:p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5. Вовлечь в музей как больше учащихся</a:t>
            </a:r>
          </a:p>
          <a:p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6. Крепко встать на ноги</a:t>
            </a:r>
          </a:p>
          <a:p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7. Создавать новые отделы музея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5" y="4223806"/>
            <a:ext cx="3600401" cy="240026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9951" y="4782921"/>
            <a:ext cx="2263564" cy="181893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244076" y="2944303"/>
            <a:ext cx="4436634" cy="295775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4970164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779" y="922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31540" y="116632"/>
            <a:ext cx="828092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Аналитическая справка по обобщению опыта работы музея за 5 лет </a:t>
            </a:r>
          </a:p>
          <a:p>
            <a:endParaRPr lang="ru-RU" dirty="0">
              <a:solidFill>
                <a:schemeClr val="bg1"/>
              </a:solidFill>
            </a:endParaRPr>
          </a:p>
          <a:p>
            <a:r>
              <a:rPr lang="ru-RU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Музей «Казанский обвод» открылся 6 мая 2015 году, накануне 70-летия Победы в Великой Отечественной войне. Первыми посетителями музея были ветераны  Великой Отечественной войны, ученики и родители гимназии,  Администрация Авиастроительного и Ново-Савиновского районов к. Казани. </a:t>
            </a:r>
          </a:p>
          <a:p>
            <a:r>
              <a:rPr lang="ru-RU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Важнейшей особенностью школьного музея является краеведческая направленность, т. е.   изучение событий ВОВ, связанных с историей нашей республики.</a:t>
            </a:r>
          </a:p>
          <a:p>
            <a:r>
              <a:rPr lang="ru-RU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 время работы музей посетило более  900  человек, проведено около 50 различных мероприятий на базе музея: это мастер-классы, открытые уроки, экскурсии, конкурсы, викторины, разного уровня: районного, регионального, федерального уровня, например для учителей Ижевска, Республик Якутии, Мари-Эл и др.</a:t>
            </a:r>
          </a:p>
          <a:p>
            <a:r>
              <a:rPr lang="ru-RU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Стали уже традиционными такие мероприятия как конкурсы юных экскурсоводов, тематические историко-краеведческие и музееведческие игры; конкурсы и выставки детских творческих работ (поделки, рисунки, фотографии, сочинения и др.); </a:t>
            </a:r>
          </a:p>
          <a:p>
            <a:r>
              <a:rPr lang="ru-RU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тематические вечера и встречи, посвященные знаменательным датам и героям музейных экспозиций, проведение концертов;  массовые акции памяти, проведение временных выставок, посвященных юбилейным и памятным датам; проведение музейных уроков и интерактивных занятий на экспозиции музея. </a:t>
            </a:r>
          </a:p>
          <a:p>
            <a:r>
              <a:rPr lang="ru-RU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Пополнять  фонды музея  помогают материалы, собранные в ходе проведения этих мероприятий, а также ежегодные школьные краеведческие конференции, где каждый класс представляет новый поисковый материал и экспонаты.</a:t>
            </a:r>
          </a:p>
          <a:p>
            <a:r>
              <a:rPr lang="ru-RU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Пополнение основного фонда за 5 лет - это    5 экспонатов было подарено </a:t>
            </a:r>
            <a:r>
              <a:rPr lang="ru-RU" sz="1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Татвоенкоматом</a:t>
            </a:r>
            <a:r>
              <a:rPr lang="ru-RU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для школьного музея:   ручная граната РГ-42 образца 1942г., патрон от винтовки Мосина образца 1891г., хвостовая часть мины для  82 мм  миномета образца 1940г., противогаз времен   ВОВ, гильзы с  землей из городов-героев: Волгограда, Севастополя, крепости-героя Бреста, увеличился за счет фотоматериалов, творческих работ школьников вспомогательный фонд.  </a:t>
            </a:r>
          </a:p>
        </p:txBody>
      </p:sp>
    </p:spTree>
    <p:extLst>
      <p:ext uri="{BB962C8B-B14F-4D97-AF65-F5344CB8AC3E}">
        <p14:creationId xmlns:p14="http://schemas.microsoft.com/office/powerpoint/2010/main" val="25520376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2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51520" y="116632"/>
            <a:ext cx="8568952" cy="6771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Как основной, так и вспомогательный фонды широко используются при экскурсионной работе, при подготовке детьми рефератов, написании научно-исследовательских работ.</a:t>
            </a:r>
          </a:p>
          <a:p>
            <a:r>
              <a:rPr lang="ru-RU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Собраны материалы о следующих строителях «Казанского обвода»:</a:t>
            </a:r>
          </a:p>
          <a:p>
            <a:r>
              <a:rPr lang="ru-RU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Проведено всего экскурсии за 5 лет: 73. </a:t>
            </a:r>
          </a:p>
          <a:p>
            <a:r>
              <a:rPr lang="ru-RU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Большее внимание уделялось индивидуальному посещению музея, свободному осмотру музейных экспозиций и музейных предметов. Это для ребят более интересно и позволяет более близко познакомиться с предметом, более подробно о нем узнать, потрогать.     </a:t>
            </a:r>
          </a:p>
          <a:p>
            <a:r>
              <a:rPr lang="ru-RU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Музейные уроки. Эта форма  образования эффективна, поскольку чаще интегрируется с изучаемыми предметами обязательного учебного компонента, позволяет дополнить и расширить знания учащихся. Проводятся следующие музейные уроки:</a:t>
            </a:r>
          </a:p>
          <a:p>
            <a:r>
              <a:rPr lang="ru-RU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Уроки химии по темам А.Е. Арбузов и Б.А. Арбузов создатели Казанской химической школы </a:t>
            </a:r>
            <a:r>
              <a:rPr lang="ru-RU" sz="1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фосфороргаников</a:t>
            </a:r>
            <a:r>
              <a:rPr lang="ru-RU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и  их вклад  в годы ВОВ; Г. </a:t>
            </a:r>
            <a:r>
              <a:rPr lang="ru-RU" sz="1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Камай</a:t>
            </a:r>
            <a:r>
              <a:rPr lang="ru-RU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и его вклад в годы ВОВ.</a:t>
            </a:r>
          </a:p>
          <a:p>
            <a:r>
              <a:rPr lang="ru-RU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Уроки литературы: </a:t>
            </a:r>
            <a:r>
              <a:rPr lang="ru-RU" sz="1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Мобитская</a:t>
            </a:r>
            <a:r>
              <a:rPr lang="ru-RU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тетрадь М. </a:t>
            </a:r>
            <a:r>
              <a:rPr lang="ru-RU" sz="1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Джалиля</a:t>
            </a:r>
            <a:r>
              <a:rPr lang="ru-RU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А. </a:t>
            </a:r>
            <a:r>
              <a:rPr lang="ru-RU" sz="1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Алиш</a:t>
            </a:r>
            <a:r>
              <a:rPr lang="ru-RU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– журналист и писатель; уроки музыки: Н. Жиганов и С. Сайдашев в годы ВОВ,  Ф. </a:t>
            </a:r>
            <a:r>
              <a:rPr lang="ru-RU" sz="1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Яруллин</a:t>
            </a:r>
            <a:r>
              <a:rPr lang="ru-RU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и балет «</a:t>
            </a:r>
            <a:r>
              <a:rPr lang="ru-RU" sz="1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Шурале</a:t>
            </a:r>
            <a:r>
              <a:rPr lang="ru-RU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 и др.</a:t>
            </a:r>
          </a:p>
          <a:p>
            <a:r>
              <a:rPr lang="ru-RU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Уроки мужества с участием ветеранов, где в роли экскурсоводов ветераны ВОВ; встречи с интересными людьми. </a:t>
            </a:r>
          </a:p>
          <a:p>
            <a:r>
              <a:rPr lang="ru-RU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«Он учился в нашей гимназии» - урок посвящен А.В. Козину Герою России, выполнившему свой воинский долг в Чечне, посвященный  торжественному открытию памятника в   сентябре 2019г. </a:t>
            </a:r>
          </a:p>
          <a:p>
            <a:r>
              <a:rPr lang="ru-RU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Интерактивные патриотические мероприятия: викторины, например, Познавательная игра-викторина "По страницам Великой Отечественной войны"; военизированные эстафеты «Мы - патриоты», членами жюри которых являются ветераны. </a:t>
            </a:r>
          </a:p>
          <a:p>
            <a:r>
              <a:rPr lang="ru-RU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Были проведены литературно-музыкальные композиции: «Поклонимся великим тем годам!»,  «Поля ратной славы России».</a:t>
            </a:r>
          </a:p>
          <a:p>
            <a:r>
              <a:rPr lang="ru-RU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 базе школьного музея работает  военно-исторический клуб «Победа», учащиеся которого изучают архивные материалы, также героев ВОВ, уроженцев РТ, например, П. Гаврилов  И Брестская крепость. Улица Гаврилова в г. Казани; Летчик Дмитрий </a:t>
            </a:r>
            <a:r>
              <a:rPr lang="ru-RU" sz="1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Кокорев</a:t>
            </a:r>
            <a:r>
              <a:rPr lang="ru-RU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и первый воздушный таран 22 июня 1941г; Михаил </a:t>
            </a:r>
            <a:r>
              <a:rPr lang="ru-RU" sz="1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Зашибалов</a:t>
            </a:r>
            <a:r>
              <a:rPr lang="ru-RU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Герой Советского Союза, командующий 86 стрелковой дивизии; 17 уроженцев Казани – Герои Советского Союза в ВОВ  и др. (по программе).</a:t>
            </a:r>
          </a:p>
          <a:p>
            <a:r>
              <a:rPr lang="ru-RU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Идеи множества мероприятий, интересных встреч, конкурсов рождаются и осуществляются в школьном музее. Можно сказать, в школе создана система гражданско-патриотического воспитания, в которую вовлекаются ученики, от пришедшего в школу первоклассника, до выпускника. </a:t>
            </a:r>
          </a:p>
        </p:txBody>
      </p:sp>
    </p:spTree>
    <p:extLst>
      <p:ext uri="{BB962C8B-B14F-4D97-AF65-F5344CB8AC3E}">
        <p14:creationId xmlns:p14="http://schemas.microsoft.com/office/powerpoint/2010/main" val="16582794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2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7540" y="116632"/>
            <a:ext cx="891694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Как и раньше при музее работает Совет, состоящий из учителей и учащихся, определяющий основные направления поисковой и просветительской работы в школе. Под руководством Совета музея продолжается по изучению имен знаменитых земляков, в честь которых названы улицы нашего города.</a:t>
            </a:r>
          </a:p>
          <a:p>
            <a:r>
              <a:rPr lang="ru-RU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Школьный  музей  поддерживает  тесную  связь  с  Советом   ветеранов Ново-Савиновского района, </a:t>
            </a:r>
            <a:r>
              <a:rPr lang="ru-RU" sz="1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Татвоенкоматом</a:t>
            </a:r>
            <a:r>
              <a:rPr lang="ru-RU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нередко выполняет его задания.</a:t>
            </a:r>
          </a:p>
          <a:p>
            <a:r>
              <a:rPr lang="ru-RU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В настоящее время у Совета музея много новых задумок и интересных предложений. Готовясь к 75-летию со Дня Великой Победы, Музей активизирует свою работу по военно-патриотическому воспитанию учащихся с целью выявления новых имен – участников «Казанского обвода». Даны задания учащихся каждого класса их родителям. Есть результаты.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8320" y="2780928"/>
            <a:ext cx="3707904" cy="278092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9294682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67" t="7688" r="9067" b="4936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01282" y="620688"/>
            <a:ext cx="21652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Содержание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47664" y="364502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95536" y="1359192"/>
            <a:ext cx="7687810" cy="52629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Информация о музеи</a:t>
            </a:r>
          </a:p>
          <a:p>
            <a:pPr marL="285750" indent="-285750">
              <a:buFontTx/>
              <a:buChar char="-"/>
            </a:pPr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История создания музея</a:t>
            </a:r>
          </a:p>
          <a:p>
            <a:pPr marL="285750" indent="-285750">
              <a:buFontTx/>
              <a:buChar char="-"/>
            </a:pPr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Цели и задачи. Структура музея</a:t>
            </a:r>
          </a:p>
          <a:p>
            <a:pPr marL="285750" indent="-285750">
              <a:buFontTx/>
              <a:buChar char="-"/>
            </a:pPr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Характеристика фондов</a:t>
            </a:r>
          </a:p>
          <a:p>
            <a:pPr marL="285750" indent="-285750">
              <a:buFontTx/>
              <a:buChar char="-"/>
            </a:pPr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Описание экспозиций</a:t>
            </a:r>
          </a:p>
          <a:p>
            <a:pPr marL="285750" indent="-285750">
              <a:buFontTx/>
              <a:buChar char="-"/>
            </a:pPr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Основные направления деятельности школьного музея</a:t>
            </a:r>
          </a:p>
          <a:p>
            <a:pPr marL="285750" indent="-285750">
              <a:buFontTx/>
              <a:buChar char="-"/>
            </a:pPr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Пути пополнения фондов</a:t>
            </a:r>
          </a:p>
          <a:p>
            <a:pPr marL="285750" indent="-285750">
              <a:buFontTx/>
              <a:buChar char="-"/>
            </a:pPr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Роль </a:t>
            </a:r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музея в жизни гимназии.</a:t>
            </a:r>
          </a:p>
          <a:p>
            <a:pPr marL="285750" indent="-285750">
              <a:buFontTx/>
              <a:buChar char="-"/>
            </a:pPr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Сотрудничество и связь с общественностью</a:t>
            </a:r>
          </a:p>
          <a:p>
            <a:pPr marL="285750" indent="-285750">
              <a:buFontTx/>
              <a:buChar char="-"/>
            </a:pPr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Перспективы и планы на будущее</a:t>
            </a:r>
          </a:p>
          <a:p>
            <a:pPr marL="285750" indent="-285750">
              <a:buFontTx/>
              <a:buChar char="-"/>
            </a:pPr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Аналитическая справка по обобщению опыта</a:t>
            </a:r>
          </a:p>
          <a:p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работы музея За </a:t>
            </a:r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 лет.</a:t>
            </a:r>
            <a:endParaRPr lang="ru-RU" sz="2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Tx/>
              <a:buChar char="-"/>
            </a:pPr>
            <a:endParaRPr lang="ru-RU" sz="2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Tx/>
              <a:buChar char="-"/>
            </a:pPr>
            <a:endParaRPr lang="ru-RU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37" t="16120"/>
          <a:stretch/>
        </p:blipFill>
        <p:spPr>
          <a:xfrm>
            <a:off x="6516216" y="4013357"/>
            <a:ext cx="2476827" cy="245104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728531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44553" y="756898"/>
            <a:ext cx="40548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Информация о музее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1971" y="4191425"/>
            <a:ext cx="3600546" cy="24003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0" y="1585925"/>
            <a:ext cx="8964488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Название: </a:t>
            </a:r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Школьный музей « Казанский обвод»</a:t>
            </a:r>
          </a:p>
          <a:p>
            <a:r>
              <a:rPr lang="ru-RU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Адрес музея: </a:t>
            </a:r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Республика </a:t>
            </a: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Татарстан, г. Казань, ул. </a:t>
            </a:r>
            <a:r>
              <a:rPr lang="ru-RU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Адоратского</a:t>
            </a: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25а, 1 этаж.</a:t>
            </a:r>
          </a:p>
          <a:p>
            <a:r>
              <a:rPr lang="ru-RU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Тел</a:t>
            </a:r>
            <a: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8(843)521-664-8</a:t>
            </a:r>
          </a:p>
          <a:p>
            <a: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Электронная почта: </a:t>
            </a:r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hlinkClick r:id="rId4"/>
              </a:rPr>
              <a:t>G7.kzn@tatar.ru</a:t>
            </a:r>
            <a:endParaRPr lang="ru-RU" sz="2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Руководитель </a:t>
            </a:r>
            <a:r>
              <a:rPr lang="ru-RU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музея</a:t>
            </a:r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 Коломина </a:t>
            </a:r>
            <a:r>
              <a:rPr lang="ru-RU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Фирдания</a:t>
            </a: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Шарифовна</a:t>
            </a: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8385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1980" y="548680"/>
            <a:ext cx="41200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История создания музея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899" y="1412776"/>
            <a:ext cx="8352928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Школьный музей «Казанский обвод» был 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открыт 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 мая 2015г. 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 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70-летию Победы в Великой Отечественной войне.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Музей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посвящен  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строительству оборонительного сооружения  вокруг г. Казани в 1941-1942 гг., поэтому он получил название «Казанский обвод». </a:t>
            </a:r>
          </a:p>
          <a:p>
            <a:pPr algn="just"/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	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Осенью 1941г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наступили критические дни для нашей страны. Угроза взятия нависла над Москвой,  Государственный комитет  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Обороны 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СССР 13 11.1941г. принял решение о создании </a:t>
            </a:r>
            <a:endParaRPr lang="ru-RU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оборонительных 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сооружений 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вокруг поволжских городов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Поэтому было принято решение 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 </a:t>
            </a:r>
            <a:endParaRPr lang="ru-RU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строительстве 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инженерно-оборонительного </a:t>
            </a:r>
            <a:endParaRPr lang="ru-RU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сооружения 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вокруг Казани, впоследствии </a:t>
            </a:r>
            <a:endParaRPr lang="ru-RU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получившей 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название «Казанский Обвод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».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Протяженность </a:t>
            </a:r>
            <a:r>
              <a:rPr lang="ru-RU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его </a:t>
            </a:r>
            <a:r>
              <a:rPr lang="ru-RU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составила 331 км</a:t>
            </a:r>
            <a:r>
              <a:rPr lang="ru-RU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just"/>
            <a:r>
              <a:rPr lang="ru-RU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Поэтому истории строительства </a:t>
            </a:r>
            <a:endParaRPr lang="ru-RU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Казанского обвода» и людям, которые его </a:t>
            </a:r>
            <a:endParaRPr lang="ru-RU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строили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посвящен наш музей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140968"/>
            <a:ext cx="3638803" cy="35730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62336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7504" y="908720"/>
            <a:ext cx="9054979" cy="6740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Цель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создание 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социокультурной среды, способствующей формированию у учащихся </a:t>
            </a:r>
            <a:endParaRPr lang="ru-RU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чувства 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ответственности за сохранение памяти о Великой Отечественной войне, </a:t>
            </a:r>
            <a:endParaRPr lang="ru-RU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развитию 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гражданско-патриотических качеств, расширению кругозора и воспитанию </a:t>
            </a:r>
            <a:endParaRPr lang="ru-RU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познавательных 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интересов и способностей, овладению навыками исследовательской и </a:t>
            </a:r>
            <a:endParaRPr lang="ru-RU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проектной 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деятельности.</a:t>
            </a:r>
          </a:p>
          <a:p>
            <a:endPara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Задачи: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Документирование 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истории строительства инженерно-оборонительного сооружения </a:t>
            </a:r>
            <a:endParaRPr lang="ru-RU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Казанский обвод»  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путем 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сбора, изучения и хранения архивных материалов и других </a:t>
            </a:r>
            <a:endParaRPr lang="ru-RU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музейных 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экспонатов.</a:t>
            </a:r>
          </a:p>
          <a:p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2.Выявление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накопление и систематизация материалов по теме «Казанский обвод».</a:t>
            </a:r>
          </a:p>
          <a:p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3.Организация 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проведение встреч с ветеранами ВОВ, строителями «Казанского обвода»</a:t>
            </a:r>
          </a:p>
          <a:p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4.Участие 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общешкольных мероприятиях, связанных со знаменательными датами </a:t>
            </a:r>
            <a:endParaRPr lang="ru-RU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календаря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5.Участие 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краеведческих чтениях.</a:t>
            </a:r>
          </a:p>
          <a:p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6.Работа 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 музееведению и архивоведению для приобщения учащихся к музейному </a:t>
            </a:r>
            <a:endParaRPr lang="ru-RU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делопроизводству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7.Выездные 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экскурсии по родному краю.</a:t>
            </a:r>
          </a:p>
          <a:p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8.Проведение 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Встреч поколений на День защитника Отечества и День Победы.</a:t>
            </a:r>
          </a:p>
          <a:p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9.Сотрудничество 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 местными СМИ.</a:t>
            </a:r>
          </a:p>
          <a:p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10.Связи 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 общественными организациями и объединениями</a:t>
            </a:r>
          </a:p>
          <a:p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54044" y="215786"/>
            <a:ext cx="54359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Цели и задачи. Структура музея</a:t>
            </a:r>
          </a:p>
        </p:txBody>
      </p:sp>
    </p:spTree>
    <p:extLst>
      <p:ext uri="{BB962C8B-B14F-4D97-AF65-F5344CB8AC3E}">
        <p14:creationId xmlns:p14="http://schemas.microsoft.com/office/powerpoint/2010/main" val="17574442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832" y="332655"/>
            <a:ext cx="7740335" cy="45159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2084" y="4818112"/>
            <a:ext cx="3059832" cy="20398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237076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99125" y="332656"/>
            <a:ext cx="41457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Характеристика фондов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82075" y="980728"/>
            <a:ext cx="85798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Площадь музея «Казанский обвод» составляет  6,15 </a:t>
            </a:r>
            <a:r>
              <a:rPr lang="ru-RU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кв.м</a:t>
            </a:r>
            <a:r>
              <a:rPr lang="ru-RU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., в подвальном помещении, </a:t>
            </a:r>
            <a:endParaRPr lang="ru-RU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площадь </a:t>
            </a:r>
            <a:r>
              <a:rPr lang="ru-RU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20,14 </a:t>
            </a:r>
            <a:r>
              <a:rPr lang="ru-RU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кв.м</a:t>
            </a:r>
            <a:r>
              <a:rPr lang="ru-RU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данное время в музее насчитывается 67 экспонатов. 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7391" y="1774320"/>
            <a:ext cx="3488601" cy="232573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7" name="TextBox 6"/>
          <p:cNvSpPr txBox="1"/>
          <p:nvPr/>
        </p:nvSpPr>
        <p:spPr>
          <a:xfrm>
            <a:off x="27278" y="1781398"/>
            <a:ext cx="5535298" cy="50167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Экспонаты 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основного фонда делятся на две группы</a:t>
            </a:r>
            <a:r>
              <a:rPr lang="ru-RU" sz="1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ru-RU" sz="16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вещественные </a:t>
            </a:r>
            <a:r>
              <a:rPr lang="ru-R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– к ним относятся  экспонаты, которые </a:t>
            </a:r>
            <a:endParaRPr lang="ru-RU" sz="16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составляли </a:t>
            </a:r>
            <a:r>
              <a:rPr lang="ru-R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основное орудие труда в период </a:t>
            </a:r>
            <a:r>
              <a:rPr lang="ru-RU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строительства </a:t>
            </a:r>
          </a:p>
          <a:p>
            <a:r>
              <a:rPr lang="ru-RU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Казанского обвода": кирка, лопата; </a:t>
            </a:r>
            <a:r>
              <a:rPr lang="ru-RU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одежда</a:t>
            </a:r>
            <a:r>
              <a:rPr lang="ru-R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обувь, </a:t>
            </a:r>
            <a:r>
              <a:rPr lang="ru-RU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такие</a:t>
            </a:r>
          </a:p>
          <a:p>
            <a:r>
              <a:rPr lang="ru-RU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как лапти, валенки сапоги кирзовые, </a:t>
            </a:r>
            <a:r>
              <a:rPr lang="ru-RU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гильзы </a:t>
            </a:r>
            <a:r>
              <a:rPr lang="ru-R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 землей </a:t>
            </a:r>
            <a:endParaRPr lang="ru-RU" sz="16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городов-героев </a:t>
            </a:r>
            <a:r>
              <a:rPr lang="ru-R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Сталинграда, Севастополя</a:t>
            </a:r>
            <a:r>
              <a:rPr lang="ru-RU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крепости Брест; </a:t>
            </a:r>
            <a:endParaRPr lang="ru-RU" sz="16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гильзы</a:t>
            </a:r>
            <a:r>
              <a:rPr lang="ru-R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патроны, диски для пулемета </a:t>
            </a:r>
            <a:r>
              <a:rPr lang="ru-RU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ДП </a:t>
            </a:r>
            <a:r>
              <a:rPr lang="ru-R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периода ВОВ; </a:t>
            </a:r>
            <a:endParaRPr lang="ru-RU" sz="16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стереотруба </a:t>
            </a:r>
            <a:r>
              <a:rPr lang="ru-R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артиллерийская на треноге </a:t>
            </a:r>
            <a:r>
              <a:rPr lang="ru-RU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1941-1945 </a:t>
            </a:r>
            <a:r>
              <a:rPr lang="ru-R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гг</a:t>
            </a:r>
            <a:r>
              <a:rPr lang="ru-RU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.,</a:t>
            </a:r>
          </a:p>
          <a:p>
            <a:r>
              <a:rPr lang="ru-RU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вещмешок  образца 1941г., шлем немецкий М-35, каски и </a:t>
            </a:r>
            <a:r>
              <a:rPr lang="ru-RU" sz="16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др</a:t>
            </a:r>
            <a:endParaRPr lang="ru-RU" sz="16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письменные</a:t>
            </a:r>
            <a:r>
              <a:rPr lang="ru-RU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– печатные и рукописные документы, </a:t>
            </a:r>
            <a:endParaRPr lang="ru-RU" sz="16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газеты</a:t>
            </a:r>
            <a:r>
              <a:rPr lang="ru-R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журналы,архивные</a:t>
            </a:r>
            <a:r>
              <a:rPr lang="ru-RU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материалы Национального </a:t>
            </a:r>
            <a:endParaRPr lang="ru-RU" sz="16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архива РТ, Центрального </a:t>
            </a:r>
            <a:r>
              <a:rPr lang="ru-R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Государственного </a:t>
            </a:r>
            <a:r>
              <a:rPr lang="ru-RU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архива</a:t>
            </a:r>
          </a:p>
          <a:p>
            <a:r>
              <a:rPr lang="ru-RU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историко-политической документации РТ , </a:t>
            </a:r>
            <a:r>
              <a:rPr lang="ru-RU" sz="16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Татвоенкомата</a:t>
            </a:r>
            <a:r>
              <a:rPr lang="ru-R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endParaRPr lang="ru-RU" sz="16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музея </a:t>
            </a:r>
            <a:r>
              <a:rPr lang="ru-R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Казанского (Приволжского) федерального </a:t>
            </a:r>
            <a:endParaRPr lang="ru-RU" sz="16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университета</a:t>
            </a:r>
            <a:r>
              <a:rPr lang="ru-R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16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Количество 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экспонатов вспомогательного фонда - 35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0749" y="4487994"/>
            <a:ext cx="3465243" cy="231016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7812349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799591" y="476672"/>
            <a:ext cx="35448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Описание экспозиций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999892"/>
            <a:ext cx="1944343" cy="156241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6" name="TextBox 5"/>
          <p:cNvSpPr txBox="1"/>
          <p:nvPr/>
        </p:nvSpPr>
        <p:spPr>
          <a:xfrm>
            <a:off x="15842" y="2817896"/>
            <a:ext cx="2944396" cy="30777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«Вставай, страна огромная»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84" y="1530448"/>
            <a:ext cx="5789144" cy="206372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9" name="TextBox 8"/>
          <p:cNvSpPr txBox="1"/>
          <p:nvPr/>
        </p:nvSpPr>
        <p:spPr>
          <a:xfrm>
            <a:off x="2573720" y="3789039"/>
            <a:ext cx="6344408" cy="206210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 Карта-схема </a:t>
            </a:r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инженерно-оборонительного сооружения «Казанский обвод» </a:t>
            </a:r>
            <a:endParaRPr lang="ru-RU" sz="1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отображает </a:t>
            </a: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расположение 151 км противотанковых рвов, 79,61 км эскарпов, 1,96 км контрэскарпов, 392 командных и командно-наблюдательных пунктов, 98 скрытых огневых точек, в том числе 44 дзота для 45 мм противотанковых и 12 – для 76 мм пушек, 419 землянок. </a:t>
            </a:r>
            <a:endParaRPr lang="ru-RU" sz="1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Эта </a:t>
            </a: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карта была рассекречена через 70 лет после окончания ВОВ.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635" y="4509120"/>
            <a:ext cx="2555775" cy="191683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110722" y="1890835"/>
            <a:ext cx="905089" cy="827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8186738" y="3014647"/>
            <a:ext cx="1000125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293263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699792" y="326567"/>
            <a:ext cx="5472608" cy="147732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3.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Списки участников строительства "Казанского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обвода» по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Ленинскому району г.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Казани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показывает фамилии всех 5 тысяч участников Ленинского района, которые были отправлены на строительство «Казанского обвода».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>
          <a:xfrm>
            <a:off x="179512" y="326567"/>
            <a:ext cx="2339752" cy="447667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022" y="4867942"/>
            <a:ext cx="2261566" cy="16951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835696" y="5814556"/>
            <a:ext cx="6533327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4. Один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день из истории строительства "Казанского обвода"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0269" y="2045684"/>
            <a:ext cx="5345521" cy="356011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6" name="Стрелка вправо 5"/>
          <p:cNvSpPr/>
          <p:nvPr/>
        </p:nvSpPr>
        <p:spPr>
          <a:xfrm>
            <a:off x="1791265" y="342233"/>
            <a:ext cx="870557" cy="738664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556300" y="5014521"/>
            <a:ext cx="863604" cy="7895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980134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230</TotalTime>
  <Words>1684</Words>
  <Application>Microsoft Office PowerPoint</Application>
  <PresentationFormat>Экран (4:3)</PresentationFormat>
  <Paragraphs>173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ксеня</dc:creator>
  <cp:lastModifiedBy>ксеня</cp:lastModifiedBy>
  <cp:revision>29</cp:revision>
  <dcterms:created xsi:type="dcterms:W3CDTF">2020-02-27T12:29:33Z</dcterms:created>
  <dcterms:modified xsi:type="dcterms:W3CDTF">2020-02-27T19:57:19Z</dcterms:modified>
</cp:coreProperties>
</file>