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812" r:id="rId1"/>
  </p:sldMasterIdLst>
  <p:notesMasterIdLst>
    <p:notesMasterId r:id="rId13"/>
  </p:notesMasterIdLst>
  <p:sldIdLst>
    <p:sldId id="324" r:id="rId2"/>
    <p:sldId id="323" r:id="rId3"/>
    <p:sldId id="329" r:id="rId4"/>
    <p:sldId id="328" r:id="rId5"/>
    <p:sldId id="338" r:id="rId6"/>
    <p:sldId id="327" r:id="rId7"/>
    <p:sldId id="337" r:id="rId8"/>
    <p:sldId id="336" r:id="rId9"/>
    <p:sldId id="335" r:id="rId10"/>
    <p:sldId id="334" r:id="rId11"/>
    <p:sldId id="326" r:id="rId12"/>
  </p:sldIdLst>
  <p:sldSz cx="9144000" cy="5143500" type="screen16x9"/>
  <p:notesSz cx="6858000" cy="9144000"/>
  <p:embeddedFontLst>
    <p:embeddedFont>
      <p:font typeface="Wingdings 2" pitchFamily="18" charset="2"/>
      <p:regular r:id="rId14"/>
    </p:embeddedFont>
    <p:embeddedFont>
      <p:font typeface="Wingdings 3" pitchFamily="18" charset="2"/>
      <p:regular r:id="rId15"/>
    </p:embeddedFont>
    <p:embeddedFont>
      <p:font typeface="Lucida Sans" pitchFamily="34" charset="0"/>
      <p:regular r:id="rId16"/>
      <p:bold r:id="rId17"/>
      <p:italic r:id="rId18"/>
      <p:boldItalic r:id="rId19"/>
    </p:embeddedFont>
    <p:embeddedFont>
      <p:font typeface="Book Antiqua" pitchFamily="18" charset="0"/>
      <p:regular r:id="rId20"/>
      <p:bold r:id="rId21"/>
      <p:italic r:id="rId22"/>
      <p:boldItalic r:id="rId23"/>
    </p:embeddedFont>
    <p:embeddedFont>
      <p:font typeface="Roboto" charset="0"/>
      <p:regular r:id="rId24"/>
      <p:bold r:id="rId25"/>
      <p:italic r:id="rId26"/>
      <p:boldItalic r:id="rId2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9112" autoAdjust="0"/>
  </p:normalViewPr>
  <p:slideViewPr>
    <p:cSldViewPr>
      <p:cViewPr>
        <p:scale>
          <a:sx n="102" d="100"/>
          <a:sy n="102" d="100"/>
        </p:scale>
        <p:origin x="-456" y="-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100" b="0" i="0" u="none" strike="noStrike" cap="none"/>
            </a:lvl1pPr>
            <a:lvl2pPr marL="457200" marR="0" lvl="1" indent="0" algn="l" rtl="0">
              <a:spcBef>
                <a:spcPts val="0"/>
              </a:spcBef>
              <a:buNone/>
              <a:defRPr sz="1100" b="0" i="0" u="none" strike="noStrike" cap="none"/>
            </a:lvl2pPr>
            <a:lvl3pPr marL="914400" marR="0" lvl="2" indent="0" algn="l" rtl="0">
              <a:spcBef>
                <a:spcPts val="0"/>
              </a:spcBef>
              <a:buNone/>
              <a:defRPr sz="1100" b="0" i="0" u="none" strike="noStrike" cap="none"/>
            </a:lvl3pPr>
            <a:lvl4pPr marL="1371600" marR="0" lvl="3" indent="0" algn="l" rtl="0">
              <a:spcBef>
                <a:spcPts val="0"/>
              </a:spcBef>
              <a:buNone/>
              <a:defRPr sz="1100" b="0" i="0" u="none" strike="noStrike" cap="none"/>
            </a:lvl4pPr>
            <a:lvl5pPr marL="1828800" marR="0" lvl="4" indent="0" algn="l" rtl="0">
              <a:spcBef>
                <a:spcPts val="0"/>
              </a:spcBef>
              <a:buNone/>
              <a:defRPr sz="1100" b="0" i="0" u="none" strike="noStrike" cap="none"/>
            </a:lvl5pPr>
            <a:lvl6pPr marL="2286000" marR="0" lvl="5" indent="0" algn="l" rtl="0">
              <a:spcBef>
                <a:spcPts val="0"/>
              </a:spcBef>
              <a:buNone/>
              <a:defRPr sz="1100" b="0" i="0" u="none" strike="noStrike" cap="none"/>
            </a:lvl6pPr>
            <a:lvl7pPr marL="2743200" marR="0" lvl="6" indent="0" algn="l" rtl="0">
              <a:spcBef>
                <a:spcPts val="0"/>
              </a:spcBef>
              <a:buNone/>
              <a:defRPr sz="1100" b="0" i="0" u="none" strike="noStrike" cap="none"/>
            </a:lvl7pPr>
            <a:lvl8pPr marL="3200400" marR="0" lvl="7" indent="0" algn="l" rtl="0">
              <a:spcBef>
                <a:spcPts val="0"/>
              </a:spcBef>
              <a:buNone/>
              <a:defRPr sz="1100" b="0" i="0" u="none" strike="noStrike" cap="none"/>
            </a:lvl8pPr>
            <a:lvl9pPr marL="3657600" marR="0" lvl="8" indent="0" algn="l" rtl="0">
              <a:spcBef>
                <a:spcPts val="0"/>
              </a:spcBef>
              <a:buNone/>
              <a:defRPr sz="1100" b="0" i="0" u="none" strike="noStrike" cap="none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2094170989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028700"/>
            <a:ext cx="8229600" cy="13716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4/16/2020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Roboto"/>
              <a:buNone/>
            </a:pPr>
            <a:fld id="{00000000-1234-1234-1234-123412341234}" type="slidenum">
              <a:rPr lang="ru" sz="1000" b="0" i="0" u="none" strike="noStrike" cap="none" smtClean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Roboto"/>
                <a:buNone/>
              </a:pPr>
              <a:t>‹#›</a:t>
            </a:fld>
            <a:endParaRPr lang="ru" sz="10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498774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4/16/2020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Roboto"/>
              <a:buNone/>
            </a:pPr>
            <a:fld id="{00000000-1234-1234-1234-123412341234}" type="slidenum">
              <a:rPr lang="ru" sz="1000" b="0" i="0" u="none" strike="noStrike" cap="none" smtClean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Roboto"/>
                <a:buNone/>
              </a:pPr>
              <a:t>‹#›</a:t>
            </a:fld>
            <a:endParaRPr lang="ru" sz="10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4/16/2020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Roboto"/>
              <a:buNone/>
            </a:pPr>
            <a:fld id="{00000000-1234-1234-1234-123412341234}" type="slidenum">
              <a:rPr lang="ru" sz="1000" b="0" i="0" u="none" strike="noStrike" cap="none" smtClean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Roboto"/>
                <a:buNone/>
              </a:pPr>
              <a:t>‹#›</a:t>
            </a:fld>
            <a:endParaRPr lang="ru" sz="10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4/16/2020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Roboto"/>
              <a:buNone/>
            </a:pPr>
            <a:fld id="{00000000-1234-1234-1234-123412341234}" type="slidenum">
              <a:rPr lang="ru" sz="1000" b="0" i="0" u="none" strike="noStrike" cap="none" smtClean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Roboto"/>
                <a:buNone/>
              </a:pPr>
              <a:t>‹#›</a:t>
            </a:fld>
            <a:endParaRPr lang="ru" sz="10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57200"/>
            <a:ext cx="7086600" cy="13716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1880840"/>
            <a:ext cx="7086600" cy="1132284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4/16/2020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4812507"/>
            <a:ext cx="762000" cy="273844"/>
          </a:xfrm>
        </p:spPr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Roboto"/>
              <a:buNone/>
            </a:pPr>
            <a:fld id="{00000000-1234-1234-1234-123412341234}" type="slidenum">
              <a:rPr lang="ru" sz="1000" b="0" i="0" u="none" strike="noStrike" cap="none" smtClean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Roboto"/>
                <a:buNone/>
              </a:pPr>
              <a:t>‹#›</a:t>
            </a:fld>
            <a:endParaRPr lang="ru" sz="10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4/16/2020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Roboto"/>
              <a:buNone/>
            </a:pPr>
            <a:fld id="{00000000-1234-1234-1234-123412341234}" type="slidenum">
              <a:rPr lang="ru" sz="1000" b="0" i="0" u="none" strike="noStrike" cap="none" smtClean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Roboto"/>
                <a:buNone/>
              </a:pPr>
              <a:t>‹#›</a:t>
            </a:fld>
            <a:endParaRPr lang="ru" sz="10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8229600" cy="8572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563165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1151335"/>
            <a:ext cx="4041775" cy="563165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71651"/>
            <a:ext cx="4040188" cy="28229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771651"/>
            <a:ext cx="4041775" cy="28229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4/16/2020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Roboto"/>
              <a:buNone/>
            </a:pPr>
            <a:fld id="{00000000-1234-1234-1234-123412341234}" type="slidenum">
              <a:rPr lang="ru" sz="1000" b="0" i="0" u="none" strike="noStrike" cap="none" smtClean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Roboto"/>
                <a:buNone/>
              </a:pPr>
              <a:t>‹#›</a:t>
            </a:fld>
            <a:endParaRPr lang="ru" sz="10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4/16/2020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Roboto"/>
              <a:buNone/>
            </a:pPr>
            <a:fld id="{00000000-1234-1234-1234-123412341234}" type="slidenum">
              <a:rPr lang="ru" sz="1000" b="0" i="0" u="none" strike="noStrike" cap="none" smtClean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Roboto"/>
                <a:buNone/>
              </a:pPr>
              <a:t>‹#›</a:t>
            </a:fld>
            <a:endParaRPr lang="ru" sz="10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4/16/2020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Roboto"/>
              <a:buNone/>
            </a:pPr>
            <a:fld id="{00000000-1234-1234-1234-123412341234}" type="slidenum">
              <a:rPr lang="ru" sz="1000" b="0" i="0" u="none" strike="noStrike" cap="none" smtClean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Roboto"/>
                <a:buNone/>
              </a:pPr>
              <a:t>‹#›</a:t>
            </a:fld>
            <a:endParaRPr lang="ru" sz="10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1" y="1143001"/>
            <a:ext cx="3008313" cy="3451622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4/16/2020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Roboto"/>
              <a:buNone/>
            </a:pPr>
            <a:fld id="{00000000-1234-1234-1234-123412341234}" type="slidenum">
              <a:rPr lang="ru" sz="1000" b="0" i="0" u="none" strike="noStrike" cap="none" smtClean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Roboto"/>
                <a:buNone/>
              </a:pPr>
              <a:t>‹#›</a:t>
            </a:fld>
            <a:endParaRPr lang="ru" sz="10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457200"/>
            <a:ext cx="5486400" cy="391716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373981"/>
            <a:ext cx="5486400" cy="29718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875090"/>
            <a:ext cx="5486400" cy="397764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4/16/2020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Roboto"/>
              <a:buNone/>
            </a:pPr>
            <a:fld id="{00000000-1234-1234-1234-123412341234}" type="slidenum">
              <a:rPr lang="ru" sz="1000" b="0" i="0" u="none" strike="noStrike" cap="none" smtClean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Roboto"/>
                <a:buNone/>
              </a:pPr>
              <a:t>‹#›</a:t>
            </a:fld>
            <a:endParaRPr lang="ru" sz="10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53187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4812507"/>
            <a:ext cx="2133600" cy="273844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7C3A134-F1C3-464B-BF47-54DC2DE08F52}" type="datetimeFigureOut">
              <a:rPr lang="en-US" smtClean="0"/>
              <a:pPr/>
              <a:t>4/16/2020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4812507"/>
            <a:ext cx="2895600" cy="273844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4812507"/>
            <a:ext cx="762000" cy="273844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Roboto"/>
              <a:buNone/>
            </a:pPr>
            <a:fld id="{00000000-1234-1234-1234-123412341234}" type="slidenum">
              <a:rPr lang="ru" sz="1000" b="0" i="0" u="none" strike="noStrike" cap="none" smtClean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Roboto"/>
                <a:buNone/>
              </a:pPr>
              <a:t>‹#›</a:t>
            </a:fld>
            <a:endParaRPr lang="ru" sz="10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23" r:id="rId11"/>
  </p:sldLayoutIdLst>
  <p:transition spd="slow">
    <p:pull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%D0%9F%D0%BE%D1%87%D0%B5%D1%82%D0%BD%D1%8B%D0%B9_%D0%B7%D0%BD%D0%B0%D0%BA_%22%D0%A3%D0%B4%D0%B0%D1%80%D0%BD%D0%B8%D0%BA_%D1%81%D1%82%D1%80%D0%BE%D0%B8%D1%82%D0%B5%D0%BB%D1%8C%D1%81%D1%82%D0%B2%D0%B0_%D0%9A%D0%90%D0%9C%D0%90%D0%97%D0%90%22.JPG?uselang=ru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E:\Разделители\рамки\a1450517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00100" y="785800"/>
            <a:ext cx="707236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+mn-lt"/>
              </a:rPr>
              <a:t>МАОУ «Лицей-интернат №2» Московского района </a:t>
            </a:r>
            <a:endParaRPr lang="ru-RU" sz="2000" b="1" dirty="0" smtClean="0">
              <a:solidFill>
                <a:schemeClr val="accent4">
                  <a:lumMod val="40000"/>
                  <a:lumOff val="60000"/>
                </a:schemeClr>
              </a:solidFill>
              <a:latin typeface="+mn-lt"/>
            </a:endParaRPr>
          </a:p>
          <a:p>
            <a:pPr algn="ctr"/>
            <a:r>
              <a:rPr lang="ru-RU" sz="20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+mn-lt"/>
              </a:rPr>
              <a:t>г</a:t>
            </a:r>
            <a:r>
              <a:rPr lang="ru-RU" sz="20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+mn-lt"/>
              </a:rPr>
              <a:t>. Казани</a:t>
            </a:r>
          </a:p>
          <a:p>
            <a:pPr algn="ctr"/>
            <a:endParaRPr lang="ru-RU" sz="2000" b="1" dirty="0" smtClean="0">
              <a:solidFill>
                <a:schemeClr val="accent4">
                  <a:lumMod val="40000"/>
                  <a:lumOff val="60000"/>
                </a:schemeClr>
              </a:solidFill>
              <a:latin typeface="+mn-lt"/>
            </a:endParaRPr>
          </a:p>
          <a:p>
            <a:pPr algn="ctr"/>
            <a:r>
              <a:rPr lang="ru-RU" sz="20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+mn-lt"/>
              </a:rPr>
              <a:t> </a:t>
            </a:r>
            <a:endParaRPr lang="ru-RU" sz="2000" b="1" dirty="0" smtClean="0">
              <a:solidFill>
                <a:schemeClr val="accent4">
                  <a:lumMod val="40000"/>
                  <a:lumOff val="60000"/>
                </a:schemeClr>
              </a:solidFill>
              <a:latin typeface="+mn-lt"/>
            </a:endParaRPr>
          </a:p>
          <a:p>
            <a:pPr algn="ctr"/>
            <a:endParaRPr lang="ru-RU" sz="2000" b="1" dirty="0" smtClean="0">
              <a:solidFill>
                <a:schemeClr val="accent4">
                  <a:lumMod val="40000"/>
                  <a:lumOff val="60000"/>
                </a:schemeClr>
              </a:solidFill>
              <a:latin typeface="+mn-lt"/>
            </a:endParaRPr>
          </a:p>
          <a:p>
            <a:pPr algn="ctr"/>
            <a:endParaRPr lang="ru-RU" sz="2000" b="1" dirty="0" smtClean="0">
              <a:solidFill>
                <a:schemeClr val="accent4">
                  <a:lumMod val="40000"/>
                  <a:lumOff val="60000"/>
                </a:schemeClr>
              </a:solidFill>
              <a:latin typeface="+mn-lt"/>
            </a:endParaRPr>
          </a:p>
          <a:p>
            <a:pPr algn="ctr"/>
            <a:endParaRPr lang="ru-RU" sz="2000" b="1" dirty="0" smtClean="0">
              <a:solidFill>
                <a:schemeClr val="accent4">
                  <a:lumMod val="40000"/>
                  <a:lumOff val="60000"/>
                </a:schemeClr>
              </a:solidFill>
              <a:latin typeface="+mn-lt"/>
            </a:endParaRPr>
          </a:p>
          <a:p>
            <a:pPr algn="ctr"/>
            <a:endParaRPr lang="ru-RU" sz="2000" b="1" dirty="0" smtClean="0">
              <a:solidFill>
                <a:schemeClr val="accent4">
                  <a:lumMod val="40000"/>
                  <a:lumOff val="60000"/>
                </a:schemeClr>
              </a:solidFill>
              <a:latin typeface="+mn-lt"/>
            </a:endParaRPr>
          </a:p>
          <a:p>
            <a:pPr algn="ctr"/>
            <a:endParaRPr lang="ru-RU" sz="2000" b="1" dirty="0" smtClean="0">
              <a:solidFill>
                <a:schemeClr val="accent4">
                  <a:lumMod val="40000"/>
                  <a:lumOff val="60000"/>
                </a:schemeClr>
              </a:solidFill>
              <a:latin typeface="+mn-lt"/>
            </a:endParaRPr>
          </a:p>
          <a:p>
            <a:pPr algn="ctr"/>
            <a:r>
              <a:rPr lang="ru-RU" sz="20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+mn-lt"/>
              </a:rPr>
              <a:t> </a:t>
            </a:r>
          </a:p>
          <a:p>
            <a:pPr algn="ctr"/>
            <a:endParaRPr lang="ru-RU" sz="2000" b="1" dirty="0" smtClean="0">
              <a:solidFill>
                <a:schemeClr val="accent4">
                  <a:lumMod val="40000"/>
                  <a:lumOff val="60000"/>
                </a:schemeClr>
              </a:solidFill>
              <a:latin typeface="+mn-lt"/>
            </a:endParaRPr>
          </a:p>
          <a:p>
            <a:pPr algn="ctr"/>
            <a:endParaRPr lang="ru-RU" sz="2000" b="1" dirty="0" smtClean="0">
              <a:solidFill>
                <a:schemeClr val="accent4">
                  <a:lumMod val="40000"/>
                  <a:lumOff val="60000"/>
                </a:schemeClr>
              </a:solidFill>
              <a:latin typeface="+mn-lt"/>
            </a:endParaRPr>
          </a:p>
          <a:p>
            <a:pPr algn="ctr"/>
            <a:endParaRPr lang="ru-RU" sz="2000" b="1" dirty="0" smtClean="0">
              <a:solidFill>
                <a:schemeClr val="accent4">
                  <a:lumMod val="40000"/>
                  <a:lumOff val="60000"/>
                </a:schemeClr>
              </a:solidFill>
              <a:latin typeface="+mn-lt"/>
            </a:endParaRPr>
          </a:p>
        </p:txBody>
      </p:sp>
      <p:pic>
        <p:nvPicPr>
          <p:cNvPr id="5127" name="Picture 7" descr="E:\0.литература и поэзия\. Путешествия голландца Ханса Орлеманса по Советскому Союзу в поисках трамвая. Часть 5.1985. Казань\Новая папка\челнч\1532419_origin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1428742"/>
            <a:ext cx="4714908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1142976" y="1714494"/>
            <a:ext cx="207170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0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+mn-lt"/>
              </a:rPr>
              <a:t>КАМ АЗ:</a:t>
            </a:r>
          </a:p>
          <a:p>
            <a:pPr algn="ctr"/>
            <a:r>
              <a:rPr lang="ru-RU" sz="20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+mn-lt"/>
              </a:rPr>
              <a:t>   История подвига советского народа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142976" y="3643320"/>
            <a:ext cx="692948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+mn-lt"/>
              </a:rPr>
              <a:t>Презентация   к 100-летию  образования ТАССР</a:t>
            </a:r>
          </a:p>
          <a:p>
            <a:pPr algn="ctr"/>
            <a:r>
              <a:rPr lang="ru-RU" sz="20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+mn-lt"/>
              </a:rPr>
              <a:t>Апрель  2020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857224" y="714362"/>
            <a:ext cx="73581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+mn-lt"/>
              </a:rPr>
              <a:t> </a:t>
            </a:r>
            <a:endParaRPr lang="ru-RU" sz="2400" b="1" dirty="0" smtClean="0">
              <a:solidFill>
                <a:schemeClr val="accent4">
                  <a:lumMod val="40000"/>
                  <a:lumOff val="60000"/>
                </a:schemeClr>
              </a:solidFill>
              <a:latin typeface="+mn-lt"/>
            </a:endParaRPr>
          </a:p>
        </p:txBody>
      </p:sp>
      <p:pic>
        <p:nvPicPr>
          <p:cNvPr id="8" name="Picture 4" descr="E:\Разделители\рамки\a1450517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857224" y="714362"/>
            <a:ext cx="73581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+mn-lt"/>
              </a:rPr>
              <a:t> </a:t>
            </a:r>
            <a:endParaRPr lang="ru-RU" sz="2400" b="1" dirty="0" smtClean="0">
              <a:solidFill>
                <a:schemeClr val="accent4">
                  <a:lumMod val="40000"/>
                  <a:lumOff val="60000"/>
                </a:schemeClr>
              </a:solidFill>
              <a:latin typeface="+mn-lt"/>
            </a:endParaRPr>
          </a:p>
        </p:txBody>
      </p:sp>
      <p:pic>
        <p:nvPicPr>
          <p:cNvPr id="8" name="Picture 4" descr="E:\Разделители\рамки\a1450517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857224" y="714362"/>
            <a:ext cx="73581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+mn-lt"/>
              </a:rPr>
              <a:t> </a:t>
            </a:r>
            <a:endParaRPr lang="ru-RU" sz="2400" b="1" dirty="0" smtClean="0">
              <a:solidFill>
                <a:schemeClr val="accent4">
                  <a:lumMod val="40000"/>
                  <a:lumOff val="60000"/>
                </a:schemeClr>
              </a:solidFill>
              <a:latin typeface="+mn-lt"/>
            </a:endParaRPr>
          </a:p>
        </p:txBody>
      </p:sp>
      <p:pic>
        <p:nvPicPr>
          <p:cNvPr id="8" name="Picture 4" descr="E:\Разделители\рамки\a1450517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4104" name="AutoShape 8" descr="Logo kamaz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5" name="Picture 9" descr="E:\0.литература и поэзия\. Путешествия голландца Ханса Орлеманса по Советскому Союзу в поисках трамвая. Часть 5.1985. Казань\Новая папка\челнч\Logo_kamaz.jp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5619748" y="785801"/>
            <a:ext cx="2500330" cy="357190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071538" y="928676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ПАО «КАМАЗ»</a:t>
            </a:r>
            <a:r>
              <a:rPr lang="ru-RU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 </a:t>
            </a:r>
            <a:endParaRPr lang="ru-RU" dirty="0" smtClean="0">
              <a:solidFill>
                <a:schemeClr val="accent2">
                  <a:lumMod val="40000"/>
                  <a:lumOff val="60000"/>
                </a:schemeClr>
              </a:solidFill>
              <a:latin typeface="+mn-lt"/>
            </a:endParaRPr>
          </a:p>
          <a:p>
            <a:pPr algn="ctr"/>
            <a:r>
              <a:rPr lang="ru-RU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(</a:t>
            </a:r>
            <a:r>
              <a:rPr lang="ru-RU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акроним от </a:t>
            </a:r>
            <a:r>
              <a:rPr lang="ru-RU" i="1" dirty="0" err="1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Ка́мский</a:t>
            </a:r>
            <a:r>
              <a:rPr lang="ru-RU" i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 </a:t>
            </a:r>
            <a:r>
              <a:rPr lang="ru-RU" i="1" dirty="0" err="1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автомоби́льный</a:t>
            </a:r>
            <a:r>
              <a:rPr lang="ru-RU" i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 </a:t>
            </a:r>
            <a:r>
              <a:rPr lang="ru-RU" i="1" dirty="0" err="1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заво́д</a:t>
            </a:r>
            <a:r>
              <a:rPr lang="ru-RU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) — российская компания, производитель дизельных грузовых автомобилей и дизелей, действующий с 1976 года (КамАЗ). Также выпускает автобусы, тракторы, комбайны, </a:t>
            </a:r>
            <a:r>
              <a:rPr lang="ru-RU" dirty="0" err="1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электроагрегаты</a:t>
            </a:r>
            <a:r>
              <a:rPr lang="ru-RU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, тепловые мини-электростанции и комплектующие. Основное производство расположено в городе Набережные </a:t>
            </a:r>
            <a:r>
              <a:rPr lang="ru-RU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Челны</a:t>
            </a:r>
          </a:p>
          <a:p>
            <a:pPr algn="ctr"/>
            <a:endParaRPr lang="ru-RU" dirty="0" smtClean="0">
              <a:solidFill>
                <a:schemeClr val="accent2">
                  <a:lumMod val="40000"/>
                  <a:lumOff val="60000"/>
                </a:schemeClr>
              </a:solidFill>
              <a:latin typeface="+mn-lt"/>
            </a:endParaRPr>
          </a:p>
          <a:p>
            <a:pPr algn="ctr"/>
            <a:r>
              <a:rPr lang="ru-RU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Из </a:t>
            </a:r>
            <a:r>
              <a:rPr lang="ru-RU" dirty="0" err="1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Википедии</a:t>
            </a:r>
            <a:r>
              <a:rPr lang="ru-RU" dirty="0" smtClean="0">
                <a:latin typeface="+mn-lt"/>
              </a:rPr>
              <a:t>.</a:t>
            </a:r>
            <a:endParaRPr lang="ru-RU" dirty="0">
              <a:latin typeface="+mn-lt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riatservice.ru/upload/iblock/b08/b0811f5d9ff28f06e8131aabe1cd71f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571486"/>
            <a:ext cx="3357586" cy="377835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857224" y="714362"/>
            <a:ext cx="73581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+mn-lt"/>
              </a:rPr>
              <a:t> </a:t>
            </a:r>
            <a:endParaRPr lang="ru-RU" sz="2400" b="1" dirty="0" smtClean="0">
              <a:solidFill>
                <a:schemeClr val="accent4">
                  <a:lumMod val="40000"/>
                  <a:lumOff val="60000"/>
                </a:schemeClr>
              </a:solidFill>
              <a:latin typeface="+mn-lt"/>
            </a:endParaRPr>
          </a:p>
        </p:txBody>
      </p:sp>
      <p:pic>
        <p:nvPicPr>
          <p:cNvPr id="8" name="Picture 4" descr="E:\Разделители\рамки\a1450517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-142894"/>
            <a:ext cx="9144000" cy="51435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928794" y="571486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     Начало </a:t>
            </a:r>
            <a:endParaRPr lang="ru-RU" sz="2000" b="1" dirty="0">
              <a:solidFill>
                <a:schemeClr val="accent2">
                  <a:lumMod val="40000"/>
                  <a:lumOff val="60000"/>
                </a:schemeClr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52877" y="1065428"/>
            <a:ext cx="3786214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В </a:t>
            </a:r>
            <a:r>
              <a:rPr lang="ru-RU" sz="1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августе 1969 года ЦК КПСС и Совет министров </a:t>
            </a:r>
            <a:r>
              <a:rPr lang="ru-RU" sz="1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СССР</a:t>
            </a:r>
            <a:r>
              <a:rPr lang="ru-RU" sz="1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 приняли </a:t>
            </a:r>
            <a:r>
              <a:rPr lang="ru-RU" sz="1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 Постановление </a:t>
            </a:r>
            <a:r>
              <a:rPr lang="ru-RU" sz="1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№ 674 от 14 августа 1969 «О строительстве комплекса автомобильных заводов в Набережных Челнах Татарской АССР». Заводы должны были специализироваться на производстве только большегрузных автомобилей. Строительству заводов в данном месте способствовало месторасположение города — в центре страны, наличие судоходных рек Камы и Волги, близость железной дороги — позволяли обеспечить будущий автогигант строительными материалами, сырьём, оборудованием и комплектующими. По первоначальному проекту, он должен был производить 150 тыс. большегрузных автомобилей и 250 тыс. двигателей в год</a:t>
            </a:r>
            <a:endParaRPr lang="ru-RU" sz="1200" dirty="0">
              <a:solidFill>
                <a:schemeClr val="accent2">
                  <a:lumMod val="40000"/>
                  <a:lumOff val="6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857224" y="714362"/>
            <a:ext cx="73581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+mn-lt"/>
              </a:rPr>
              <a:t> </a:t>
            </a:r>
            <a:endParaRPr lang="ru-RU" sz="2400" b="1" dirty="0" smtClean="0">
              <a:solidFill>
                <a:schemeClr val="accent4">
                  <a:lumMod val="40000"/>
                  <a:lumOff val="60000"/>
                </a:schemeClr>
              </a:solidFill>
              <a:latin typeface="+mn-lt"/>
            </a:endParaRPr>
          </a:p>
        </p:txBody>
      </p:sp>
      <p:pic>
        <p:nvPicPr>
          <p:cNvPr id="8" name="Picture 4" descr="E:\Разделители\рамки\a1450517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7170" name="AutoShape 2" descr="https://upload.wikimedia.org/wikipedia/commons/thumb/4/43/%D0%9F%D0%BE%D1%87%D0%B5%D1%82%D0%BD%D1%8B%D0%B9_%D0%B7%D0%BD%D0%B0%D0%BA_%22%D0%A3%D0%B4%D0%B0%D1%80%D0%BD%D0%B8%D0%BA_%D1%81%D1%82%D1%80%D0%BE%D0%B8%D1%82%D0%B5%D0%BB%D1%8C%D1%81%D1%82%D0%B2%D0%B0_%D0%9A%D0%90%D0%9C%D0%90%D0%97%D0%90%22.JPG/90px-%D0%9F%D0%BE%D1%87%D0%B5%D1%82%D0%BD%D1%8B%D0%B9_%D0%B7%D0%BD%D0%B0%D0%BA_%22%D0%A3%D0%B4%D0%B0%D1%80%D0%BD%D0%B8%D0%BA_%D1%81%D1%82%D1%80%D0%BE%D0%B8%D1%82%D0%B5%D0%BB%D1%8C%D1%81%D1%82%D0%B2%D0%B0_%D0%9A%D0%90%D0%9C%D0%90%D0%97%D0%90%22.JPG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31750" y="2281238"/>
            <a:ext cx="857250" cy="13335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1357304"/>
            <a:ext cx="442915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Уже 13 декабря 1969 года экскаваторщик Михаил Носков вынул первый ковш земли на промышленной площадке будущего автогиганта на Каме. Строительно-монтажные работы начаты с февраля 1970 </a:t>
            </a:r>
            <a:r>
              <a:rPr lang="ru-RU" sz="1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года, </a:t>
            </a:r>
            <a:r>
              <a:rPr lang="ru-RU" sz="1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и уже к концу года были уложены первые кубометры бетона в фундамент первенца КамАЗа — Ремонтно-инструментального завода, а также корпуса серого и ковкого чугуна Литейного завода.</a:t>
            </a:r>
          </a:p>
          <a:p>
            <a:pPr algn="ctr"/>
            <a:r>
              <a:rPr lang="ru-RU" sz="1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Темпы строительства комплекса заводов возрастали. В начале 70-х КамАЗ был объявлен ударной комсомольской </a:t>
            </a:r>
            <a:r>
              <a:rPr lang="ru-RU" sz="1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стройкой. </a:t>
            </a:r>
            <a:r>
              <a:rPr lang="ru-RU" sz="1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За 1970—1981 годы было освоено капитальных вложений на сумму 4,2 </a:t>
            </a:r>
            <a:r>
              <a:rPr lang="ru-RU" sz="1200" dirty="0" err="1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млрд</a:t>
            </a:r>
            <a:r>
              <a:rPr lang="ru-RU" sz="1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 руб. (в том числе на строительно-монтажные работы — 1,8 </a:t>
            </a:r>
            <a:r>
              <a:rPr lang="ru-RU" sz="1200" dirty="0" err="1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млрд</a:t>
            </a:r>
            <a:r>
              <a:rPr lang="ru-RU" sz="1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 </a:t>
            </a:r>
            <a:r>
              <a:rPr lang="ru-RU" sz="1200" dirty="0" err="1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руб</a:t>
            </a:r>
            <a:r>
              <a:rPr lang="ru-RU" sz="1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) и введено основных производственных фондов на сумму 3,9 </a:t>
            </a:r>
            <a:r>
              <a:rPr lang="ru-RU" sz="1200" dirty="0" err="1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млрд</a:t>
            </a:r>
            <a:r>
              <a:rPr lang="ru-RU" sz="1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 руб</a:t>
            </a:r>
            <a:r>
              <a:rPr lang="ru-RU" sz="1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.</a:t>
            </a:r>
            <a:r>
              <a:rPr lang="ru-RU" sz="12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[</a:t>
            </a:r>
            <a:r>
              <a:rPr lang="ru-RU" sz="1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(</a:t>
            </a:r>
            <a:r>
              <a:rPr lang="ru-RU" sz="1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что равно их стоимости на </a:t>
            </a:r>
            <a:r>
              <a:rPr lang="ru-RU" sz="1200" dirty="0" err="1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ЗИЛе</a:t>
            </a:r>
            <a:r>
              <a:rPr lang="ru-RU" sz="1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, </a:t>
            </a:r>
            <a:r>
              <a:rPr lang="ru-RU" sz="1200" dirty="0" err="1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ГАЗе</a:t>
            </a:r>
            <a:r>
              <a:rPr lang="ru-RU" sz="1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, </a:t>
            </a:r>
            <a:r>
              <a:rPr lang="ru-RU" sz="1200" dirty="0" err="1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ВАЗе</a:t>
            </a:r>
            <a:r>
              <a:rPr lang="ru-RU" sz="1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, вместе взятых</a:t>
            </a:r>
            <a:r>
              <a:rPr lang="ru-RU" sz="1200" dirty="0" smtClean="0"/>
              <a:t>).</a:t>
            </a:r>
            <a:endParaRPr lang="ru-RU" sz="1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714480" y="857238"/>
            <a:ext cx="290015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Строительство заводов</a:t>
            </a:r>
            <a:endParaRPr lang="ru-RU" sz="2000" b="1" dirty="0">
              <a:solidFill>
                <a:schemeClr val="accent2">
                  <a:lumMod val="40000"/>
                  <a:lumOff val="60000"/>
                </a:schemeClr>
              </a:solidFill>
              <a:latin typeface="+mn-lt"/>
            </a:endParaRPr>
          </a:p>
        </p:txBody>
      </p:sp>
      <p:sp>
        <p:nvSpPr>
          <p:cNvPr id="7172" name="AutoShape 4" descr="https://upload.wikimedia.org/wikipedia/commons/thumb/4/43/%D0%9F%D0%BE%D1%87%D0%B5%D1%82%D0%BD%D1%8B%D0%B9_%D0%B7%D0%BD%D0%B0%D0%BA_%22%D0%A3%D0%B4%D0%B0%D1%80%D0%BD%D0%B8%D0%BA_%D1%81%D1%82%D1%80%D0%BE%D0%B8%D1%82%D0%B5%D0%BB%D1%8C%D1%81%D1%82%D0%B2%D0%B0_%D0%9A%D0%90%D0%9C%D0%90%D0%97%D0%90%22.JPG/90px-%D0%9F%D0%BE%D1%87%D0%B5%D1%82%D0%BD%D1%8B%D0%B9_%D0%B7%D0%BD%D0%B0%D0%BA_%22%D0%A3%D0%B4%D0%B0%D1%80%D0%BD%D0%B8%D0%BA_%D1%81%D1%82%D1%80%D0%BE%D0%B8%D1%82%D0%B5%D0%BB%D1%8C%D1%81%D1%82%D0%B2%D0%B0_%D0%9A%D0%90%D0%9C%D0%90%D0%97%D0%90%2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4" name="AutoShape 6" descr="File:ÐÐ¾ÑÐµÑÐ½ÑÐ¹ Ð·Ð½Ð°Ðº &quot;Ð£Ð´Ð°ÑÐ½Ð¸Ðº ÑÑÑÐ¾Ð¸ÑÐµÐ»ÑÑÑÐ²Ð° ÐÐÐÐÐÐ&quot;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6" name="Picture 8" descr="E:\0.литература и поэзия\. Путешествия голландца Ханса Орлеманса по Советскому Союзу в поисках трамвая. Часть 5.1985. Казань\Новая папка\челнч\384px-Почетный_знак__Ударник_строительства_КАМАЗА_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36" y="785800"/>
            <a:ext cx="1902658" cy="296795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6143636" y="3857634"/>
            <a:ext cx="19821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Почетный знак "Ударник строительства КАМАЗА"</a:t>
            </a:r>
            <a:endParaRPr lang="ru-RU" sz="1200" dirty="0">
              <a:solidFill>
                <a:schemeClr val="accent2">
                  <a:lumMod val="40000"/>
                  <a:lumOff val="6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E:\Разделители\рамки\a1450517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14678" y="714362"/>
            <a:ext cx="29658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err="1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Фотолетопись</a:t>
            </a:r>
            <a:r>
              <a:rPr lang="ru-RU" sz="2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 событий </a:t>
            </a:r>
            <a:endParaRPr lang="ru-RU" sz="2000" b="1" dirty="0">
              <a:solidFill>
                <a:schemeClr val="accent2">
                  <a:lumMod val="40000"/>
                  <a:lumOff val="60000"/>
                </a:schemeClr>
              </a:solidFill>
              <a:latin typeface="+mn-lt"/>
            </a:endParaRPr>
          </a:p>
        </p:txBody>
      </p:sp>
      <p:pic>
        <p:nvPicPr>
          <p:cNvPr id="34818" name="Picture 2" descr="https://pbs.twimg.com/media/D3d4ne0WsAULR4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2714626"/>
            <a:ext cx="2428892" cy="1677960"/>
          </a:xfrm>
          <a:prstGeom prst="rect">
            <a:avLst/>
          </a:prstGeom>
          <a:noFill/>
        </p:spPr>
      </p:pic>
      <p:pic>
        <p:nvPicPr>
          <p:cNvPr id="34822" name="Picture 6" descr="http://www.archive.pskov.ru/sites/default/files/arhupr/test/09102015/1/no_3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9" y="1142990"/>
            <a:ext cx="2357454" cy="1754338"/>
          </a:xfrm>
          <a:prstGeom prst="rect">
            <a:avLst/>
          </a:prstGeom>
          <a:noFill/>
        </p:spPr>
      </p:pic>
      <p:pic>
        <p:nvPicPr>
          <p:cNvPr id="34824" name="Picture 8" descr="https://ic.pics.livejournal.com/kamaz/45416147/295137/295137_original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29322" y="1145892"/>
            <a:ext cx="2214578" cy="1640172"/>
          </a:xfrm>
          <a:prstGeom prst="rect">
            <a:avLst/>
          </a:prstGeom>
          <a:noFill/>
        </p:spPr>
      </p:pic>
      <p:pic>
        <p:nvPicPr>
          <p:cNvPr id="34826" name="Picture 10" descr="https://pbs.twimg.com/media/D3d4uYHWwAAYzYc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29322" y="2732664"/>
            <a:ext cx="2214495" cy="1655338"/>
          </a:xfrm>
          <a:prstGeom prst="rect">
            <a:avLst/>
          </a:prstGeom>
          <a:noFill/>
        </p:spPr>
      </p:pic>
      <p:sp>
        <p:nvSpPr>
          <p:cNvPr id="34828" name="AutoShape 12" descr="https://img-fotki.yandex.ru/get/9253/97833783.60d/0_d210c_c2101df2_XXX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4829" name="Picture 13" descr="E:\0.литература и поэзия\. Путешествия голландца Ханса Орлеманса по Советскому Союзу в поисках трамвая. Часть 5.1985. Казань\Новая папка\челнч\047 зав ст Image-30-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428992" y="1500180"/>
            <a:ext cx="2483574" cy="2110903"/>
          </a:xfrm>
          <a:prstGeom prst="rect">
            <a:avLst/>
          </a:prstGeom>
          <a:noFill/>
        </p:spPr>
      </p:pic>
      <p:sp>
        <p:nvSpPr>
          <p:cNvPr id="34833" name="AutoShape 17" descr="https://img.bgxcdn.com/images/oaupload/banggood/images/9D/7A/9b7d7561-96de-421a-9d26-44b00c04481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857620" y="3714758"/>
            <a:ext cx="17075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С</a:t>
            </a:r>
            <a:r>
              <a:rPr lang="ru-RU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троители </a:t>
            </a:r>
            <a:r>
              <a:rPr lang="ru-RU" b="1" dirty="0" err="1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Камаза</a:t>
            </a:r>
            <a:endParaRPr lang="ru-RU" b="1" dirty="0">
              <a:solidFill>
                <a:schemeClr val="accent2">
                  <a:lumMod val="40000"/>
                  <a:lumOff val="6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857224" y="714362"/>
            <a:ext cx="73581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+mn-lt"/>
              </a:rPr>
              <a:t> </a:t>
            </a:r>
            <a:endParaRPr lang="ru-RU" sz="2400" b="1" dirty="0" smtClean="0">
              <a:solidFill>
                <a:schemeClr val="accent4">
                  <a:lumMod val="40000"/>
                  <a:lumOff val="60000"/>
                </a:schemeClr>
              </a:solidFill>
              <a:latin typeface="+mn-lt"/>
            </a:endParaRPr>
          </a:p>
        </p:txBody>
      </p:sp>
      <p:pic>
        <p:nvPicPr>
          <p:cNvPr id="8" name="Picture 4" descr="E:\Разделители\рамки\a1450517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85918" y="857238"/>
            <a:ext cx="26629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Выпуск автомобилей</a:t>
            </a:r>
            <a:endParaRPr lang="ru-RU" sz="2000" b="1" dirty="0">
              <a:solidFill>
                <a:schemeClr val="accent2">
                  <a:lumMod val="40000"/>
                  <a:lumOff val="60000"/>
                </a:schemeClr>
              </a:solidFill>
              <a:latin typeface="+mn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00100" y="1285866"/>
            <a:ext cx="4572000" cy="249299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Первый автомобиль КамАЗ сошёл с главного сборочного </a:t>
            </a:r>
            <a:r>
              <a:rPr lang="ru-RU" sz="1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конвейера 16 </a:t>
            </a:r>
            <a:r>
              <a:rPr lang="ru-RU" sz="1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февраля 1976 года — бортовой </a:t>
            </a:r>
            <a:r>
              <a:rPr lang="ru-RU" sz="1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КамАЗ-5320  </a:t>
            </a:r>
            <a:r>
              <a:rPr lang="ru-RU" sz="1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Этот автомобиль сохранился, он был передан потребителям, долгое время работал в БАССР, позже был выкуплен музеем завода и восстановлен, оставлен в качестве музейного </a:t>
            </a:r>
            <a:r>
              <a:rPr lang="ru-RU" sz="1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экспоната</a:t>
            </a:r>
            <a:r>
              <a:rPr lang="ru-RU" sz="12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.</a:t>
            </a:r>
            <a:r>
              <a:rPr lang="ru-RU" sz="1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 </a:t>
            </a:r>
            <a:r>
              <a:rPr lang="ru-RU" sz="1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Уже в июне 1979 года с главного конвейера сходит 100 000-й грузовик. Рост производства на КамАЗе бьёт мировые рекорды и беспрецедентен для СССР.</a:t>
            </a:r>
          </a:p>
          <a:p>
            <a:pPr algn="ctr"/>
            <a:r>
              <a:rPr lang="ru-RU" sz="1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В феврале 1981 года были сданы в эксплуатацию мощности второй очереди </a:t>
            </a:r>
            <a:r>
              <a:rPr lang="ru-RU" sz="1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КамАЗа</a:t>
            </a:r>
          </a:p>
          <a:p>
            <a:pPr algn="ctr"/>
            <a:r>
              <a:rPr lang="ru-RU" sz="1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На десятом году производства (в 1987 году) была создана линия по производству малолитражных автомобилей «</a:t>
            </a:r>
            <a:r>
              <a:rPr lang="ru-RU" sz="1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Ока»</a:t>
            </a:r>
            <a:endParaRPr lang="ru-RU" sz="1200" dirty="0" smtClean="0">
              <a:solidFill>
                <a:schemeClr val="accent2">
                  <a:lumMod val="40000"/>
                  <a:lumOff val="60000"/>
                </a:schemeClr>
              </a:solidFill>
              <a:latin typeface="+mn-lt"/>
            </a:endParaRPr>
          </a:p>
          <a:p>
            <a:endParaRPr lang="ru-RU" sz="1200" dirty="0">
              <a:solidFill>
                <a:schemeClr val="accent2">
                  <a:lumMod val="40000"/>
                  <a:lumOff val="60000"/>
                </a:schemeClr>
              </a:solidFill>
              <a:latin typeface="+mn-lt"/>
            </a:endParaRPr>
          </a:p>
        </p:txBody>
      </p:sp>
      <p:sp>
        <p:nvSpPr>
          <p:cNvPr id="8194" name="AutoShape 2" descr="KamAZ-5320 truck in KrakÃ³w 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5" name="Picture 3" descr="E:\0.литература и поэзия\. Путешествия голландца Ханса Орлеманса по Советскому Союзу в поисках трамвая. Часть 5.1985. Казань\Новая папка\челнч\305px-KamAZ-5320_truck_in_Kraków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785800"/>
            <a:ext cx="2428892" cy="1823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7072330" y="2357436"/>
            <a:ext cx="100059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КамАЗ-5320</a:t>
            </a:r>
            <a:endParaRPr lang="ru-RU" sz="1200" dirty="0">
              <a:solidFill>
                <a:schemeClr val="accent2">
                  <a:lumMod val="40000"/>
                  <a:lumOff val="60000"/>
                </a:schemeClr>
              </a:solidFill>
              <a:latin typeface="+mn-lt"/>
            </a:endParaRPr>
          </a:p>
        </p:txBody>
      </p:sp>
      <p:sp>
        <p:nvSpPr>
          <p:cNvPr id="8197" name="AutoShape 5" descr="SeAZ-11116 (red colored)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8" name="Picture 6" descr="E:\0.литература и поэзия\. Путешествия голландца Ханса Орлеманса по Советскому Союзу в поисках трамвая. Часть 5.1985. Казань\Новая папка\челнч\305px-SeAZ-11116_(red_colored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8" y="2571750"/>
            <a:ext cx="2405059" cy="18057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6858016" y="4000510"/>
            <a:ext cx="122020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dirty="0" smtClean="0"/>
              <a:t>«</a:t>
            </a:r>
            <a:r>
              <a:rPr lang="ru-RU" sz="1000" b="1" dirty="0" smtClean="0">
                <a:latin typeface="+mn-lt"/>
              </a:rPr>
              <a:t>Ока» (ВАЗ-1111)</a:t>
            </a:r>
            <a:endParaRPr lang="ru-RU" sz="1000" dirty="0">
              <a:latin typeface="+mn-lt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857224" y="714362"/>
            <a:ext cx="73581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+mn-lt"/>
              </a:rPr>
              <a:t> </a:t>
            </a:r>
            <a:endParaRPr lang="ru-RU" sz="2400" b="1" dirty="0" smtClean="0">
              <a:solidFill>
                <a:schemeClr val="accent4">
                  <a:lumMod val="40000"/>
                  <a:lumOff val="60000"/>
                </a:schemeClr>
              </a:solidFill>
              <a:latin typeface="+mn-lt"/>
            </a:endParaRPr>
          </a:p>
        </p:txBody>
      </p:sp>
      <p:pic>
        <p:nvPicPr>
          <p:cNvPr id="8" name="Picture 4" descr="E:\Разделители\рамки\a1450517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000100" y="1071552"/>
            <a:ext cx="4071966" cy="2600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Гордость страны</a:t>
            </a:r>
          </a:p>
          <a:p>
            <a:pPr algn="ctr"/>
            <a:endParaRPr lang="ru-RU" sz="1100" dirty="0" smtClean="0">
              <a:solidFill>
                <a:schemeClr val="accent2">
                  <a:lumMod val="40000"/>
                  <a:lumOff val="60000"/>
                </a:schemeClr>
              </a:solidFill>
              <a:latin typeface="+mn-lt"/>
            </a:endParaRPr>
          </a:p>
          <a:p>
            <a:pPr algn="ctr"/>
            <a:r>
              <a:rPr lang="ru-RU" sz="11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В </a:t>
            </a:r>
            <a:r>
              <a:rPr lang="ru-RU" sz="11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1988 году было проведено финансово-экономическое исследование деятельности предприятия</a:t>
            </a:r>
            <a:r>
              <a:rPr lang="ru-RU" sz="11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.</a:t>
            </a:r>
          </a:p>
          <a:p>
            <a:pPr algn="ctr"/>
            <a:r>
              <a:rPr lang="ru-RU" sz="11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 </a:t>
            </a:r>
          </a:p>
          <a:p>
            <a:pPr algn="ctr"/>
            <a:r>
              <a:rPr lang="ru-RU" sz="11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По </a:t>
            </a:r>
            <a:r>
              <a:rPr lang="ru-RU" sz="11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подсчётам специалистов, с начала выпуска автомобилей «КамАЗ» Советский Союз получил только от их эксплуатации около 8 </a:t>
            </a:r>
            <a:r>
              <a:rPr lang="ru-RU" sz="1100" dirty="0" err="1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млрд</a:t>
            </a:r>
            <a:r>
              <a:rPr lang="ru-RU" sz="11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 руб. транспортной прибыли. Это означает, что за первые десять лет работы КамАЗ полностью оправдал все капиталовложения, связанные с его </a:t>
            </a:r>
            <a:r>
              <a:rPr lang="ru-RU" sz="11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строительством. </a:t>
            </a:r>
          </a:p>
          <a:p>
            <a:pPr algn="ctr"/>
            <a:endParaRPr lang="ru-RU" sz="1100" dirty="0" smtClean="0">
              <a:solidFill>
                <a:schemeClr val="accent2">
                  <a:lumMod val="40000"/>
                  <a:lumOff val="60000"/>
                </a:schemeClr>
              </a:solidFill>
              <a:latin typeface="+mn-lt"/>
            </a:endParaRPr>
          </a:p>
          <a:p>
            <a:pPr algn="ctr"/>
            <a:r>
              <a:rPr lang="ru-RU" sz="11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Составляя </a:t>
            </a:r>
            <a:r>
              <a:rPr lang="ru-RU" sz="11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треть грузового автопарка страны, КамАЗы перевозили до двух третей всех грузов, перевозимых автотранспортом.</a:t>
            </a:r>
            <a:endParaRPr lang="ru-RU" sz="1100" dirty="0">
              <a:solidFill>
                <a:schemeClr val="accent2">
                  <a:lumMod val="40000"/>
                  <a:lumOff val="60000"/>
                </a:schemeClr>
              </a:solidFill>
              <a:latin typeface="+mn-lt"/>
            </a:endParaRPr>
          </a:p>
        </p:txBody>
      </p:sp>
      <p:pic>
        <p:nvPicPr>
          <p:cNvPr id="25602" name="Picture 2" descr="http://russoauto.ru/images/automaker/KamAZ/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2451556"/>
            <a:ext cx="2959390" cy="194949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786050" y="4000510"/>
            <a:ext cx="222528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Автосборочный </a:t>
            </a:r>
            <a:r>
              <a:rPr lang="ru-RU" sz="12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завод</a:t>
            </a:r>
            <a:r>
              <a:rPr lang="ru-RU" sz="1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 </a:t>
            </a:r>
            <a:r>
              <a:rPr lang="ru-RU" sz="12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КамАЗ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5604" name="Picture 4" descr="https://bigpicture.ru/wp-content/uploads/2014/10/kamaz23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785801"/>
            <a:ext cx="3000396" cy="200126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2" name="Picture 8" descr="https://avatars.mds.yandex.net/get-zen_doc/40170/pub_5b8e1e67fd3cf000aae72b9a_5b8e1e6ccebe0c00ab8c9d7d/scale_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571750"/>
            <a:ext cx="5357850" cy="174130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857224" y="714362"/>
            <a:ext cx="73581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+mn-lt"/>
              </a:rPr>
              <a:t> </a:t>
            </a:r>
            <a:endParaRPr lang="ru-RU" sz="2400" b="1" dirty="0" smtClean="0">
              <a:solidFill>
                <a:schemeClr val="accent4">
                  <a:lumMod val="40000"/>
                  <a:lumOff val="60000"/>
                </a:schemeClr>
              </a:solidFill>
              <a:latin typeface="+mn-lt"/>
            </a:endParaRPr>
          </a:p>
        </p:txBody>
      </p:sp>
      <p:pic>
        <p:nvPicPr>
          <p:cNvPr id="8" name="Picture 4" descr="E:\Разделители\рамки\a1450517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000100" y="785800"/>
            <a:ext cx="457203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Строительство города</a:t>
            </a:r>
          </a:p>
          <a:p>
            <a:pPr algn="ctr"/>
            <a:endParaRPr lang="ru-RU" dirty="0" smtClean="0">
              <a:solidFill>
                <a:schemeClr val="accent2">
                  <a:lumMod val="40000"/>
                  <a:lumOff val="60000"/>
                </a:schemeClr>
              </a:solidFill>
              <a:latin typeface="+mn-lt"/>
            </a:endParaRPr>
          </a:p>
          <a:p>
            <a:pPr algn="ctr"/>
            <a:r>
              <a:rPr lang="ru-RU" sz="1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Набережные Челны были небольшим городом  до 1969г.</a:t>
            </a:r>
          </a:p>
          <a:p>
            <a:pPr algn="ctr"/>
            <a:r>
              <a:rPr lang="ru-RU" sz="1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 Бурное и стремительное развитие   Челнов   началось в  1970-х годах, когда практически  был построен новый красивый город. с  разветвленной макроструктурой.   Ежегодно </a:t>
            </a:r>
            <a:r>
              <a:rPr lang="ru-RU" sz="1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десятки тысяч людей со всего Советского Союза ехали на строительство завода. 35-тысячный прежде город за 20 лет бурного роста достиг отметки в полмиллиона при планировавшемся населении в 350 000 чел.</a:t>
            </a:r>
            <a:endParaRPr lang="ru-RU" sz="1200" dirty="0">
              <a:solidFill>
                <a:schemeClr val="accent2">
                  <a:lumMod val="40000"/>
                  <a:lumOff val="60000"/>
                </a:schemeClr>
              </a:solidFill>
              <a:latin typeface="+mn-lt"/>
            </a:endParaRPr>
          </a:p>
        </p:txBody>
      </p:sp>
      <p:sp>
        <p:nvSpPr>
          <p:cNvPr id="26627" name="AutoShape 3" descr="https://upload.wikimedia.org/wikipedia/ru/thumb/f/f3/%D0%A3%D0%BB%D0%B8%D1%86%D0%B0_%D0%A6%D0%B5%D0%BD%D1%82%D1%80%D0%B0%D0%BB%D1%8C%D0%BD%D0%B0%D1%8F_%D0%B2_%D0%9D%D0%B0%D0%B1%D0%B5%D1%80%D0%B5%D0%B6%D0%BD%D1%8B%D1%85_%D0%A7%D0%B5%D0%BB%D0%BD%D0%B0%D1%85_%D0%B2_%D0%BD%D0%B0%D1%87%D0%B0%D0%BB%D0%B5_XX_%D0%B2%D0%B5%D0%BA%D0%B0.jpg/220px-%D0%A3%D0%BB%D0%B8%D1%86%D0%B0_%D0%A6%D0%B5%D0%BD%D1%82%D1%80%D0%B0%D0%BB%D1%8C%D0%BD%D0%B0%D1%8F_%D0%B2_%D0%9D%D0%B0%D0%B1%D0%B5%D1%80%D0%B5%D0%B6%D0%BD%D1%8B%D1%85_%D0%A7%D0%B5%D0%BB%D0%BD%D0%B0%D1%85_%D0%B2_%D0%BD%D0%B0%D1%87%D0%B0%D0%BB%D0%B5_XX_%D0%B2%D0%B5%D0%BA%D0%B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28" name="Picture 4" descr="E:\0.литература и поэзия\. Путешествия голландца Ханса Орлеманса по Советскому Союзу в поисках трамвая. Часть 5.1985. Казань\Новая папка\челнч\220px-Улица_Центральная_в_Набережных_Челнах_в_начале_XX_век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2132" y="785800"/>
            <a:ext cx="2524128" cy="17439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5857884" y="2214560"/>
            <a:ext cx="223009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dirty="0" smtClean="0">
                <a:solidFill>
                  <a:schemeClr val="bg1"/>
                </a:solidFill>
                <a:latin typeface="+mn-lt"/>
              </a:rPr>
              <a:t>Центральная улица в начале XX века</a:t>
            </a:r>
            <a:endParaRPr lang="ru-RU" sz="10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26634" name="Picture 10" descr="https://ic.pics.livejournal.com/zdorovs/16627846/1543066/1543066_original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64019" y="2571750"/>
            <a:ext cx="2679881" cy="178595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5429256" y="2571750"/>
            <a:ext cx="223811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chemeClr val="bg1"/>
                </a:solidFill>
                <a:latin typeface="+mn-lt"/>
              </a:rPr>
              <a:t>Современные Набережные Челны</a:t>
            </a:r>
            <a:endParaRPr lang="ru-RU" sz="1100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857224" y="714362"/>
            <a:ext cx="73581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+mn-lt"/>
              </a:rPr>
              <a:t> </a:t>
            </a:r>
            <a:endParaRPr lang="ru-RU" sz="2400" b="1" dirty="0" smtClean="0">
              <a:solidFill>
                <a:schemeClr val="accent4">
                  <a:lumMod val="40000"/>
                  <a:lumOff val="60000"/>
                </a:schemeClr>
              </a:solidFill>
              <a:latin typeface="+mn-lt"/>
            </a:endParaRPr>
          </a:p>
        </p:txBody>
      </p:sp>
      <p:pic>
        <p:nvPicPr>
          <p:cNvPr id="8" name="Picture 4" descr="E:\Разделители\рамки\a1450517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000100" y="642924"/>
            <a:ext cx="4143404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  </a:t>
            </a:r>
            <a:endParaRPr lang="ru-RU" sz="1200" dirty="0" smtClean="0">
              <a:solidFill>
                <a:schemeClr val="accent2">
                  <a:lumMod val="40000"/>
                  <a:lumOff val="60000"/>
                </a:schemeClr>
              </a:solidFill>
              <a:latin typeface="+mn-lt"/>
            </a:endParaRPr>
          </a:p>
          <a:p>
            <a:pPr algn="ctr"/>
            <a:r>
              <a:rPr lang="ru-RU" sz="2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КАМАЗ В ХХ веке</a:t>
            </a:r>
          </a:p>
          <a:p>
            <a:pPr algn="ctr"/>
            <a:endParaRPr lang="ru-RU" sz="1200" dirty="0" smtClean="0">
              <a:solidFill>
                <a:schemeClr val="accent2">
                  <a:lumMod val="40000"/>
                  <a:lumOff val="60000"/>
                </a:schemeClr>
              </a:solidFill>
              <a:latin typeface="+mn-lt"/>
            </a:endParaRPr>
          </a:p>
          <a:p>
            <a:pPr algn="ctr"/>
            <a:r>
              <a:rPr lang="ru-RU" sz="1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В </a:t>
            </a:r>
            <a:r>
              <a:rPr lang="ru-RU" sz="1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конце мая 2019 года началось производство кабин поколения К5 на новом заводе, построенном совместно с компанией </a:t>
            </a:r>
            <a:r>
              <a:rPr lang="ru-RU" sz="1200" dirty="0" err="1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Daimler</a:t>
            </a:r>
            <a:r>
              <a:rPr lang="ru-RU" sz="1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. Уровень автоматизации на производстве достиг 80%, оставив для человеческого персонала функции контроля качества, укладки деталей на сборочную линию и </a:t>
            </a:r>
            <a:r>
              <a:rPr lang="ru-RU" sz="1200" dirty="0" err="1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логистических</a:t>
            </a:r>
            <a:r>
              <a:rPr lang="ru-RU" sz="1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 </a:t>
            </a:r>
            <a:r>
              <a:rPr lang="ru-RU" sz="1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задач Планируемый </a:t>
            </a:r>
            <a:r>
              <a:rPr lang="ru-RU" sz="1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годовой объём производства — 55 тыс. (планируется достичь к 2024 году). Кабины будут производится для пяти типов грузовиков и </a:t>
            </a:r>
            <a:r>
              <a:rPr lang="ru-RU" sz="1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самосвалов</a:t>
            </a:r>
            <a:r>
              <a:rPr lang="ru-RU" sz="12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endParaRPr lang="ru-RU" sz="1200" dirty="0" smtClean="0"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pPr algn="ctr"/>
            <a:r>
              <a:rPr lang="ru-RU" sz="1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В </a:t>
            </a:r>
            <a:r>
              <a:rPr lang="ru-RU" sz="1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подразделениях и дочерних обществах ПАО «КАМАЗ» работает около 36 тысяч </a:t>
            </a:r>
            <a:r>
              <a:rPr lang="ru-RU" sz="1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человек</a:t>
            </a:r>
          </a:p>
          <a:p>
            <a:pPr algn="ctr"/>
            <a:r>
              <a:rPr lang="ru-RU" sz="12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endParaRPr lang="ru-RU" sz="1200" dirty="0" smtClean="0"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pPr algn="ctr"/>
            <a:r>
              <a:rPr lang="ru-RU" sz="1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За 2018 год реализовано 38382 автомобилей</a:t>
            </a:r>
            <a:r>
              <a:rPr lang="ru-RU" sz="1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.</a:t>
            </a:r>
            <a:r>
              <a:rPr lang="ru-RU" sz="1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 Экспортировано 5698 автомобилей. Доля КамАЗа на российском рынке тяжёлых грузовиков 41 %.</a:t>
            </a:r>
          </a:p>
          <a:p>
            <a:r>
              <a:rPr lang="ru-RU" sz="1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.</a:t>
            </a:r>
          </a:p>
          <a:p>
            <a:endParaRPr lang="ru-RU" sz="1200" dirty="0" smtClean="0">
              <a:solidFill>
                <a:schemeClr val="accent2">
                  <a:lumMod val="40000"/>
                  <a:lumOff val="60000"/>
                </a:schemeClr>
              </a:solidFill>
              <a:latin typeface="+mn-lt"/>
            </a:endParaRPr>
          </a:p>
          <a:p>
            <a:endParaRPr lang="ru-RU" sz="1200" dirty="0">
              <a:solidFill>
                <a:schemeClr val="accent2">
                  <a:lumMod val="40000"/>
                  <a:lumOff val="60000"/>
                </a:schemeClr>
              </a:solidFill>
              <a:latin typeface="+mn-lt"/>
            </a:endParaRPr>
          </a:p>
        </p:txBody>
      </p:sp>
      <p:pic>
        <p:nvPicPr>
          <p:cNvPr id="27650" name="Picture 2" descr="https://ural.tatar/images/jsn/ka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785800"/>
            <a:ext cx="2833707" cy="1700225"/>
          </a:xfrm>
          <a:prstGeom prst="rect">
            <a:avLst/>
          </a:prstGeom>
          <a:noFill/>
        </p:spPr>
      </p:pic>
      <p:sp>
        <p:nvSpPr>
          <p:cNvPr id="27652" name="AutoShape 4" descr="https://fingazeta.ru/upload/iblock/9b5/img_43880_15093568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654" name="Picture 6" descr="http://fototruck.ru/photo/00/39/95/3995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2500312"/>
            <a:ext cx="2714644" cy="183887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3786</TotalTime>
  <Words>341</Words>
  <Application>Microsoft Office PowerPoint</Application>
  <PresentationFormat>Экран (16:9)</PresentationFormat>
  <Paragraphs>64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20" baseType="lpstr">
      <vt:lpstr>Arial</vt:lpstr>
      <vt:lpstr>Times New Roman</vt:lpstr>
      <vt:lpstr>Wingdings 2</vt:lpstr>
      <vt:lpstr>Wingdings</vt:lpstr>
      <vt:lpstr>Wingdings 3</vt:lpstr>
      <vt:lpstr>Lucida Sans</vt:lpstr>
      <vt:lpstr>Book Antiqua</vt:lpstr>
      <vt:lpstr>Roboto</vt:lpstr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Лев Николаевич Толстой</dc:title>
  <cp:lastModifiedBy>нурания</cp:lastModifiedBy>
  <cp:revision>299</cp:revision>
  <dcterms:modified xsi:type="dcterms:W3CDTF">2020-04-16T10:06:03Z</dcterms:modified>
</cp:coreProperties>
</file>