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1" r:id="rId1"/>
  </p:sldMasterIdLst>
  <p:notesMasterIdLst>
    <p:notesMasterId r:id="rId34"/>
  </p:notesMasterIdLst>
  <p:sldIdLst>
    <p:sldId id="263" r:id="rId2"/>
    <p:sldId id="264" r:id="rId3"/>
    <p:sldId id="265" r:id="rId4"/>
    <p:sldId id="274" r:id="rId5"/>
    <p:sldId id="298" r:id="rId6"/>
    <p:sldId id="275" r:id="rId7"/>
    <p:sldId id="276" r:id="rId8"/>
    <p:sldId id="277" r:id="rId9"/>
    <p:sldId id="299" r:id="rId10"/>
    <p:sldId id="280" r:id="rId11"/>
    <p:sldId id="300" r:id="rId12"/>
    <p:sldId id="281" r:id="rId13"/>
    <p:sldId id="268" r:id="rId14"/>
    <p:sldId id="282" r:id="rId15"/>
    <p:sldId id="302" r:id="rId16"/>
    <p:sldId id="267" r:id="rId17"/>
    <p:sldId id="283" r:id="rId18"/>
    <p:sldId id="269" r:id="rId19"/>
    <p:sldId id="284" r:id="rId20"/>
    <p:sldId id="303" r:id="rId21"/>
    <p:sldId id="301" r:id="rId22"/>
    <p:sldId id="304" r:id="rId23"/>
    <p:sldId id="309" r:id="rId24"/>
    <p:sldId id="287" r:id="rId25"/>
    <p:sldId id="310" r:id="rId26"/>
    <p:sldId id="308" r:id="rId27"/>
    <p:sldId id="311" r:id="rId28"/>
    <p:sldId id="312" r:id="rId29"/>
    <p:sldId id="305" r:id="rId30"/>
    <p:sldId id="313" r:id="rId31"/>
    <p:sldId id="314" r:id="rId32"/>
    <p:sldId id="29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96" y="-8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320430445999822E-2"/>
          <c:y val="3.0305047805145834E-2"/>
          <c:w val="0.88739407041192953"/>
          <c:h val="0.467546089650169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b="1" dirty="0" smtClean="0">
                        <a:latin typeface="Times New Roman" pitchFamily="18" charset="0"/>
                        <a:cs typeface="Times New Roman" pitchFamily="18" charset="0"/>
                      </a:rPr>
                      <a:t>39</a:t>
                    </a:r>
                    <a:r>
                      <a:rPr lang="en-US" b="1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32,4</a:t>
                    </a:r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delete val="1"/>
            </c:dLbl>
            <c:dLbl>
              <c:idx val="3"/>
              <c:layout>
                <c:manualLayout>
                  <c:x val="-0.22291118888024788"/>
                  <c:y val="-4.668598913846173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4,8</a:t>
                    </a:r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tx>
                <c:rich>
                  <a:bodyPr/>
                  <a:lstStyle/>
                  <a:p>
                    <a:r>
                      <a:rPr lang="ru-RU" b="1" dirty="0" smtClean="0">
                        <a:latin typeface="Times New Roman" pitchFamily="18" charset="0"/>
                        <a:cs typeface="Times New Roman" pitchFamily="18" charset="0"/>
                      </a:rPr>
                      <a:t>12%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высшая</c:v>
                </c:pt>
                <c:pt idx="1">
                  <c:v>первая</c:v>
                </c:pt>
                <c:pt idx="2">
                  <c:v>соответствуют занимаемой должности</c:v>
                </c:pt>
                <c:pt idx="3">
                  <c:v>без категории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39.1</c:v>
                </c:pt>
                <c:pt idx="1">
                  <c:v>32.4</c:v>
                </c:pt>
                <c:pt idx="2">
                  <c:v>14.8</c:v>
                </c:pt>
                <c:pt idx="3">
                  <c:v>13.5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773312"/>
        <c:axId val="46687360"/>
      </c:barChart>
      <c:catAx>
        <c:axId val="43773312"/>
        <c:scaling>
          <c:orientation val="minMax"/>
        </c:scaling>
        <c:delete val="0"/>
        <c:axPos val="b"/>
        <c:majorTickMark val="out"/>
        <c:minorTickMark val="none"/>
        <c:tickLblPos val="nextTo"/>
        <c:crossAx val="46687360"/>
        <c:crosses val="autoZero"/>
        <c:auto val="1"/>
        <c:lblAlgn val="ctr"/>
        <c:lblOffset val="100"/>
        <c:noMultiLvlLbl val="0"/>
      </c:catAx>
      <c:valAx>
        <c:axId val="46687360"/>
        <c:scaling>
          <c:orientation val="minMax"/>
        </c:scaling>
        <c:delete val="1"/>
        <c:axPos val="l"/>
        <c:majorGridlines>
          <c:spPr>
            <a:ln>
              <a:solidFill>
                <a:schemeClr val="accent1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crossAx val="4377331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latin typeface="Times New Roman" pitchFamily="18" charset="0"/>
                <a:cs typeface="Times New Roman" pitchFamily="18" charset="0"/>
              </a:defRPr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Возрастной ценз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0290558907951684E-2"/>
          <c:y val="0.40944157545713317"/>
          <c:w val="0.52637939491072883"/>
          <c:h val="0.5536209578246095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ru-RU" dirty="0" smtClean="0"/>
                      <a:t>4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</a:t>
                    </a:r>
                    <a:r>
                      <a:rPr lang="ru-RU" smtClean="0"/>
                      <a:t>4</a:t>
                    </a:r>
                    <a:r>
                      <a:rPr lang="en-US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0239127356128096E-3"/>
                  <c:y val="-1.65259415620486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</a:t>
                    </a:r>
                    <a:r>
                      <a:rPr lang="ru-RU" dirty="0" smtClean="0"/>
                      <a:t>5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37%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до 30 лет</c:v>
                </c:pt>
                <c:pt idx="1">
                  <c:v>от 31-40 лет</c:v>
                </c:pt>
                <c:pt idx="2">
                  <c:v>от 41-50 лет</c:v>
                </c:pt>
                <c:pt idx="3">
                  <c:v>от 51 лет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0.12</c:v>
                </c:pt>
                <c:pt idx="1">
                  <c:v>0.12</c:v>
                </c:pt>
                <c:pt idx="2">
                  <c:v>0.37</c:v>
                </c:pt>
                <c:pt idx="3">
                  <c:v>0.34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2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стаж педагогической работы</c:v>
                </c:pt>
              </c:strCache>
            </c:strRef>
          </c:tx>
          <c:dLbls>
            <c:dLbl>
              <c:idx val="0"/>
              <c:layout>
                <c:manualLayout>
                  <c:x val="2.0350302957791014E-2"/>
                  <c:y val="-0.11066308536524264"/>
                </c:manualLayout>
              </c:layout>
              <c:spPr/>
              <c:txPr>
                <a:bodyPr/>
                <a:lstStyle/>
                <a:p>
                  <a:pPr>
                    <a:defRPr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0853494910821875"/>
                  <c:y val="-0.1072048639475788"/>
                </c:manualLayout>
              </c:layout>
              <c:tx>
                <c:rich>
                  <a:bodyPr/>
                  <a:lstStyle/>
                  <a:p>
                    <a:pPr>
                      <a:defRPr b="1"/>
                    </a:pPr>
                    <a:r>
                      <a:rPr lang="ru-RU" dirty="0" smtClean="0"/>
                      <a:t>10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3566841932093016"/>
                  <c:y val="4.4956878429629824E-2"/>
                </c:manualLayout>
              </c:layout>
              <c:spPr/>
              <c:txPr>
                <a:bodyPr/>
                <a:lstStyle/>
                <a:p>
                  <a:pPr>
                    <a:defRPr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3917171596318359E-2"/>
                  <c:y val="0.16253640663020014"/>
                </c:manualLayout>
              </c:layout>
              <c:tx>
                <c:rich>
                  <a:bodyPr/>
                  <a:lstStyle/>
                  <a:p>
                    <a:pPr>
                      <a:defRPr b="1"/>
                    </a:pPr>
                    <a:r>
                      <a:rPr lang="en-US" dirty="0" smtClean="0"/>
                      <a:t>6</a:t>
                    </a:r>
                    <a:r>
                      <a:rPr lang="ru-RU" dirty="0" smtClean="0"/>
                      <a:t>0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от 2-5 лет</c:v>
                </c:pt>
                <c:pt idx="1">
                  <c:v>от 5-10 лет</c:v>
                </c:pt>
                <c:pt idx="2">
                  <c:v>от 10-20 лет</c:v>
                </c:pt>
                <c:pt idx="3">
                  <c:v>Свыше 20 лет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0.12</c:v>
                </c:pt>
                <c:pt idx="1">
                  <c:v>0.1</c:v>
                </c:pt>
                <c:pt idx="2">
                  <c:v>0.18</c:v>
                </c:pt>
                <c:pt idx="3">
                  <c:v>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6697060369360669"/>
          <c:y val="0.37517999089425796"/>
          <c:w val="0.32011881158503758"/>
          <c:h val="0.5116000182986204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1589207479362196"/>
          <c:y val="2.2515228804364528E-2"/>
        </c:manualLayout>
      </c:layout>
      <c:overlay val="0"/>
      <c:txPr>
        <a:bodyPr/>
        <a:lstStyle/>
        <a:p>
          <a:pPr>
            <a:defRPr sz="2400">
              <a:solidFill>
                <a:schemeClr val="tx1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Изучение Родного языка</c:v>
                </c:pt>
              </c:strCache>
            </c:strRef>
          </c:tx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400" b="1" baseline="0" dirty="0" smtClean="0">
                        <a:solidFill>
                          <a:schemeClr val="bg1"/>
                        </a:solidFill>
                      </a:rPr>
                      <a:t>499(56,7%)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sz="1400" b="1" baseline="0" dirty="0" smtClean="0">
                        <a:solidFill>
                          <a:schemeClr val="tx1"/>
                        </a:solidFill>
                      </a:rPr>
                      <a:t>115 (13%)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0268744538895078"/>
                  <c:y val="0.13744469261815398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/>
                      <a:t>266</a:t>
                    </a:r>
                    <a:r>
                      <a:rPr lang="ru-RU" b="1" smtClean="0"/>
                      <a:t> (30,3%)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 baseline="0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Родной русский язык</c:v>
                </c:pt>
                <c:pt idx="1">
                  <c:v>Родной татарский язык</c:v>
                </c:pt>
                <c:pt idx="2">
                  <c:v>Государственный язык Республики Татарстан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499</c:v>
                </c:pt>
                <c:pt idx="1">
                  <c:v>115</c:v>
                </c:pt>
                <c:pt idx="2">
                  <c:v>266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0.76389</cdr:x>
      <cdr:y>0.17647</cdr:y>
    </cdr:from>
    <cdr:to>
      <cdr:x>0.86111</cdr:x>
      <cdr:y>0.32353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960440" y="432048"/>
          <a:ext cx="504056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0.73611</cdr:x>
      <cdr:y>0.17647</cdr:y>
    </cdr:from>
    <cdr:to>
      <cdr:x>0.875</cdr:x>
      <cdr:y>0.38235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16424" y="432048"/>
          <a:ext cx="720080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13,5%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30E1A4-D6C2-4CAB-9213-66026308073D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35EB6B-D2D2-451E-BB05-E9254F3A68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463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68FF702-1837-4AD0-8128-55C7DCA6F5FC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C9BE1D-FF3F-4DCA-8D07-D2B4B53FA192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BEF3D6-CECE-4C7C-9D0F-81D4044CD8C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E29A69-C797-4E3C-8B5E-A5ABAFEB2A6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300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71F63B-4CB4-432E-A239-E049E51EA0F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5299C-6D56-4E94-8A11-119C3CA99979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E86F3-0439-4896-A20C-849F115A763A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35F649-0000-4EEB-A396-4AD8D5BEA7F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35D8ED-2A9F-468F-8AED-B7812DB74B57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A5C34-D33A-4B29-AAA7-3B7D0ADBB8CD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8C3F5B-4EA0-49A3-B808-C301FB11B90C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5DE805-AF82-4DC8-AF90-AD4BFEA506B4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FD0BD20-6CE8-4502-96D8-9F8C1BFF3F07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  <p:sldLayoutId id="2147483823" r:id="rId12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openxmlformats.org/officeDocument/2006/relationships/image" Target="../media/image50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12" Type="http://schemas.openxmlformats.org/officeDocument/2006/relationships/image" Target="../media/image49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jpeg"/><Relationship Id="rId11" Type="http://schemas.openxmlformats.org/officeDocument/2006/relationships/image" Target="../media/image48.jpeg"/><Relationship Id="rId5" Type="http://schemas.openxmlformats.org/officeDocument/2006/relationships/image" Target="../media/image42.jpeg"/><Relationship Id="rId10" Type="http://schemas.openxmlformats.org/officeDocument/2006/relationships/image" Target="../media/image47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Relationship Id="rId14" Type="http://schemas.openxmlformats.org/officeDocument/2006/relationships/image" Target="../media/image51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412776"/>
            <a:ext cx="7772400" cy="367240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effectLst/>
                <a:latin typeface="Times New Roman" pitchFamily="18" charset="0"/>
                <a:cs typeface="Times New Roman" pitchFamily="18" charset="0"/>
              </a:rPr>
              <a:t>Публичный доклад директора муниципального бюджетного общеобразовательного учреждения </a:t>
            </a:r>
            <a:br>
              <a:rPr lang="ru-RU" sz="22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effectLst/>
                <a:latin typeface="Times New Roman" pitchFamily="18" charset="0"/>
                <a:cs typeface="Times New Roman" pitchFamily="18" charset="0"/>
              </a:rPr>
              <a:t>«Гимназия №9» Московского района </a:t>
            </a:r>
            <a:r>
              <a:rPr lang="ru-RU" sz="2200" b="1" dirty="0" err="1" smtClean="0">
                <a:effectLst/>
                <a:latin typeface="Times New Roman" pitchFamily="18" charset="0"/>
                <a:cs typeface="Times New Roman" pitchFamily="18" charset="0"/>
              </a:rPr>
              <a:t>г.Казани</a:t>
            </a:r>
            <a:r>
              <a:rPr lang="ru-RU" sz="22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2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effectLst/>
                <a:latin typeface="Times New Roman" pitchFamily="18" charset="0"/>
                <a:cs typeface="Times New Roman" pitchFamily="18" charset="0"/>
              </a:rPr>
              <a:t>Кузнецовой Марины Борисовны</a:t>
            </a:r>
            <a:br>
              <a:rPr lang="ru-RU" sz="22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700" b="1" dirty="0">
                <a:effectLst/>
                <a:latin typeface="Times New Roman" pitchFamily="18" charset="0"/>
                <a:cs typeface="Times New Roman" pitchFamily="18" charset="0"/>
              </a:rPr>
              <a:t>Базовые аспекты гимназического образования в обучении и воспитании подрастающего </a:t>
            </a:r>
            <a:r>
              <a:rPr lang="ru-RU" sz="2700" b="1" dirty="0" smtClean="0">
                <a:effectLst/>
                <a:latin typeface="Times New Roman" pitchFamily="18" charset="0"/>
                <a:cs typeface="Times New Roman" pitchFamily="18" charset="0"/>
              </a:rPr>
              <a:t>поколения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7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D:\Documents\кафедра\gimnazi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4168" y="0"/>
            <a:ext cx="2714644" cy="1714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8597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1580988"/>
              </p:ext>
            </p:extLst>
          </p:nvPr>
        </p:nvGraphicFramePr>
        <p:xfrm>
          <a:off x="179512" y="1071"/>
          <a:ext cx="5328592" cy="3643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5122" name="Picture 2" descr="C:\Users\Директор\Desktop\Мои документы\Публичный доклад директора\публ.докл.19\PHOTO-2019-04-25-15-02-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5" y="3465004"/>
            <a:ext cx="5111550" cy="287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94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53"/>
            <a:ext cx="7772400" cy="1428759"/>
          </a:xfrm>
        </p:spPr>
        <p:txBody>
          <a:bodyPr>
            <a:noAutofit/>
          </a:bodyPr>
          <a:lstStyle/>
          <a:p>
            <a:endParaRPr lang="ru-RU" sz="3200" b="1" i="1" dirty="0">
              <a:solidFill>
                <a:schemeClr val="accent1">
                  <a:lumMod val="75000"/>
                </a:schemeClr>
              </a:solidFill>
              <a:cs typeface="Aharoni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93030">
            <a:off x="4086856" y="365520"/>
            <a:ext cx="5364932" cy="330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Директор\Desktop\20151210_1134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1" y="36368"/>
            <a:ext cx="4580878" cy="281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C:\Users\User\Pictures\2015-08-03 014\014 001.BMP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682" y="2852936"/>
            <a:ext cx="4125270" cy="400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5" y="3429000"/>
            <a:ext cx="4932655" cy="3279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544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2636912"/>
            <a:ext cx="8229600" cy="28803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8155461"/>
              </p:ext>
            </p:extLst>
          </p:nvPr>
        </p:nvGraphicFramePr>
        <p:xfrm>
          <a:off x="301182" y="1316961"/>
          <a:ext cx="8591297" cy="52803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5655"/>
                <a:gridCol w="2276411"/>
                <a:gridCol w="2417340"/>
                <a:gridCol w="2131891"/>
              </a:tblGrid>
              <a:tr h="2622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301" marR="683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победители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301" marR="683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призеры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301" marR="683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301" marR="68301" marT="0" marB="0"/>
                </a:tc>
              </a:tr>
              <a:tr h="20914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301" marR="683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Каримов Э. (9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Муртазина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Д. (10кл)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Мясникова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А. (11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Титов А. (7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Ермолаева В. (8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301" marR="683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Турдиева А. (10кл)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Корнилова А. (10 кл)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Левинсон В. (11 кл)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Кузнецова Я. (11 кл)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Пигачева Д. (8 кл)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Усманова А. (8 кл)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Иванова Э. (8 кл)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301" marR="683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Гилазутдинова Д.И.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Шайогзамова З.И.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Венедиктова Т.В.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Кашафова В.С.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Хайбуллина А.К.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Бахтиарова С.Е.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Сергеева С.М.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301" marR="68301" marT="0" marB="0"/>
                </a:tc>
              </a:tr>
              <a:tr h="16251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региональный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301" marR="683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Дмитренко Е. (10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301" marR="683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Пигачева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Л. (10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Каримов Э. (9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Корник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 (11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Муртазина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Д. (10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Романов А. (11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Блинов С. (10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301" marR="683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Хайбуллина А.К.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Сергеева С.М.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Гилазутдинова Д.И.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Бахтиарова С.Е.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Шайогзамова З.И.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301" marR="68301" marT="0" marB="0"/>
                </a:tc>
              </a:tr>
              <a:tr h="13015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заключительный (республиканский) (7-8 классы)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301" marR="683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301" marR="683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Солодовникова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К.(8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Титов А. (7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Усманова А. (8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301" marR="683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Кашафова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В.С.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301" marR="68301" marT="0" marB="0"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080483" y="116632"/>
            <a:ext cx="68663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F5897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Всероссийская олимпиада школьников </a:t>
            </a:r>
            <a:br>
              <a:rPr lang="ru-RU" sz="2400" b="1" dirty="0">
                <a:solidFill>
                  <a:srgbClr val="2F5897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2400" b="1" dirty="0">
                <a:solidFill>
                  <a:srgbClr val="2F5897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 французскому языку </a:t>
            </a:r>
            <a:r>
              <a:rPr lang="ru-RU" sz="2400" dirty="0">
                <a:solidFill>
                  <a:srgbClr val="2F5897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2F5897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2400" b="1" dirty="0">
                <a:solidFill>
                  <a:srgbClr val="2F5897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2018-2019 учебный год: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749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Стажировка французских студентов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E29A69-C797-4E3C-8B5E-A5ABAFEB2A6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ru-RU">
              <a:solidFill>
                <a:srgbClr val="000000"/>
              </a:solidFill>
            </a:endParaRPr>
          </a:p>
        </p:txBody>
      </p:sp>
      <p:pic>
        <p:nvPicPr>
          <p:cNvPr id="3074" name="Picture 2" descr="C:\Users\0A6E~1\AppData\Local\Temp\Rar$DIa0.867\IMG-20180221-WA0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378" y="4725144"/>
            <a:ext cx="3020622" cy="2239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0A6E~1\AppData\Local\Temp\Rar$DIa0.553\IMG-20180227-WA00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29363"/>
            <a:ext cx="345638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0A6E~1\AppData\Local\Temp\Rar$DIa0.860\IMG-20180221-WA00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330751"/>
            <a:ext cx="3323861" cy="249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0A6E~1\AppData\Local\Temp\Rar$DIa0.545\IMG-20180221-WA00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863" y="921301"/>
            <a:ext cx="3983788" cy="2987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Директор\Desktop\Мои документы\Публичный доклад директора\публ.докл.19\отчет французский\стажировка французских студентов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00" y="910286"/>
            <a:ext cx="4644008" cy="348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04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Участие в конкурсах и конференциях по французскому языку 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в 2018 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2400" dirty="0" err="1">
                <a:effectLst/>
                <a:latin typeface="Times New Roman" pitchFamily="18" charset="0"/>
                <a:cs typeface="Times New Roman" pitchFamily="18" charset="0"/>
              </a:rPr>
              <a:t>уч.г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E29A69-C797-4E3C-8B5E-A5ABAFEB2A6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ru-RU">
              <a:solidFill>
                <a:srgbClr val="000000"/>
              </a:solidFill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220386525"/>
              </p:ext>
            </p:extLst>
          </p:nvPr>
        </p:nvGraphicFramePr>
        <p:xfrm>
          <a:off x="107504" y="924338"/>
          <a:ext cx="8712968" cy="59497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56784"/>
                <a:gridCol w="1656184"/>
              </a:tblGrid>
              <a:tr h="6993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Название конкурса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416" marR="27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победителей и призеров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416" marR="27416" marT="0" marB="0"/>
                </a:tc>
              </a:tr>
              <a:tr h="3232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Всероссийская научная конференция-конкурс учащихся имени Льва Толстого, КФУ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416" marR="274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416" marR="27416" marT="0" marB="0"/>
                </a:tc>
              </a:tr>
              <a:tr h="713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VIII Открытый региональный интернет-конкурс «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Learn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win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 («Учись побеждать»), организованный Поволжской государственной академией физической культуры, спорта и туризма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416" marR="274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416" marR="27416" marT="0" marB="0"/>
                </a:tc>
              </a:tr>
              <a:tr h="9516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Всероссийский конкурс письменного перевода среди учащихся общеобразовательных школ и учреждений среднего профессионального образования на базе кафедры иностранных языков в профессиональной коммуникации КНИТУ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416" marR="274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416" marR="27416" marT="0" marB="0"/>
                </a:tc>
              </a:tr>
              <a:tr h="5055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Республиканский конкурс видеороликов на иностранных языках «Их именами названы улицы…»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416" marR="274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416" marR="27416" marT="0" marB="0"/>
                </a:tc>
              </a:tr>
              <a:tr h="2379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Республиканский конкурс французской  поэзии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416" marR="274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416" marR="27416" marT="0" marB="0"/>
                </a:tc>
              </a:tr>
              <a:tr h="713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Республиканский Фестиваль литературных искусств (Альянс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Франсез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Казань)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416" marR="274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+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театральных коллектива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416" marR="27416" marT="0" marB="0"/>
                </a:tc>
              </a:tr>
              <a:tr h="5055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Брейн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-ринг «Знатоки Франции», организованный Институтом филологии и межкультурной коммуникации КФУ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416" marR="274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Команда 10А и 10Б класса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416" marR="27416" marT="0" marB="0"/>
                </a:tc>
              </a:tr>
              <a:tr h="5055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Конкурс рождественских открыток, организованный Французским институтом в России для школ - партнеров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416" marR="274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416" marR="27416" marT="0" marB="0"/>
                </a:tc>
              </a:tr>
              <a:tr h="7044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 Республиканский лингвистический форум «Объединяя языки и культуры», Институт международных отношений, истории и востоковедения КФУ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416" marR="274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416" marR="2741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766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E29A69-C797-4E3C-8B5E-A5ABAFEB2A6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ru-RU">
              <a:solidFill>
                <a:srgbClr val="000000"/>
              </a:solidFill>
            </a:endParaRPr>
          </a:p>
        </p:txBody>
      </p:sp>
      <p:pic>
        <p:nvPicPr>
          <p:cNvPr id="3074" name="Picture 2" descr="C:\Users\Директор\Desktop\Мои документы\Публичный доклад директора\публ.докл.19\отчет французский\театр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08920"/>
            <a:ext cx="5376597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иректор\Desktop\Мои документы\Публичный доклад директора\публ.докл.19\отчет французский\театр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4594">
            <a:off x="23591" y="0"/>
            <a:ext cx="4417169" cy="331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иректор\Desktop\Мои документы\Публичный доклад директора\публ.докл.19\отчет французский\конкурс поэзии им. Валеевой С.М.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88640"/>
            <a:ext cx="4665058" cy="3498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Директор\Downloads\PHOTO-2019-04-25-14-30-4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667" y="3177970"/>
            <a:ext cx="4725332" cy="354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252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Республиканский семинар учителей французского языка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E29A69-C797-4E3C-8B5E-A5ABAFEB2A6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ru-RU">
              <a:solidFill>
                <a:srgbClr val="000000"/>
              </a:solidFill>
            </a:endParaRPr>
          </a:p>
        </p:txBody>
      </p:sp>
      <p:pic>
        <p:nvPicPr>
          <p:cNvPr id="4099" name="Picture 3" descr="C:\Users\Директор\Desktop\Мои документы\Публичный доклад директора\публ.докл.19\отчет французский\мастер-класс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109" y="3037462"/>
            <a:ext cx="5247891" cy="3891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Директор\Desktop\Мои документы\Публичный доклад директора\публ.докл.19\отчет французский\мастер-класс 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6105">
            <a:off x="470274" y="1034860"/>
            <a:ext cx="5401893" cy="400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13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8712968" cy="4491837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Давно </a:t>
            </a:r>
            <a:r>
              <a:rPr lang="ru-RU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уже было замечено, </a:t>
            </a:r>
          </a:p>
          <a:p>
            <a:pPr marL="45720" indent="0">
              <a:buNone/>
            </a:pPr>
            <a: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что </a:t>
            </a:r>
            <a:r>
              <a:rPr lang="ru-RU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таланты являются всюду и всегда, </a:t>
            </a:r>
          </a:p>
          <a:p>
            <a:pPr marL="45720" indent="0">
              <a:buNone/>
            </a:pPr>
            <a:r>
              <a:rPr lang="ru-RU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где </a:t>
            </a:r>
            <a:r>
              <a:rPr lang="ru-RU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когда существуют общественные условия, </a:t>
            </a:r>
          </a:p>
          <a:p>
            <a:pPr marL="45720" indent="0">
              <a:buNone/>
            </a:pPr>
            <a:r>
              <a:rPr lang="ru-RU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благоприятные </a:t>
            </a:r>
            <a:r>
              <a:rPr lang="ru-RU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их развития.</a:t>
            </a:r>
            <a:br>
              <a:rPr lang="ru-RU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ru-RU" sz="25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25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Г.В. Плеханов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Директор\Desktop\Мои документы 2\фото школа\IMG_40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45482"/>
            <a:ext cx="5400600" cy="405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767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19256" cy="490066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Олимпиады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81979621"/>
              </p:ext>
            </p:extLst>
          </p:nvPr>
        </p:nvGraphicFramePr>
        <p:xfrm>
          <a:off x="179512" y="476673"/>
          <a:ext cx="8856983" cy="71664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00638"/>
                <a:gridCol w="1715786"/>
                <a:gridCol w="1412185"/>
                <a:gridCol w="1253663"/>
                <a:gridCol w="2374711"/>
              </a:tblGrid>
              <a:tr h="264423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уровень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550" marR="3055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550" marR="3055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участников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550" marR="3055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550" marR="30550" marT="0" marB="0"/>
                </a:tc>
              </a:tr>
              <a:tr h="2644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победитель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550" marR="305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призер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550" marR="3055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491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550" marR="305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Технология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МХК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Экология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Французский язык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Татарский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язык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Литература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История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Русский язык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550" marR="305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550" marR="305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550" marR="305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Иванова Л.Г.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Лазарева О.Н.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Тихонова Н.Ю.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Гараева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Ф.Ф.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Иванова Л.Г.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Кашафова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В.С.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Сергеева С.М.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Бахтиарова С.Е.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Хайбуллина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А.К.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Венедиктова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Т.В.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Гилазутдинова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Д.И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Шайогзамова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З.И.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Могомедова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А.Ф.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Губайдуллина З.Р.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Гараева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Ф.Ф.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Мюллер Г.А.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Горшевикова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А.Г.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Елаева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Г.Р.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Ахметзянова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А.А.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Елаева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Г.Р.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0550" marR="30550" marT="0" marB="0"/>
                </a:tc>
              </a:tr>
              <a:tr h="7747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Итого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550" marR="305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550" marR="305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550" marR="305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550" marR="305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0550" marR="30550" marT="0" marB="0"/>
                </a:tc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80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068960"/>
            <a:ext cx="8229600" cy="720080"/>
          </a:xfrm>
        </p:spPr>
        <p:txBody>
          <a:bodyPr>
            <a:normAutofit fontScale="90000"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ru-RU" sz="2000" dirty="0">
                <a:effectLst/>
                <a:latin typeface="Times New Roman"/>
                <a:ea typeface="Times New Roman"/>
                <a:cs typeface="Times New Roman"/>
              </a:rPr>
              <a:t>Динамика </a:t>
            </a:r>
            <a:r>
              <a:rPr lang="ru-RU" sz="2000" dirty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участия</a:t>
            </a:r>
            <a:r>
              <a:rPr lang="ru-RU" sz="2000" dirty="0">
                <a:effectLst/>
                <a:latin typeface="Times New Roman"/>
                <a:ea typeface="Times New Roman"/>
                <a:cs typeface="Times New Roman"/>
              </a:rPr>
              <a:t> учащихся во Всероссийской олимпиаде школьников</a:t>
            </a:r>
            <a:r>
              <a:rPr lang="ru-RU" sz="4000" dirty="0">
                <a:effectLst/>
                <a:latin typeface="Calibri"/>
                <a:ea typeface="Times New Roman"/>
                <a:cs typeface="Times New Roman"/>
              </a:rPr>
              <a:t/>
            </a:r>
            <a:br>
              <a:rPr lang="ru-RU" sz="4000" dirty="0">
                <a:effectLst/>
                <a:latin typeface="Calibri"/>
                <a:ea typeface="Times New Roman"/>
                <a:cs typeface="Times New Roman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67544" y="3212976"/>
            <a:ext cx="7355160" cy="1008112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Динамика участия учащихся во Всероссийской олимпиаде школьников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214718703"/>
              </p:ext>
            </p:extLst>
          </p:nvPr>
        </p:nvGraphicFramePr>
        <p:xfrm>
          <a:off x="179512" y="116632"/>
          <a:ext cx="8856984" cy="31357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00639"/>
                <a:gridCol w="1629409"/>
                <a:gridCol w="1498560"/>
                <a:gridCol w="1253663"/>
                <a:gridCol w="2374713"/>
              </a:tblGrid>
              <a:tr h="44619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уровень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500" marR="2350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500" marR="2350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участников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500" marR="235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500" marR="23500" marT="0" marB="0"/>
                </a:tc>
              </a:tr>
              <a:tr h="446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победитель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500" marR="2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призер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500" marR="2350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879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Региональный 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500" marR="2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Французский язык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 smtClean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Татарский язык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500" marR="2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500" marR="235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500" marR="2350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Хайбуллина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А.К.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Шайогзамова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З.И.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Кашафова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В.С.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Бахтиарова С.Е.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Гилазутдинова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Д.И.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Сергеева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С.М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Венедиктова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Т.В.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Могомедова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А.Ф.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3500" marR="23500" marT="0" marB="0"/>
                </a:tc>
              </a:tr>
            </a:tbl>
          </a:graphicData>
        </a:graphic>
      </p:graphicFrame>
      <p:graphicFrame>
        <p:nvGraphicFramePr>
          <p:cNvPr id="8" name="Объект 7"/>
          <p:cNvGraphicFramePr>
            <a:graphicFrameLocks noGrp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3737238975"/>
              </p:ext>
            </p:extLst>
          </p:nvPr>
        </p:nvGraphicFramePr>
        <p:xfrm>
          <a:off x="251520" y="4191406"/>
          <a:ext cx="8784977" cy="26956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4472"/>
                <a:gridCol w="1101902"/>
                <a:gridCol w="1102821"/>
                <a:gridCol w="1102821"/>
                <a:gridCol w="1102821"/>
                <a:gridCol w="1102821"/>
                <a:gridCol w="1097319"/>
              </a:tblGrid>
              <a:tr h="333294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уровень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2016 - 2017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2017 - 2018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2017 - 2018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32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побед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побед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призёр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побед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</a:tr>
              <a:tr h="3332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</a:tr>
              <a:tr h="3332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Региональный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</a:tr>
              <a:tr h="3332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Всероссийский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</a:tr>
              <a:tr h="333294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36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</a:tr>
              <a:tr h="5925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44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15" marR="455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89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7128792" cy="3474720"/>
          </a:xfrm>
        </p:spPr>
        <p:txBody>
          <a:bodyPr/>
          <a:lstStyle/>
          <a:p>
            <a:pPr marL="45720" indent="0"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Гимназия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учебное заведение, обеспечивающее качественное обучение учащихся по программам повышенного уровня, создающее условия для всестороннего развития учащихся, раскрытия их способностей и творческого потенциала.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71F63B-4CB4-432E-A239-E049E51EA0F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ru-RU">
              <a:solidFill>
                <a:srgbClr val="000000"/>
              </a:solidFill>
            </a:endParaRPr>
          </a:p>
        </p:txBody>
      </p:sp>
      <p:pic>
        <p:nvPicPr>
          <p:cNvPr id="1026" name="Picture 2" descr="C:\Users\Директор\Desktop\Мои документы 2\фото школа\img_83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90" y="2108537"/>
            <a:ext cx="3168827" cy="211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иректор\Desktop\Мои документы 2\фото школа\DSCN05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456892"/>
            <a:ext cx="5258759" cy="3944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06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effectLst/>
                <a:latin typeface="Times New Roman" pitchFamily="18" charset="0"/>
                <a:cs typeface="Times New Roman" pitchFamily="18" charset="0"/>
              </a:rPr>
              <a:t>Работа образовательного учреждения по обмену опытом 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852417785"/>
              </p:ext>
            </p:extLst>
          </p:nvPr>
        </p:nvGraphicFramePr>
        <p:xfrm>
          <a:off x="467544" y="686271"/>
          <a:ext cx="7704855" cy="61823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242"/>
                <a:gridCol w="3240174"/>
                <a:gridCol w="1631202"/>
                <a:gridCol w="2329237"/>
              </a:tblGrid>
              <a:tr h="4545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93" marR="190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Тема, форма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93" marR="190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уровень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93" marR="190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Категория слушателей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93" marR="19093" marT="0" marB="0"/>
                </a:tc>
              </a:tr>
              <a:tr h="7398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93" marR="190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Производственная практика студентов ГАОУ СПО «Казанский педагогический колледж»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93" marR="190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93" marR="190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Студенты – учителя начальных классов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93" marR="19093" marT="0" marB="0"/>
                </a:tc>
              </a:tr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93" marR="190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Стажировочная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площадка для студентов Института филологии и межкультурной коммуникации К(П)ФУ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93" marR="190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Республиканский 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93" marR="190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Студенты – учителя французского языка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93" marR="19093" marT="0" marB="0"/>
                </a:tc>
              </a:tr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93" marR="190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Стажировка «Проектирование уроков татарского языка как неродного на основе системно-деятельностного подхода к обучению»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93" marR="190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93" marR="190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Учителя татарского языка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93" marR="19093" marT="0" marB="0"/>
                </a:tc>
              </a:tr>
              <a:tr h="9823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93" marR="190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Семинар «Проблемы формирования универсальных учебных действий у младших школьников в соответствии с требованиями ФГОС НОО»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93" marR="190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93" marR="190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Учителя начальных классов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93" marR="19093" marT="0" marB="0"/>
                </a:tc>
              </a:tr>
              <a:tr h="11521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93" marR="190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Семинар «Формирование познавательных, регулятивных универсальных учебных действий у младших школьников в соответствии с требованиями ФГОС НОО»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93" marR="190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93" marR="190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Учителя начальных классов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93" marR="19093" marT="0" marB="0"/>
                </a:tc>
              </a:tr>
              <a:tr h="1025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93" marR="190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Семинар «Развитие творческих способностей учащихся на уроках и во внеурочной деятельности предметов художественно-эстетического цикла»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93" marR="190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районный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93" marR="190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Учителя ИЗО, музыки, технологии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93" marR="19093" marT="0" marB="0"/>
                </a:tc>
              </a:tr>
            </a:tbl>
          </a:graphicData>
        </a:graphic>
      </p:graphicFrame>
      <p:sp>
        <p:nvSpPr>
          <p:cNvPr id="5" name="Объект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E29A69-C797-4E3C-8B5E-A5ABAFEB2A6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77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Директор\Desktop\фото мал. спортзал\WP_20150916_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8" y="5047687"/>
            <a:ext cx="2734889" cy="1915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Директор\Downloads\PHOTO-2019-04-25-16-15-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119"/>
            <a:ext cx="5004048" cy="281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Директор\Downloads\PHOTO-2019-04-25-16-15-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4196" y="-83217"/>
            <a:ext cx="4524148" cy="25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Директор\Downloads\PHOTO-2019-04-25-16-15-4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4196" y="2461616"/>
            <a:ext cx="4668164" cy="2625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Директор\Desktop\Мои документы 2\фото школа\шк.ресторан\15-09-2017_12-56-43\IMG-20170914-WA002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343" y="2249234"/>
            <a:ext cx="4647202" cy="344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Директор\Downloads\PHOTO-2019-04-25-16-16-2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797354"/>
            <a:ext cx="3960440" cy="222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932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8057" y="404664"/>
            <a:ext cx="8229600" cy="144016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Бюджетное финансирование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4562019"/>
              </p:ext>
            </p:extLst>
          </p:nvPr>
        </p:nvGraphicFramePr>
        <p:xfrm>
          <a:off x="395537" y="505403"/>
          <a:ext cx="8496942" cy="4907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6218"/>
                <a:gridCol w="3582252"/>
                <a:gridCol w="2124236"/>
                <a:gridCol w="2124236"/>
              </a:tblGrid>
              <a:tr h="2132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Наименование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Количество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Сумма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</a:tr>
              <a:tr h="2069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Интерактивные доски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487.860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</a:tr>
              <a:tr h="2069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Компьютеры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188.730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</a:tr>
              <a:tr h="2069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Моноблоки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119.764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</a:tr>
              <a:tr h="2069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Проекторы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312.000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</a:tr>
              <a:tr h="2069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Моющие средства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12.835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</a:tr>
              <a:tr h="2069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Велопарковка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15.000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</a:tr>
              <a:tr h="2069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Электросушилки для рук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28.703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</a:tr>
              <a:tr h="2300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Утюги для кабинета технологии девочек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28.712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</a:tr>
              <a:tr h="2069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Ученические парты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198.000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</a:tr>
              <a:tr h="2069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Ученические стулья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222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199.800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</a:tr>
              <a:tr h="2274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Шкафы для учебного процесса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26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129.950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</a:tr>
              <a:tr h="2160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Учебные карты для кабинета географии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41.000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</a:tr>
              <a:tr h="2069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13.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Краска водоэмульсионная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5.000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</a:tr>
              <a:tr h="2069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14.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Медикаменты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10.000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</a:tr>
              <a:tr h="2274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Урна для раздельного сбора мусора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63.200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</a:tr>
              <a:tr h="2160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16.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Заправка картриджа, канц.товары, бумага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91.999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</a:tr>
              <a:tr h="2069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17.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Художественная литература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52.021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</a:tr>
              <a:tr h="2069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18.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Учебники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1.323.725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45" marR="55345" marT="0" marB="0"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71F63B-4CB4-432E-A239-E049E51EA0F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4664" y="5373216"/>
            <a:ext cx="8229600" cy="4046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Средства заработанные от оказания платных образовательных услуг, добровольные пожертвования и аренды помещений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4664" y="567952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-ремонт помещений 379.756</a:t>
            </a:r>
          </a:p>
          <a:p>
            <a:r>
              <a:rPr lang="ru-RU" dirty="0"/>
              <a:t>-охрана 369.940</a:t>
            </a:r>
          </a:p>
          <a:p>
            <a:r>
              <a:rPr lang="ru-RU" dirty="0"/>
              <a:t>-жалюзи 23.400</a:t>
            </a:r>
          </a:p>
          <a:p>
            <a:r>
              <a:rPr lang="ru-RU" dirty="0"/>
              <a:t>-ремонт подоконников 61.705 и др.</a:t>
            </a:r>
          </a:p>
        </p:txBody>
      </p:sp>
    </p:spTree>
    <p:extLst>
      <p:ext uri="{BB962C8B-B14F-4D97-AF65-F5344CB8AC3E}">
        <p14:creationId xmlns:p14="http://schemas.microsoft.com/office/powerpoint/2010/main" val="33086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71F63B-4CB4-432E-A239-E049E51EA0F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ru-RU">
              <a:solidFill>
                <a:srgbClr val="000000"/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8" y="404664"/>
            <a:ext cx="9135248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C:\ДЛ\доо шус\march\шус семейные игры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204864"/>
            <a:ext cx="3279775" cy="327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Объект 8" descr="C:\ДЛ\доо шус\photo\шус 2017-18 11 28 мастер класс день матери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2914662"/>
            <a:ext cx="4536504" cy="35010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3940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171400"/>
            <a:ext cx="8229600" cy="1143000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dirty="0">
                <a:effectLst/>
                <a:latin typeface="Times New Roman" pitchFamily="18" charset="0"/>
                <a:cs typeface="Times New Roman" pitchFamily="18" charset="0"/>
              </a:rPr>
              <a:t>Тематические родительские собрания МБОУ «Гимназия № 9»  в 2017-2018 учебном году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754212290"/>
              </p:ext>
            </p:extLst>
          </p:nvPr>
        </p:nvGraphicFramePr>
        <p:xfrm>
          <a:off x="395536" y="1124744"/>
          <a:ext cx="8363272" cy="5257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4393"/>
                <a:gridCol w="7928879"/>
              </a:tblGrid>
              <a:tr h="9631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425" marR="42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Общешкольное родительское собрание «Задачи на новый учебный год. Организация безопасности детей и подростков, профилактика правонарушений, асоциального и суицидального поведения учащихся. Вакцинация учащихся»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425" marR="42425" marT="0" marB="0"/>
                </a:tc>
              </a:tr>
              <a:tr h="6421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425" marR="42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Общешкольное родительское собрание «Формирование навыков безопасного поведения детей и роль родителей в этом вопросе»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425" marR="42425" marT="0" marB="0"/>
                </a:tc>
              </a:tr>
              <a:tr h="6421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425" marR="42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Общешкольное родительское собрание «Интернет-безопасность подростков  и роль родителей в формировании навыков безопасности в сети Интернет»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425" marR="42425" marT="0" marB="0"/>
                </a:tc>
              </a:tr>
              <a:tr h="6421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425" marR="42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Общешкольное родительское собрание «Состояние преступности в районе и городе. Профилактика правонарушений»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425" marR="42425" marT="0" marB="0"/>
                </a:tc>
              </a:tr>
              <a:tr h="9631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425" marR="42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Родительское собрание «ОГЭ. Организация обеспечения безопасности несовершеннолетних.  Негативное распространение  влияния субкультур  в подростковой среде»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425" marR="42425" marT="0" marB="0"/>
                </a:tc>
              </a:tr>
              <a:tr h="321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425" marR="424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Общешкольное родительское собрание «Изменение учебного плана»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425" marR="42425" marT="0" marB="0"/>
                </a:tc>
              </a:tr>
            </a:tbl>
          </a:graphicData>
        </a:graphic>
      </p:graphicFrame>
      <p:sp>
        <p:nvSpPr>
          <p:cNvPr id="5" name="Объект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E29A69-C797-4E3C-8B5E-A5ABAFEB2A6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44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Школьное ученическое самоуправление «Позитив»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E29A69-C797-4E3C-8B5E-A5ABAFEB2A6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ru-RU">
              <a:solidFill>
                <a:srgbClr val="000000"/>
              </a:solidFill>
            </a:endParaRPr>
          </a:p>
        </p:txBody>
      </p:sp>
      <p:pic>
        <p:nvPicPr>
          <p:cNvPr id="10242" name="Picture 2" descr="C:\Users\Директор\Desktop\Мои документы\Публичный доклад директора\публ.докл.19\фото\IMG-20181026-WA00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869" y="3645024"/>
            <a:ext cx="4160930" cy="3120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Директор\Desktop\Мои документы\Публичный доклад директора\публ.докл.19\фото\IMG-20181026-WA0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19522"/>
            <a:ext cx="3791067" cy="28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Директор\Desktop\Мои документы\Публичный доклад директора\публ.докл.19\фото\IMG-20181026-WA00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58" y="3284984"/>
            <a:ext cx="4067944" cy="305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Директор\Desktop\Мои документы\Публичный доклад директора\публ.докл.19\фото\IMG-20181211-WA00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6552"/>
            <a:ext cx="4828028" cy="2715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2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5299C-6D56-4E94-8A11-119C3CA99979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ru-RU">
              <a:solidFill>
                <a:srgbClr val="000000"/>
              </a:solidFill>
            </a:endParaRPr>
          </a:p>
        </p:txBody>
      </p:sp>
      <p:pic>
        <p:nvPicPr>
          <p:cNvPr id="5" name="Рисунок 4" descr="D:\Мои документы\1 Папка по воспитательной работе 2018-2019\ФОТО\IMG-20181026-WA001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78" y="78118"/>
            <a:ext cx="2416989" cy="1709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Мои документы\0 ЭЛЕКТРОНКА\2018-2019\Фото для директора\IMG-20190422-WA001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0813" y="33747"/>
            <a:ext cx="2096261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Мои документы\1 Папка по воспитательной работе 2018-2019\ФОТО\IMG-20190307-WA000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67074" y="206514"/>
            <a:ext cx="2334372" cy="1278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Мои документы\1 Папка по воспитательной работе 2018-2019\ФОТО\Танцевальный марафон\стюардессы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12712" y="123853"/>
            <a:ext cx="2039620" cy="1360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Мои документы\1 Папка по воспитательной работе 2018-2019\ФОТО\ГЭРТ Страсти по Гоголю\спектакль гоголь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378" y="1973982"/>
            <a:ext cx="2081439" cy="1449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ДЛ\доо шус\23 feb 8 april\09-06-2018_21-58-56\бессмертный полк 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53821" y="1973983"/>
            <a:ext cx="2390187" cy="1449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D:\Мои документы\1 Папка по воспитательной работе 2018-2019\ФОТО\IMG_20190305_131328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4008" y="1504075"/>
            <a:ext cx="2268704" cy="1918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D:\Мои документы\0 ЭЛЕКТРОНКА\2018-2019\Фото для директора\IMG-20181016-WA0010.jpg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110832" y="1504075"/>
            <a:ext cx="1841500" cy="3271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D:\Мои документы\0 ЭЛЕКТРОНКА\2018-2019\Фото для директора\IMG-20190130-WA0004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426" y="3423053"/>
            <a:ext cx="2160240" cy="176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D:\Мои документы\1 Папка по воспитательной работе 2018-2019\ФОТО\IMG-20181228-WA0013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253821" y="3501008"/>
            <a:ext cx="2018665" cy="1688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D:\Мои документы\0 ЭЛЕКТРОНКА\2018-2019\Фото для директора\ГТО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27984" y="3501009"/>
            <a:ext cx="2467025" cy="178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D:\Мои документы\1 Папка по воспитательной работе 2018-2019\ФОТО\IMG-20181214-WA0012.jp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912712" y="4775595"/>
            <a:ext cx="2215791" cy="2082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D:\Мои документы\0 ЭЛЕКТРОНКА\2018-2019\Фото для директора\IMG-20181214-WA0016.jpg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448914" y="5284721"/>
            <a:ext cx="2665072" cy="1573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770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5299C-6D56-4E94-8A11-119C3CA99979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260648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spcAft>
                <a:spcPts val="0"/>
              </a:spcAft>
            </a:pPr>
            <a:r>
              <a:rPr lang="ru-RU" sz="2400" b="1" dirty="0">
                <a:latin typeface="Times New Roman"/>
                <a:ea typeface="Times New Roman"/>
              </a:rPr>
              <a:t>Результативности внеклассной работы </a:t>
            </a:r>
            <a:endParaRPr lang="ru-RU" sz="2400" dirty="0">
              <a:latin typeface="Times New Roman"/>
              <a:ea typeface="Times New Roman"/>
            </a:endParaRPr>
          </a:p>
          <a:p>
            <a:pPr marL="228600" algn="ctr">
              <a:spcAft>
                <a:spcPts val="0"/>
              </a:spcAft>
            </a:pPr>
            <a:r>
              <a:rPr lang="ru-RU" sz="2400" b="1" dirty="0">
                <a:latin typeface="Times New Roman"/>
                <a:ea typeface="Times New Roman"/>
              </a:rPr>
              <a:t>МБОУ «Гимназия № 9» Московского района г. Казани </a:t>
            </a:r>
            <a:endParaRPr lang="ru-RU" sz="2400" dirty="0">
              <a:latin typeface="Times New Roman"/>
              <a:ea typeface="Times New Roman"/>
            </a:endParaRPr>
          </a:p>
          <a:p>
            <a:pPr marL="228600" algn="ctr">
              <a:spcAft>
                <a:spcPts val="0"/>
              </a:spcAft>
            </a:pPr>
            <a:r>
              <a:rPr lang="ru-RU" sz="2400" b="1" dirty="0">
                <a:latin typeface="Times New Roman"/>
                <a:ea typeface="Times New Roman"/>
              </a:rPr>
              <a:t>за 2018-2019 учебный год</a:t>
            </a:r>
            <a:endParaRPr lang="ru-RU" sz="2400" dirty="0">
              <a:effectLst/>
              <a:latin typeface="Times New Roman"/>
              <a:ea typeface="Times New Roman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5314753"/>
              </p:ext>
            </p:extLst>
          </p:nvPr>
        </p:nvGraphicFramePr>
        <p:xfrm>
          <a:off x="323529" y="1460977"/>
          <a:ext cx="8496942" cy="2497914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857374"/>
                <a:gridCol w="988790"/>
                <a:gridCol w="714082"/>
                <a:gridCol w="984040"/>
                <a:gridCol w="733873"/>
                <a:gridCol w="952373"/>
                <a:gridCol w="686374"/>
                <a:gridCol w="941289"/>
                <a:gridCol w="602458"/>
                <a:gridCol w="1036289"/>
              </a:tblGrid>
              <a:tr h="457883">
                <a:tc gridSpan="10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Конкурсы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46134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Районные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Городские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Республиканские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Российские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Международные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6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призовые места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призовые места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призовые места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призовые места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призовые места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578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Rectangle 1"/>
          <p:cNvSpPr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094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5299C-6D56-4E94-8A11-119C3CA99979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ru-RU">
              <a:solidFill>
                <a:srgbClr val="00000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54" y="1"/>
            <a:ext cx="701370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557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081" y="27783"/>
            <a:ext cx="7772400" cy="448889"/>
          </a:xfrm>
        </p:spPr>
        <p:txBody>
          <a:bodyPr/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5299C-6D56-4E94-8A11-119C3CA99979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ru-RU">
              <a:solidFill>
                <a:srgbClr val="000000"/>
              </a:solidFill>
            </a:endParaRPr>
          </a:p>
        </p:txBody>
      </p:sp>
      <p:pic>
        <p:nvPicPr>
          <p:cNvPr id="8194" name="Picture 2" descr="C:\Users\Директор\Desktop\Мои документы\Публичный доклад директора\публ.докл.19\PHOTO-2019-04-23-12-19-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68" y="188640"/>
            <a:ext cx="3719119" cy="278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Директор\Desktop\Мои документы\Публичный доклад директора\публ.докл.19\PHOTO-2019-04-23-12-19-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8640"/>
            <a:ext cx="3611893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Директор\Desktop\Мои документы\Публичный доклад директора\публ.докл.19\PHOTO-2019-04-23-13-28-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29000"/>
            <a:ext cx="4572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Директор\Desktop\Мои документы\Публичный доклад директора\публ.докл.19\PHOTO-2019-04-23-14-46-4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081" y="3295210"/>
            <a:ext cx="4187956" cy="3140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846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7776864" cy="39787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Инновационная работа гимназии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-«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Моделирование содержания учебно-воспитательного процесса с целью формирования поликультурной личности»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Экспериментальная работа гимназии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-«Организация образовательной среды для развития компетенций самообразования школьников»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Проектная деятельность по администрированию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-«</a:t>
            </a:r>
            <a:r>
              <a:rPr lang="ru-RU" sz="2000" dirty="0" smtClean="0">
                <a:latin typeface="Times New Roman"/>
                <a:ea typeface="Calibri"/>
              </a:rPr>
              <a:t>Вариативная модель наставничества»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71F63B-4CB4-432E-A239-E049E51EA0F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ru-RU">
              <a:solidFill>
                <a:srgbClr val="000000"/>
              </a:solidFill>
            </a:endParaRPr>
          </a:p>
        </p:txBody>
      </p:sp>
      <p:pic>
        <p:nvPicPr>
          <p:cNvPr id="2050" name="Picture 2" descr="C:\Users\Директор\Desktop\Мои документы 2\фото школа\IMG_40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347" y="3573016"/>
            <a:ext cx="4392875" cy="329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Директор\Desktop\Мои документы 2\фото школа\сингапур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95" y="3597061"/>
            <a:ext cx="4353652" cy="3265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018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772400" cy="689247"/>
          </a:xfrm>
        </p:spPr>
        <p:txBody>
          <a:bodyPr/>
          <a:lstStyle/>
          <a:p>
            <a:r>
              <a:rPr lang="en-US" sz="2400" b="1" dirty="0">
                <a:effectLst/>
                <a:latin typeface="Times New Roman" pitchFamily="18" charset="0"/>
                <a:cs typeface="Times New Roman" pitchFamily="18" charset="0"/>
              </a:rPr>
              <a:t>WorldSkills</a:t>
            </a:r>
            <a:r>
              <a:rPr lang="ru-RU" sz="2400" b="1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5299C-6D56-4E94-8A11-119C3CA99979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692696"/>
            <a:ext cx="7776864" cy="582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Проект «Одна школа – одна страна»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tt-RU" dirty="0" smtClean="0"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tt-RU" dirty="0"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tt-RU" dirty="0" smtClean="0"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t-RU" dirty="0" smtClean="0">
                <a:latin typeface="Times New Roman"/>
                <a:ea typeface="Calibri"/>
                <a:cs typeface="Times New Roman"/>
              </a:rPr>
              <a:t>Участие </a:t>
            </a:r>
            <a:r>
              <a:rPr lang="tt-RU" dirty="0">
                <a:latin typeface="Times New Roman"/>
                <a:ea typeface="Calibri"/>
                <a:cs typeface="Times New Roman"/>
              </a:rPr>
              <a:t>в сетевом чемпионате рабочих профессий WorldSkills Junior Республика Татарстан – 2018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по компетенции «Кондитерское дело»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Танцевальный марафон профессий «Шире круг»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dirty="0">
              <a:latin typeface="Times New Roman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dirty="0">
              <a:latin typeface="Times New Roman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dirty="0">
              <a:latin typeface="Times New Roman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Единый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классный час «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Урок чемпионата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WorldSkills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>
                <a:latin typeface="Times New Roman"/>
                <a:ea typeface="Calibri"/>
                <a:cs typeface="Times New Roman"/>
              </a:rPr>
              <a:t>Kazan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2019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»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/>
                <a:ea typeface="Calibri"/>
                <a:cs typeface="Times New Roman"/>
              </a:rPr>
              <a:t>Участие в районном  конкурсе  творческих работ «О самой нужной профессии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» (1 и 3 место)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/>
                <a:ea typeface="Calibri"/>
                <a:cs typeface="Times New Roman"/>
              </a:rPr>
              <a:t>Участие в районном  конкурсе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«Лучший по профессии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» (Два 2-хместа)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7" name="Рисунок 6" descr="D:\Мои документы\0 ЭЛЕКТРОНКА\2018-2019\Фото для директора\WS\IMG-20190125-WA008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1999" y="548680"/>
            <a:ext cx="201866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Мои документы\0 ЭЛЕКТРОНКА\2018-2019\Фото для директора\WS\IMG-20190125-WA009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543600"/>
            <a:ext cx="2025650" cy="1500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Мои документы\0 ЭЛЕКТРОНКА\2018-2019\Фото для директора\WS\официанты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2636912"/>
            <a:ext cx="2443573" cy="2006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D:\Мои документы\0 ЭЛЕКТРОНКА\2018-2019\Фото для директора\WS\повора.jpg"/>
          <p:cNvPicPr/>
          <p:nvPr/>
        </p:nvPicPr>
        <p:blipFill>
          <a:blip r:embed="rId5" cstate="print"/>
          <a:srcRect l="10775" t="25581" r="8037"/>
          <a:stretch>
            <a:fillRect/>
          </a:stretch>
        </p:blipFill>
        <p:spPr bwMode="auto">
          <a:xfrm>
            <a:off x="2051720" y="2996952"/>
            <a:ext cx="2800642" cy="2058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1198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5299C-6D56-4E94-8A11-119C3CA99979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69570"/>
            <a:ext cx="8064896" cy="4618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7. Оформление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фотозоны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en-US" dirty="0" err="1">
                <a:latin typeface="Times New Roman"/>
                <a:ea typeface="Times New Roman"/>
                <a:cs typeface="Times New Roman"/>
              </a:rPr>
              <a:t>WorldSkills</a:t>
            </a:r>
            <a:r>
              <a:rPr lang="en-US" dirty="0">
                <a:latin typeface="Times New Roman"/>
                <a:ea typeface="Times New Roman"/>
                <a:cs typeface="Times New Roman"/>
              </a:rPr>
              <a:t> – 2019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»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dirty="0">
              <a:latin typeface="Times New Roman"/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dirty="0">
              <a:latin typeface="Times New Roman"/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dirty="0">
              <a:latin typeface="Times New Roman"/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8. Конкурс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стендовых моделей «Атлас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WorldSkills</a:t>
            </a:r>
            <a:r>
              <a:rPr lang="ru-RU" dirty="0">
                <a:latin typeface="Times New Roman"/>
                <a:ea typeface="Calibri"/>
                <a:cs typeface="Times New Roman"/>
              </a:rPr>
              <a:t>»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ru-RU" dirty="0"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9. Сценическая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презентация «Все работы хороши, выбирай на вкус»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6" name="Рисунок 5" descr="D:\Мои документы\1 Папка по воспитательной работе 2018-2019\ФОТО\IMG-20190125-WA0065.jpg"/>
          <p:cNvPicPr/>
          <p:nvPr/>
        </p:nvPicPr>
        <p:blipFill>
          <a:blip r:embed="rId2" cstate="print"/>
          <a:srcRect l="4287" t="5634" r="24999"/>
          <a:stretch>
            <a:fillRect/>
          </a:stretch>
        </p:blipFill>
        <p:spPr bwMode="auto">
          <a:xfrm>
            <a:off x="3275856" y="10380"/>
            <a:ext cx="3384376" cy="2484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Мои документы\1 Папка по воспитательной работе 2018-2019\ФОТО\IMG-20190409-WA0011.jpg"/>
          <p:cNvPicPr/>
          <p:nvPr/>
        </p:nvPicPr>
        <p:blipFill>
          <a:blip r:embed="rId3" cstate="print"/>
          <a:srcRect t="10651" b="11696"/>
          <a:stretch>
            <a:fillRect/>
          </a:stretch>
        </p:blipFill>
        <p:spPr bwMode="auto">
          <a:xfrm>
            <a:off x="6794170" y="1624407"/>
            <a:ext cx="2304157" cy="2802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Мои документы\0 ЭЛЕКТРОНКА\2018-2019\Фото для директора\WS\строители.jpg"/>
          <p:cNvPicPr/>
          <p:nvPr/>
        </p:nvPicPr>
        <p:blipFill>
          <a:blip r:embed="rId4"/>
          <a:srcRect t="28402" r="25478" b="10651"/>
          <a:stretch>
            <a:fillRect/>
          </a:stretch>
        </p:blipFill>
        <p:spPr bwMode="auto">
          <a:xfrm>
            <a:off x="1043608" y="5013177"/>
            <a:ext cx="3024336" cy="1731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Мои документы\0 ЭЛЕКТРОНКА\2018-2019\Фото для директора\WS\IMG-20190322-WA0007.jpg"/>
          <p:cNvPicPr/>
          <p:nvPr/>
        </p:nvPicPr>
        <p:blipFill>
          <a:blip r:embed="rId5"/>
          <a:srcRect t="9554" r="33838" b="22930"/>
          <a:stretch>
            <a:fillRect/>
          </a:stretch>
        </p:blipFill>
        <p:spPr bwMode="auto">
          <a:xfrm>
            <a:off x="5796136" y="5013176"/>
            <a:ext cx="3024336" cy="1731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285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5299C-6D56-4E94-8A11-119C3CA99979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620688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Приоритетные направления работы школы: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 Развитие благоприятной и мотивирующей на учебу атмосферы в школе, обучение школьников навыкам самоконтроля, самообразования.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 Развитие творческих способностей обучающихся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Реализация интеллектуального потенциала учащихся (оптимизация форм и методов работы с одаренными детьми).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4.Совершенствование процедуры мониторинга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обученности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школьников с целью повышения качества образования.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5.Проведение работы, направленной на сохранение и укрепление здоровья обучающихся и привитие им навыков здорового образа жизни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6.Формирование поликультурной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личности ученика, педагога и родителя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через внеурочную деятельность,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родительский всеобуч, педагогический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консилиум.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7.Благоустройство и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хозяйственное </a:t>
            </a:r>
          </a:p>
          <a:p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оснащение гимназии.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Директор\Desktop\print_3559387_27260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297" y="3933056"/>
            <a:ext cx="4125218" cy="2768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953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124"/>
            <a:ext cx="8183880" cy="476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Наши кадры</a:t>
            </a:r>
            <a:endParaRPr lang="ru-RU" sz="24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7557698"/>
              </p:ext>
            </p:extLst>
          </p:nvPr>
        </p:nvGraphicFramePr>
        <p:xfrm>
          <a:off x="467544" y="548680"/>
          <a:ext cx="5184576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893685906"/>
              </p:ext>
            </p:extLst>
          </p:nvPr>
        </p:nvGraphicFramePr>
        <p:xfrm>
          <a:off x="395536" y="3284984"/>
          <a:ext cx="4632176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182645978"/>
              </p:ext>
            </p:extLst>
          </p:nvPr>
        </p:nvGraphicFramePr>
        <p:xfrm>
          <a:off x="5220072" y="1628800"/>
          <a:ext cx="3528392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4016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Комплектование классов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3463248"/>
              </p:ext>
            </p:extLst>
          </p:nvPr>
        </p:nvGraphicFramePr>
        <p:xfrm>
          <a:off x="179510" y="908720"/>
          <a:ext cx="8640962" cy="52565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2090"/>
                <a:gridCol w="1152128"/>
                <a:gridCol w="1152128"/>
                <a:gridCol w="1080120"/>
                <a:gridCol w="821883"/>
                <a:gridCol w="1287454"/>
                <a:gridCol w="1287454"/>
                <a:gridCol w="1067705"/>
              </a:tblGrid>
              <a:tr h="340704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2017/2018 учебный год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2018/2019 учебный год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53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Классы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классов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учащихся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Программа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Классы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классов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учащихся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Программа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</a:tr>
              <a:tr h="2920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«Перспектива»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«Перспектива»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 anchor="ctr"/>
                </a:tc>
              </a:tr>
              <a:tr h="2920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20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20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20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1-4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1-4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382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</a:tr>
              <a:tr h="2920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ФГОС ООО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ФГОС ООО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 anchor="ctr"/>
                </a:tc>
              </a:tr>
              <a:tr h="2920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20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81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20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ФК ГОС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20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ФК ГОС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</a:tr>
              <a:tr h="2920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5-9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400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5-9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387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</a:tr>
              <a:tr h="2920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ФК ГОС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ФК ГОС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</a:tr>
              <a:tr h="2920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20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10-11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117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10-11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</a:tr>
              <a:tr h="2920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1-11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888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1-11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880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522" marR="62522" marT="0" marB="0"/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38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624" y="404664"/>
            <a:ext cx="6512511" cy="57606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Результативность работы гимназии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3865499"/>
              </p:ext>
            </p:extLst>
          </p:nvPr>
        </p:nvGraphicFramePr>
        <p:xfrm>
          <a:off x="539552" y="980728"/>
          <a:ext cx="7704856" cy="2813720"/>
        </p:xfrm>
        <a:graphic>
          <a:graphicData uri="http://schemas.openxmlformats.org/drawingml/2006/table">
            <a:tbl>
              <a:tblPr firstRow="1" firstCol="1" bandRow="1"/>
              <a:tblGrid>
                <a:gridCol w="1152128"/>
                <a:gridCol w="1440160"/>
                <a:gridCol w="1728192"/>
                <a:gridCol w="1512168"/>
                <a:gridCol w="1872208"/>
              </a:tblGrid>
              <a:tr h="33535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Классы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Успеваемость (%)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Качество (%)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16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2017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– </a:t>
                      </a:r>
                      <a:r>
                        <a:rPr lang="ru-RU" sz="14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2018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2018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– </a:t>
                      </a:r>
                      <a:r>
                        <a:rPr lang="ru-RU" sz="14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2019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(1полугодие)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2018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– </a:t>
                      </a:r>
                      <a:r>
                        <a:rPr lang="ru-RU" sz="14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2019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2018 </a:t>
                      </a:r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– </a:t>
                      </a:r>
                      <a:r>
                        <a:rPr lang="ru-RU" sz="1400" b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2019 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(1полугодие)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3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 – 4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99,7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77,4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71,4</a:t>
                      </a:r>
                      <a:endParaRPr lang="ru-RU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3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 – 9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99,7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58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50,5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3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 – 11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59,3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63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3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 – 9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99,7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66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59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3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 – 11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99,7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64,99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59,83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4" name="Picture 2" descr="C:\Users\Директор\Desktop\Мои документы 2\фото школа\окр мир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870992"/>
            <a:ext cx="4023787" cy="301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964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183880" cy="3600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Результаты ОГЭ 9 классов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727785"/>
              </p:ext>
            </p:extLst>
          </p:nvPr>
        </p:nvGraphicFramePr>
        <p:xfrm>
          <a:off x="323528" y="620686"/>
          <a:ext cx="8424935" cy="59647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08084"/>
                <a:gridCol w="1427014"/>
                <a:gridCol w="1694579"/>
                <a:gridCol w="1605390"/>
                <a:gridCol w="1289868"/>
              </a:tblGrid>
              <a:tr h="39310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 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 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Казань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РТ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</a:tr>
              <a:tr h="10164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Качество (средняя оценка) 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Качество (средняя оценка) 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Качество (средняя оценка) 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Качество (средняя оценка) 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</a:tr>
              <a:tr h="3931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 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4,36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4,27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4,27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4,15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</a:tr>
              <a:tr h="3931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 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3,92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4,10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4,09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3,99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</a:tr>
              <a:tr h="3931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4,07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3,71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3,77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3,62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</a:tr>
              <a:tr h="3931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4,51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4,49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4,45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</a:tr>
              <a:tr h="3931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3,43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4,10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4,14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</a:tr>
              <a:tr h="5589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Информатика и ИКТ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4,03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4,9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3,97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3,87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</a:tr>
              <a:tr h="3931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История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3,81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3,73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3,80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</a:tr>
              <a:tr h="3931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4,56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4,29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4,23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4,15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</a:tr>
              <a:tr h="3931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3,84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3,81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3,79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</a:tr>
              <a:tr h="3931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Французский язык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4,07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4,07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4,07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4,04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</a:tr>
              <a:tr h="3931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Обществознание 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3,8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3,74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3,82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3,67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82437" marR="82437" marT="41219" marB="41219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563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8183880" cy="432048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Результаты ЕГЭ-2018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4435148"/>
              </p:ext>
            </p:extLst>
          </p:nvPr>
        </p:nvGraphicFramePr>
        <p:xfrm>
          <a:off x="251520" y="692696"/>
          <a:ext cx="8424936" cy="56166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39852"/>
                <a:gridCol w="1002988"/>
                <a:gridCol w="1115077"/>
                <a:gridCol w="1294420"/>
                <a:gridCol w="1378278"/>
                <a:gridCol w="1094321"/>
              </a:tblGrid>
              <a:tr h="594000">
                <a:tc>
                  <a:txBody>
                    <a:bodyPr/>
                    <a:lstStyle/>
                    <a:p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Казань 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РТ 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РФ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</a:tr>
              <a:tr h="335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 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74,4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74,5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74,5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70,2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</a:tr>
              <a:tr h="6779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 профильная 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52,4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56,3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57,5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57,6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49,8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</a:tr>
              <a:tr h="3621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 базовая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4,1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4,2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4,2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4,4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endParaRPr lang="ru-RU" sz="180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</a:tr>
              <a:tr h="4594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Информатика и ИКТ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42,7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75,5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67,2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66,9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</a:tr>
              <a:tr h="3932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66,5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58,6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58,3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</a:tr>
              <a:tr h="4015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59,4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63,6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65,4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64,6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</a:tr>
              <a:tr h="335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Физика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46,3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56,6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58,1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57,2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</a:tr>
              <a:tr h="335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57,5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66,1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63,7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64,5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</a:tr>
              <a:tr h="335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63,9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65,09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</a:tr>
              <a:tr h="335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Французский язык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80,7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80,7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80,7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</a:tr>
              <a:tr h="335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Обществознание 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59,2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62,3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61,2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62,7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</a:tr>
              <a:tr h="3477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История 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55,3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58,9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57,5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59,12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</a:tr>
              <a:tr h="369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Английский язык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80,5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070" marR="5207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417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Наши медалисты: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692696"/>
            <a:ext cx="8496944" cy="4464496"/>
          </a:xfrm>
        </p:spPr>
        <p:txBody>
          <a:bodyPr>
            <a:noAutofit/>
          </a:bodyPr>
          <a:lstStyle/>
          <a:p>
            <a:pPr marL="457200" indent="-457200" algn="just"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Захаров Илья</a:t>
            </a:r>
          </a:p>
          <a:p>
            <a:pPr marL="457200" indent="-457200" algn="just"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Исмагилова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Гульназ</a:t>
            </a: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Матросов Александр</a:t>
            </a:r>
          </a:p>
          <a:p>
            <a:pPr marL="457200" indent="-457200" algn="just">
              <a:buAutoNum type="arabicPeriod"/>
            </a:pP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Муллахметова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Лиана</a:t>
            </a:r>
          </a:p>
          <a:p>
            <a:pPr marL="457200" indent="-457200" algn="just"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Утина Ольга</a:t>
            </a:r>
          </a:p>
          <a:p>
            <a:pPr marL="457200" indent="-457200" algn="just"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Фролова Анастасия</a:t>
            </a:r>
          </a:p>
          <a:p>
            <a:pPr marL="457200" indent="-457200" algn="just"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Хисматуллина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Лейсан</a:t>
            </a: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Вагизова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Диана</a:t>
            </a:r>
          </a:p>
          <a:p>
            <a:pPr marL="457200" indent="-457200" algn="just">
              <a:buAutoNum type="arabicPeriod"/>
            </a:pP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Мишкарева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Татьяна</a:t>
            </a:r>
          </a:p>
          <a:p>
            <a:pPr marL="457200" indent="-457200" algn="just">
              <a:buAutoNum type="arabicPeriod"/>
            </a:pP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Галиаскарова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Диана</a:t>
            </a:r>
          </a:p>
          <a:p>
            <a:pPr marL="457200" indent="-457200" algn="just">
              <a:buAutoNum type="arabicPeriod"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Кочнева Лидия</a:t>
            </a:r>
          </a:p>
          <a:p>
            <a:pPr marL="457200" indent="-457200" algn="just">
              <a:buAutoNum type="arabicPeriod"/>
            </a:pP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Чакалова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Диляра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914400" y="4293096"/>
            <a:ext cx="8229600" cy="692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ЕГЭ        80 баллов и более: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4797152"/>
            <a:ext cx="59766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36 выпускников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Русский язык-19 чел.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Биология – 2 чел.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Химия – 3 чел.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Французский язык – 9 чел.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Обществознание – 3 чел.</a:t>
            </a:r>
          </a:p>
        </p:txBody>
      </p:sp>
      <p:pic>
        <p:nvPicPr>
          <p:cNvPr id="4098" name="Picture 2" descr="C:\Users\Директор\Desktop\Мои документы 2\фото школа\выпуск 2017-2018\mcoMa1oXG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93354"/>
            <a:ext cx="4139952" cy="388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95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1922</TotalTime>
  <Words>1791</Words>
  <Application>Microsoft Office PowerPoint</Application>
  <PresentationFormat>Экран (4:3)</PresentationFormat>
  <Paragraphs>802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Исполнительная</vt:lpstr>
      <vt:lpstr>                                            Публичный доклад директора муниципального бюджетного общеобразовательного учреждения  «Гимназия №9» Московского района г.Казани  Кузнецовой Марины Борисовны    «Базовые аспекты гимназического образования в обучении и воспитании подрастающего поколения»</vt:lpstr>
      <vt:lpstr>Презентация PowerPoint</vt:lpstr>
      <vt:lpstr>Презентация PowerPoint</vt:lpstr>
      <vt:lpstr>Наши кадры</vt:lpstr>
      <vt:lpstr>Комплектование классов</vt:lpstr>
      <vt:lpstr>Результативность работы гимназии</vt:lpstr>
      <vt:lpstr>Результаты ОГЭ 9 классов</vt:lpstr>
      <vt:lpstr>Результаты ЕГЭ-2018</vt:lpstr>
      <vt:lpstr>Наши медалисты:</vt:lpstr>
      <vt:lpstr>Презентация PowerPoint</vt:lpstr>
      <vt:lpstr>Презентация PowerPoint</vt:lpstr>
      <vt:lpstr> </vt:lpstr>
      <vt:lpstr>Стажировка французских студентов</vt:lpstr>
      <vt:lpstr>Участие в конкурсах и конференциях по французскому языку  в 2018 – 2019 уч.г.</vt:lpstr>
      <vt:lpstr>Презентация PowerPoint</vt:lpstr>
      <vt:lpstr>Республиканский семинар учителей французского языка</vt:lpstr>
      <vt:lpstr>Презентация PowerPoint</vt:lpstr>
      <vt:lpstr>Олимпиады</vt:lpstr>
      <vt:lpstr>Динамика участия учащихся во Всероссийской олимпиаде школьников </vt:lpstr>
      <vt:lpstr>Работа образовательного учреждения по обмену опытом  </vt:lpstr>
      <vt:lpstr>Презентация PowerPoint</vt:lpstr>
      <vt:lpstr>Бюджетное финансирование</vt:lpstr>
      <vt:lpstr>Презентация PowerPoint</vt:lpstr>
      <vt:lpstr>Тематические родительские собрания МБОУ «Гимназия № 9»  в 2017-2018 учебном году</vt:lpstr>
      <vt:lpstr>Школьное ученическое самоуправление «Позитив»</vt:lpstr>
      <vt:lpstr>Презентация PowerPoint</vt:lpstr>
      <vt:lpstr>Презентация PowerPoint</vt:lpstr>
      <vt:lpstr>Презентация PowerPoint</vt:lpstr>
      <vt:lpstr>Презентация PowerPoint</vt:lpstr>
      <vt:lpstr>WorldSkills </vt:lpstr>
      <vt:lpstr>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о цели говорят родители?</dc:title>
  <dc:creator>Директор</dc:creator>
  <cp:lastModifiedBy>Директор</cp:lastModifiedBy>
  <cp:revision>224</cp:revision>
  <dcterms:created xsi:type="dcterms:W3CDTF">2018-04-09T07:42:19Z</dcterms:created>
  <dcterms:modified xsi:type="dcterms:W3CDTF">2019-04-26T11:00:22Z</dcterms:modified>
</cp:coreProperties>
</file>