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9" r:id="rId3"/>
    <p:sldId id="257" r:id="rId5"/>
    <p:sldId id="258" r:id="rId6"/>
    <p:sldId id="259" r:id="rId7"/>
    <p:sldId id="270" r:id="rId8"/>
    <p:sldId id="261" r:id="rId9"/>
    <p:sldId id="263" r:id="rId10"/>
    <p:sldId id="267" r:id="rId11"/>
    <p:sldId id="264" r:id="rId12"/>
    <p:sldId id="268" r:id="rId13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979" y="0"/>
            <a:ext cx="52832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52832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979" y="6513910"/>
            <a:ext cx="52832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EBED1-F737-49BD-9A27-2942A5961881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PhAnim="0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关系图"/>
          <p:cNvPicPr>
            <a:picLocks noChangeAspect="1"/>
          </p:cNvPicPr>
          <p:nvPr/>
        </p:nvPicPr>
        <p:blipFill>
          <a:blip r:embed="rId2"/>
          <a:srcRect r="2528" b="10909"/>
          <a:stretch>
            <a:fillRect/>
          </a:stretch>
        </p:blipFill>
        <p:spPr>
          <a:xfrm>
            <a:off x="239184" y="692150"/>
            <a:ext cx="11885083" cy="61102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2117" y="549275"/>
            <a:ext cx="12192000" cy="1511300"/>
          </a:xfrm>
          <a:prstGeom prst="rect">
            <a:avLst/>
          </a:prstGeom>
          <a:gradFill rotWithShape="0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>
                  <a:alpha val="53999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2051" name="Rectangle 3"/>
          <p:cNvSpPr>
            <a:spLocks noChangeArrowheads="1"/>
          </p:cNvSpPr>
          <p:nvPr>
            <p:ph type="subTitle" idx="1"/>
          </p:nvPr>
        </p:nvSpPr>
        <p:spPr>
          <a:xfrm>
            <a:off x="2544233" y="2492375"/>
            <a:ext cx="7393517" cy="1222375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2056" name="Rectangle 8"/>
          <p:cNvSpPr>
            <a:spLocks noChangeArrowheads="1"/>
          </p:cNvSpPr>
          <p:nvPr>
            <p:ph type="ctrTitle"/>
          </p:nvPr>
        </p:nvSpPr>
        <p:spPr>
          <a:xfrm>
            <a:off x="1007533" y="620713"/>
            <a:ext cx="10363200" cy="1470025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11" name="Rectangle 4"/>
          <p:cNvSpPr>
            <a:spLocks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12" name="Rectangle 5"/>
          <p:cNvSpPr>
            <a:spLocks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/>
        </p:txBody>
      </p:sp>
      <p:sp>
        <p:nvSpPr>
          <p:cNvPr id="13" name="Rectangle 6"/>
          <p:cNvSpPr>
            <a:spLocks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</p:bld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/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/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/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/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117" y="333375"/>
            <a:ext cx="12192000" cy="1009650"/>
          </a:xfrm>
          <a:prstGeom prst="rect">
            <a:avLst/>
          </a:prstGeom>
          <a:gradFill rotWithShape="0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>
                  <a:alpha val="53999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pic>
        <p:nvPicPr>
          <p:cNvPr id="1027" name="Picture 3" descr="关系图"/>
          <p:cNvPicPr>
            <a:picLocks noChangeAspect="1"/>
          </p:cNvPicPr>
          <p:nvPr/>
        </p:nvPicPr>
        <p:blipFill>
          <a:blip r:embed="rId12"/>
          <a:srcRect t="1094" r="8122" b="13318"/>
          <a:stretch>
            <a:fillRect/>
          </a:stretch>
        </p:blipFill>
        <p:spPr>
          <a:xfrm>
            <a:off x="7730067" y="4438650"/>
            <a:ext cx="4453467" cy="2333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8" name="Rectangle 4"/>
          <p:cNvSpPr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9" name="Rectangle 5"/>
          <p:cNvSpPr/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30" name="Rectangle 6"/>
          <p:cNvSpPr>
            <a:spLocks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1031" name="Rectangle 7"/>
          <p:cNvSpPr>
            <a:spLocks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/>
        </p:txBody>
      </p:sp>
      <p:sp>
        <p:nvSpPr>
          <p:cNvPr id="1032" name="Rectangle 8"/>
          <p:cNvSpPr>
            <a:spLocks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bldLvl="0" animBg="1"/>
      <p:bldP spid="1028" grpId="0" bldLvl="0"/>
    </p:bldLst>
  </p:timing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20.jpeg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4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питание1.jpg"/>
          <p:cNvPicPr>
            <a:picLocks noChangeAspect="1" noChangeArrowheads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2135560" y="156118"/>
            <a:ext cx="8136903" cy="1309538"/>
          </a:xfrm>
        </p:spPr>
        <p:txBody>
          <a:bodyPr>
            <a:noAutofit/>
          </a:bodyPr>
          <a:lstStyle/>
          <a:p>
            <a:pPr>
              <a:defRPr/>
            </a:pP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общеобразовательное учреждение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FF0000"/>
                </a:solidFill>
                <a:latin typeface="Segoe Script" panose="030B0504020000000003"/>
              </a:rPr>
              <a:t>Базарно-Матакская гимназия имени Наби Даули Алькеевского МР РТ</a:t>
            </a:r>
            <a:endParaRPr lang="ru-RU" sz="2400" b="1" i="1" dirty="0">
              <a:solidFill>
                <a:srgbClr val="FF0000"/>
              </a:solidFill>
              <a:latin typeface="Segoe Script" panose="030B0504020000000003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2889853" y="1227636"/>
            <a:ext cx="6400800" cy="1872208"/>
          </a:xfrm>
        </p:spPr>
        <p:txBody>
          <a:bodyPr>
            <a:noAutofit/>
          </a:bodyPr>
          <a:lstStyle/>
          <a:p>
            <a:pPr>
              <a:defRPr/>
            </a:pP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</a:t>
            </a:r>
            <a:b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«Лучшая школьная столовая»»</a:t>
            </a:r>
            <a:endParaRPr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77885" y="2214505"/>
            <a:ext cx="6624736" cy="2768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приготовлении поваром школьной столовой горячего завтрака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6e255b4b6b8375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04711" y="6370637"/>
            <a:ext cx="487363" cy="487363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69575" y="76200"/>
            <a:ext cx="1541145" cy="165481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76200"/>
            <a:ext cx="2316480" cy="15449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питание1.jpg"/>
          <p:cNvPicPr>
            <a:picLocks noChangeAspect="1" noChangeArrowheads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-85090" y="0"/>
            <a:ext cx="12392025" cy="6858000"/>
          </a:xfrm>
          <a:prstGeom prst="rect">
            <a:avLst/>
          </a:prstGeom>
          <a:noFill/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 bwMode="auto">
          <a:xfrm>
            <a:off x="1522512" y="1484784"/>
            <a:ext cx="8952996" cy="1556792"/>
          </a:xfrm>
        </p:spPr>
        <p:txBody>
          <a:bodyPr>
            <a:normAutofit fontScale="72500"/>
          </a:bodyPr>
          <a:lstStyle/>
          <a:p>
            <a:pPr>
              <a:defRPr/>
            </a:pPr>
            <a:r>
              <a:rPr lang="ru-RU" sz="28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Желаем всем  приятного аппетита и напоминаем, что  завтрак для школьника очень важен.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28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8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ЗДОРОВЫ! </a:t>
            </a:r>
            <a:endParaRPr lang="ru-RU" sz="28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736" y="3385593"/>
            <a:ext cx="4399214" cy="2337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1670" y="76200"/>
            <a:ext cx="1289050" cy="1384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6000">
        <p15:prstTrans prst="curtains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питание1.jpg"/>
          <p:cNvPicPr>
            <a:picLocks noChangeAspect="1" noChangeArrowheads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635"/>
            <a:ext cx="12192000" cy="685863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4400" y="284606"/>
            <a:ext cx="715899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Значение</a:t>
            </a:r>
            <a:r>
              <a:rPr sz="3600" b="1" spc="-5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3600" b="1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завтрака</a:t>
            </a:r>
            <a:r>
              <a:rPr sz="3600" b="1" spc="-5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3600" b="1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для</a:t>
            </a:r>
            <a:r>
              <a:rPr sz="3600" b="1" spc="-5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3600" b="1" spc="-1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школьников</a:t>
            </a:r>
            <a:endParaRPr sz="3600">
              <a:latin typeface="Calibri" panose="020F0502020204030204"/>
              <a:cs typeface="Calibri" panose="020F0502020204030204"/>
            </a:endParaRPr>
          </a:p>
          <a:p>
            <a:pPr algn="ctr">
              <a:lnSpc>
                <a:spcPct val="100000"/>
              </a:lnSpc>
            </a:pPr>
            <a:r>
              <a:rPr sz="36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Завтрак</a:t>
            </a:r>
            <a:r>
              <a:rPr sz="36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3600" spc="-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—</a:t>
            </a:r>
            <a:endParaRPr sz="36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5655" y="1524000"/>
            <a:ext cx="6463030" cy="38798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 marR="17780" algn="ctr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это</a:t>
            </a:r>
            <a:r>
              <a:rPr sz="2800" spc="-7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не</a:t>
            </a:r>
            <a:r>
              <a:rPr sz="2800" spc="-9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просто</a:t>
            </a:r>
            <a:r>
              <a:rPr sz="2800" spc="-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приём</a:t>
            </a:r>
            <a:r>
              <a:rPr sz="2800" spc="-9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пищи,</a:t>
            </a:r>
            <a:r>
              <a:rPr sz="2800" spc="-7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а</a:t>
            </a:r>
            <a:r>
              <a:rPr sz="2800" spc="-9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ключевой</a:t>
            </a:r>
            <a:r>
              <a:rPr sz="2800" b="1" spc="-6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элемент</a:t>
            </a:r>
            <a:r>
              <a:rPr sz="2800" b="1" spc="-7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здорового </a:t>
            </a:r>
            <a:r>
              <a:rPr sz="28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образа</a:t>
            </a:r>
            <a:r>
              <a:rPr sz="2800" b="1" spc="-6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жизни</a:t>
            </a:r>
            <a:r>
              <a:rPr sz="2800" b="1" spc="-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2800" spc="-8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успешной</a:t>
            </a:r>
            <a:r>
              <a:rPr sz="2800" spc="-5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учёбы.</a:t>
            </a:r>
            <a:r>
              <a:rPr sz="2800" spc="-6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Особенно</a:t>
            </a:r>
            <a:r>
              <a:rPr sz="2800" spc="-8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важен</a:t>
            </a:r>
            <a:r>
              <a:rPr sz="2800" spc="-8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он</a:t>
            </a:r>
            <a:r>
              <a:rPr sz="2800" spc="-7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spc="-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для </a:t>
            </a:r>
            <a:r>
              <a:rPr sz="28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школьников,</a:t>
            </a:r>
            <a:r>
              <a:rPr sz="2800" spc="-9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чей</a:t>
            </a:r>
            <a:r>
              <a:rPr sz="2800" spc="-8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организм</a:t>
            </a:r>
            <a:r>
              <a:rPr sz="2800" spc="-9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активно</a:t>
            </a:r>
            <a:r>
              <a:rPr sz="2800" spc="-7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spc="-2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растёт,</a:t>
            </a:r>
            <a:r>
              <a:rPr sz="2800" spc="-6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развивается</a:t>
            </a:r>
            <a:r>
              <a:rPr sz="2800" spc="-9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spc="-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 </a:t>
            </a:r>
            <a:r>
              <a:rPr sz="28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ежедневно</a:t>
            </a:r>
            <a:r>
              <a:rPr sz="2800" spc="-8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сталкивается</a:t>
            </a:r>
            <a:r>
              <a:rPr sz="2800" spc="-8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</a:t>
            </a:r>
            <a:r>
              <a:rPr sz="2800" spc="-6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большими</a:t>
            </a:r>
            <a:r>
              <a:rPr sz="2800" spc="-7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умственными</a:t>
            </a:r>
            <a:r>
              <a:rPr sz="2800" spc="-7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spc="-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</a:t>
            </a:r>
            <a:endParaRPr sz="2800">
              <a:latin typeface="Calibri" panose="020F0502020204030204"/>
              <a:cs typeface="Calibri" panose="020F0502020204030204"/>
            </a:endParaRPr>
          </a:p>
          <a:p>
            <a:pPr marL="80645" algn="ctr">
              <a:lnSpc>
                <a:spcPts val="3440"/>
              </a:lnSpc>
            </a:pPr>
            <a:r>
              <a:rPr sz="28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физическими</a:t>
            </a:r>
            <a:r>
              <a:rPr sz="2800" spc="-10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spc="-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н</a:t>
            </a:r>
            <a:r>
              <a:rPr sz="2800" spc="-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а</a:t>
            </a:r>
            <a:r>
              <a:rPr sz="2800" spc="-2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г</a:t>
            </a:r>
            <a:r>
              <a:rPr sz="2800" spc="-138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</a:t>
            </a:r>
            <a:r>
              <a:rPr sz="5400" spc="-22" baseline="-15000" dirty="0">
                <a:solidFill>
                  <a:srgbClr val="001F5F"/>
                </a:solidFill>
                <a:latin typeface="Calibri Light" panose="020F0302020204030204"/>
                <a:cs typeface="Calibri Light" panose="020F0302020204030204"/>
              </a:rPr>
              <a:t>.</a:t>
            </a:r>
            <a:r>
              <a:rPr sz="5400" spc="-555" baseline="-15000" dirty="0">
                <a:solidFill>
                  <a:srgbClr val="001F5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узками.</a:t>
            </a:r>
            <a:endParaRPr sz="2800">
              <a:latin typeface="Calibri" panose="020F0502020204030204"/>
              <a:cs typeface="Calibri" panose="020F0502020204030204"/>
            </a:endParaRPr>
          </a:p>
          <a:p>
            <a:pPr marL="81280" algn="ctr">
              <a:lnSpc>
                <a:spcPts val="3280"/>
              </a:lnSpc>
            </a:pPr>
            <a:r>
              <a:rPr sz="28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Вот</a:t>
            </a:r>
            <a:r>
              <a:rPr sz="2800" spc="-6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основные</a:t>
            </a:r>
            <a:r>
              <a:rPr sz="2800" spc="-7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причины,</a:t>
            </a:r>
            <a:r>
              <a:rPr sz="2800" spc="-3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почему</a:t>
            </a:r>
            <a:r>
              <a:rPr sz="2800" spc="-8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завтрак</a:t>
            </a:r>
            <a:r>
              <a:rPr sz="2800" spc="-7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так</a:t>
            </a:r>
            <a:r>
              <a:rPr sz="2800" spc="-6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необходим:</a:t>
            </a:r>
            <a:endParaRPr sz="28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2200" y="76200"/>
            <a:ext cx="1899920" cy="20402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928432" y="2438311"/>
            <a:ext cx="3953516" cy="4399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0" i="0" dirty="0">
                <a:solidFill>
                  <a:srgbClr val="FF0000"/>
                </a:solidFill>
                <a:effectLst/>
                <a:latin typeface="Segoe Script" panose="030B0504020000000003" charset="0"/>
                <a:cs typeface="Segoe Script" panose="030B0504020000000003" charset="0"/>
              </a:rPr>
              <a:t>«Я не боюсь еще и еще раз повторить: </a:t>
            </a:r>
            <a:endParaRPr lang="ru-RU" sz="2000" b="0" i="0" dirty="0">
              <a:solidFill>
                <a:srgbClr val="FF0000"/>
              </a:solidFill>
              <a:effectLst/>
              <a:latin typeface="Segoe Script" panose="030B0504020000000003" charset="0"/>
              <a:cs typeface="Segoe Script" panose="030B0504020000000003" charset="0"/>
            </a:endParaRPr>
          </a:p>
          <a:p>
            <a:pPr algn="r"/>
            <a:r>
              <a:rPr lang="ru-RU" sz="2000" dirty="0">
                <a:solidFill>
                  <a:srgbClr val="FF0000"/>
                </a:solidFill>
                <a:latin typeface="Segoe Script" panose="030B0504020000000003" charset="0"/>
                <a:cs typeface="Segoe Script" panose="030B0504020000000003" charset="0"/>
              </a:rPr>
              <a:t>З</a:t>
            </a:r>
            <a:r>
              <a:rPr lang="ru-RU" sz="2000" b="0" i="0" dirty="0">
                <a:solidFill>
                  <a:srgbClr val="FF0000"/>
                </a:solidFill>
                <a:effectLst/>
                <a:latin typeface="Segoe Script" panose="030B0504020000000003" charset="0"/>
                <a:cs typeface="Segoe Script" panose="030B0504020000000003" charset="0"/>
              </a:rPr>
              <a:t>абота о здоровье – это важнейший труд воспитателя. От жизнерадостности, бодрости детей зависит их духовная жизнь, мировоззрение, умственное развитие, прочность знаний, вера в свои силы» </a:t>
            </a:r>
            <a:endParaRPr lang="ru-RU" sz="2000" b="0" i="0" dirty="0">
              <a:solidFill>
                <a:srgbClr val="FF0000"/>
              </a:solidFill>
              <a:effectLst/>
              <a:latin typeface="Segoe Script" panose="030B0504020000000003" charset="0"/>
              <a:cs typeface="Segoe Script" panose="030B0504020000000003" charset="0"/>
            </a:endParaRPr>
          </a:p>
          <a:p>
            <a:pPr algn="r"/>
            <a:endParaRPr lang="ru-RU" sz="2000" dirty="0">
              <a:solidFill>
                <a:srgbClr val="FF0000"/>
              </a:solidFill>
              <a:latin typeface="Segoe Script" panose="030B0504020000000003" charset="0"/>
              <a:cs typeface="Segoe Script" panose="030B0504020000000003" charset="0"/>
            </a:endParaRPr>
          </a:p>
          <a:p>
            <a:pPr algn="r"/>
            <a:r>
              <a:rPr lang="ru-RU" sz="2000" b="1" i="0" dirty="0">
                <a:solidFill>
                  <a:srgbClr val="FF0000"/>
                </a:solidFill>
                <a:effectLst/>
                <a:latin typeface="Segoe Script" panose="030B0504020000000003" charset="0"/>
                <a:cs typeface="Segoe Script" panose="030B0504020000000003" charset="0"/>
              </a:rPr>
              <a:t>В.А. Сухомлинский</a:t>
            </a:r>
            <a:endParaRPr lang="ru-RU" sz="2000" b="1" i="0" dirty="0">
              <a:solidFill>
                <a:srgbClr val="FF0000"/>
              </a:solidFill>
              <a:effectLst/>
              <a:latin typeface="Segoe Script" panose="030B0504020000000003" charset="0"/>
              <a:cs typeface="Segoe Script" panose="030B0504020000000003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3242" y="1225676"/>
            <a:ext cx="9466580" cy="4721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265" indent="-45720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"/>
              <a:tabLst>
                <a:tab pos="469265" algn="l"/>
              </a:tabLst>
            </a:pPr>
            <a:r>
              <a:rPr sz="4400" dirty="0">
                <a:solidFill>
                  <a:srgbClr val="001F5F"/>
                </a:solidFill>
                <a:latin typeface="Calibri Light" panose="020F0302020204030204"/>
                <a:cs typeface="Calibri Light" panose="020F0302020204030204"/>
              </a:rPr>
              <a:t>Запускает</a:t>
            </a:r>
            <a:r>
              <a:rPr sz="4400" spc="-35" dirty="0">
                <a:solidFill>
                  <a:srgbClr val="001F5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4400" dirty="0">
                <a:solidFill>
                  <a:srgbClr val="001F5F"/>
                </a:solidFill>
                <a:latin typeface="Calibri Light" panose="020F0302020204030204"/>
                <a:cs typeface="Calibri Light" panose="020F0302020204030204"/>
              </a:rPr>
              <a:t>обмен</a:t>
            </a:r>
            <a:r>
              <a:rPr sz="4400" spc="-20" dirty="0">
                <a:solidFill>
                  <a:srgbClr val="001F5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4400" spc="-10" dirty="0">
                <a:solidFill>
                  <a:srgbClr val="001F5F"/>
                </a:solidFill>
                <a:latin typeface="Calibri Light" panose="020F0302020204030204"/>
                <a:cs typeface="Calibri Light" panose="020F0302020204030204"/>
              </a:rPr>
              <a:t>веществ</a:t>
            </a:r>
            <a:endParaRPr sz="4400">
              <a:latin typeface="Calibri Light" panose="020F0302020204030204"/>
              <a:cs typeface="Calibri Light" panose="020F0302020204030204"/>
            </a:endParaRPr>
          </a:p>
          <a:p>
            <a:pPr marL="469900" marR="156210" indent="-457835">
              <a:lnSpc>
                <a:spcPct val="100000"/>
              </a:lnSpc>
              <a:buFont typeface="Wingdings" panose="05000000000000000000"/>
              <a:buChar char=""/>
              <a:tabLst>
                <a:tab pos="469900" algn="l"/>
              </a:tabLst>
            </a:pPr>
            <a:r>
              <a:rPr sz="44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Обеспечивает</a:t>
            </a:r>
            <a:r>
              <a:rPr sz="4400" spc="-3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44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энергией</a:t>
            </a:r>
            <a:r>
              <a:rPr sz="4400" spc="-5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44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4400" spc="-1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44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«топливом </a:t>
            </a:r>
            <a:r>
              <a:rPr sz="44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для</a:t>
            </a:r>
            <a:r>
              <a:rPr sz="44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мозга</a:t>
            </a:r>
            <a:endParaRPr sz="4400">
              <a:latin typeface="Calibri" panose="020F0502020204030204"/>
              <a:cs typeface="Calibri" panose="020F0502020204030204"/>
            </a:endParaRPr>
          </a:p>
          <a:p>
            <a:pPr marL="469265" indent="-457200">
              <a:lnSpc>
                <a:spcPct val="100000"/>
              </a:lnSpc>
              <a:buFont typeface="Wingdings" panose="05000000000000000000"/>
              <a:buChar char=""/>
              <a:tabLst>
                <a:tab pos="469265" algn="l"/>
              </a:tabLst>
            </a:pPr>
            <a:r>
              <a:rPr sz="44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Повышает</a:t>
            </a:r>
            <a:r>
              <a:rPr sz="4400" spc="-1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44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работоспособность</a:t>
            </a:r>
            <a:r>
              <a:rPr sz="4400" spc="-9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44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на</a:t>
            </a:r>
            <a:r>
              <a:rPr sz="4400" spc="-7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4400" spc="-25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30%</a:t>
            </a:r>
            <a:endParaRPr sz="4400">
              <a:latin typeface="Calibri" panose="020F0502020204030204"/>
              <a:cs typeface="Calibri" panose="020F0502020204030204"/>
            </a:endParaRPr>
          </a:p>
          <a:p>
            <a:pPr marL="469900" marR="22225" indent="-457835">
              <a:lnSpc>
                <a:spcPct val="100000"/>
              </a:lnSpc>
              <a:spcBef>
                <a:spcPts val="5"/>
              </a:spcBef>
              <a:buFont typeface="Wingdings" panose="05000000000000000000"/>
              <a:buChar char=""/>
              <a:tabLst>
                <a:tab pos="469900" algn="l"/>
              </a:tabLst>
            </a:pPr>
            <a:r>
              <a:rPr sz="44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Поддерживает</a:t>
            </a:r>
            <a:r>
              <a:rPr sz="4400" spc="-1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44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настроение</a:t>
            </a:r>
            <a:r>
              <a:rPr sz="4400" spc="-8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44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4400" spc="-6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44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снижает стресс</a:t>
            </a:r>
            <a:endParaRPr sz="4400">
              <a:latin typeface="Calibri" panose="020F0502020204030204"/>
              <a:cs typeface="Calibri" panose="020F0502020204030204"/>
            </a:endParaRPr>
          </a:p>
          <a:p>
            <a:pPr marL="469265" indent="-457200">
              <a:lnSpc>
                <a:spcPct val="100000"/>
              </a:lnSpc>
              <a:buFont typeface="Wingdings" panose="05000000000000000000"/>
              <a:buChar char=""/>
              <a:tabLst>
                <a:tab pos="469265" algn="l"/>
              </a:tabLst>
            </a:pPr>
            <a:r>
              <a:rPr sz="44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Укрепляет</a:t>
            </a:r>
            <a:r>
              <a:rPr sz="4400" spc="-12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44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иммунитет</a:t>
            </a:r>
            <a:r>
              <a:rPr sz="4400" spc="-114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440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4400" spc="-8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4400" spc="-10" dirty="0">
                <a:solidFill>
                  <a:srgbClr val="001F5F"/>
                </a:solidFill>
                <a:latin typeface="Calibri" panose="020F0502020204030204"/>
                <a:cs typeface="Calibri" panose="020F0502020204030204"/>
              </a:rPr>
              <a:t>здоровье</a:t>
            </a:r>
            <a:endParaRPr sz="44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58400" y="76200"/>
            <a:ext cx="1899920" cy="204025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245363"/>
            <a:ext cx="12192000" cy="661263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57145" y="304991"/>
            <a:ext cx="7748270" cy="5657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0" dirty="0">
                <a:solidFill>
                  <a:srgbClr val="001F5F"/>
                </a:solidFill>
              </a:rPr>
              <a:t>Ингредиенты</a:t>
            </a:r>
            <a:r>
              <a:rPr spc="-160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для</a:t>
            </a:r>
            <a:r>
              <a:rPr spc="-135" dirty="0">
                <a:solidFill>
                  <a:srgbClr val="001F5F"/>
                </a:solidFill>
              </a:rPr>
              <a:t> </a:t>
            </a:r>
            <a:r>
              <a:rPr lang="ru-RU" spc="-135" dirty="0">
                <a:solidFill>
                  <a:srgbClr val="001F5F"/>
                </a:solidFill>
              </a:rPr>
              <a:t>винегрета:</a:t>
            </a:r>
            <a:endParaRPr lang="ru-RU" spc="-135" dirty="0">
              <a:solidFill>
                <a:srgbClr val="001F5F"/>
              </a:solidFill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609600" y="1524000"/>
            <a:ext cx="10157460" cy="4302125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 marR="579120">
              <a:lnSpc>
                <a:spcPct val="93000"/>
              </a:lnSpc>
              <a:spcBef>
                <a:spcPts val="415"/>
              </a:spcBef>
              <a:tabLst>
                <a:tab pos="5107305" algn="l"/>
              </a:tabLst>
            </a:pPr>
            <a:r>
              <a:rPr sz="2000" dirty="0"/>
              <a:t>Для</a:t>
            </a:r>
            <a:r>
              <a:rPr sz="2000" spc="-145" dirty="0"/>
              <a:t> </a:t>
            </a:r>
            <a:r>
              <a:rPr sz="2000" spc="-35" dirty="0"/>
              <a:t>приготовления</a:t>
            </a:r>
            <a:r>
              <a:rPr sz="2000" spc="-140" dirty="0"/>
              <a:t> </a:t>
            </a:r>
            <a:r>
              <a:rPr lang="ru-RU" sz="2000" spc="-140" dirty="0"/>
              <a:t>винегрета</a:t>
            </a:r>
            <a:r>
              <a:rPr sz="2000" spc="-140" dirty="0"/>
              <a:t> </a:t>
            </a:r>
            <a:r>
              <a:rPr sz="2000" spc="-10" dirty="0"/>
              <a:t>берутся </a:t>
            </a:r>
            <a:r>
              <a:rPr sz="2000" spc="-25" dirty="0"/>
              <a:t>следующие</a:t>
            </a:r>
            <a:r>
              <a:rPr sz="2000" spc="-145" dirty="0"/>
              <a:t> </a:t>
            </a:r>
            <a:r>
              <a:rPr sz="2000" spc="-10" dirty="0"/>
              <a:t>ингредиенты:</a:t>
            </a:r>
            <a:r>
              <a:rPr lang="ru-RU" sz="2000" spc="-10" dirty="0"/>
              <a:t> отварной картофель, соленые огурцы, свекла, вареная морковь, оук, подсолнечное масло.</a:t>
            </a:r>
            <a:endParaRPr lang="ru-RU" sz="2000" spc="-10" dirty="0"/>
          </a:p>
          <a:p>
            <a:pPr marL="12700" marR="579120">
              <a:lnSpc>
                <a:spcPct val="93000"/>
              </a:lnSpc>
              <a:spcBef>
                <a:spcPts val="415"/>
              </a:spcBef>
              <a:tabLst>
                <a:tab pos="5107305" algn="l"/>
              </a:tabLst>
            </a:pPr>
            <a:r>
              <a:rPr sz="2000" dirty="0"/>
              <a:t>Все</a:t>
            </a:r>
            <a:r>
              <a:rPr sz="2000" spc="-114" dirty="0"/>
              <a:t> </a:t>
            </a:r>
            <a:r>
              <a:rPr sz="2000" spc="-30" dirty="0"/>
              <a:t>ингредиенты</a:t>
            </a:r>
            <a:r>
              <a:rPr sz="2000" spc="-140" dirty="0"/>
              <a:t> </a:t>
            </a:r>
            <a:r>
              <a:rPr sz="2000" spc="-20" dirty="0"/>
              <a:t>свежие</a:t>
            </a:r>
            <a:r>
              <a:rPr sz="2000" spc="-114" dirty="0"/>
              <a:t> </a:t>
            </a:r>
            <a:r>
              <a:rPr sz="2000" dirty="0"/>
              <a:t>и</a:t>
            </a:r>
            <a:r>
              <a:rPr sz="2000" spc="-90" dirty="0"/>
              <a:t> </a:t>
            </a:r>
            <a:r>
              <a:rPr sz="2000" spc="-35" dirty="0"/>
              <a:t>качественные,</a:t>
            </a:r>
            <a:r>
              <a:rPr sz="2000" spc="-110" dirty="0"/>
              <a:t> </a:t>
            </a:r>
            <a:r>
              <a:rPr sz="2000" spc="-10" dirty="0"/>
              <a:t>чтобы </a:t>
            </a:r>
            <a:r>
              <a:rPr lang="ru-RU" sz="2000" spc="-10" dirty="0"/>
              <a:t>винегрет</a:t>
            </a:r>
            <a:r>
              <a:rPr sz="2000" spc="-120" dirty="0"/>
              <a:t> </a:t>
            </a:r>
            <a:r>
              <a:rPr sz="2000" spc="-30" dirty="0"/>
              <a:t>получился</a:t>
            </a:r>
            <a:r>
              <a:rPr sz="2000" spc="-130" dirty="0"/>
              <a:t> </a:t>
            </a:r>
            <a:r>
              <a:rPr sz="2000" spc="-30" dirty="0"/>
              <a:t>вкусным</a:t>
            </a:r>
            <a:r>
              <a:rPr sz="2000" spc="-135" dirty="0"/>
              <a:t> </a:t>
            </a:r>
            <a:r>
              <a:rPr sz="2000" dirty="0"/>
              <a:t>и</a:t>
            </a:r>
            <a:r>
              <a:rPr sz="2000" spc="-110" dirty="0"/>
              <a:t> </a:t>
            </a:r>
            <a:r>
              <a:rPr sz="2000" spc="-10" dirty="0"/>
              <a:t>питательным.</a:t>
            </a:r>
            <a:endParaRPr sz="2000" spc="-10" dirty="0"/>
          </a:p>
          <a:p>
            <a:pPr marL="12700" marR="579120">
              <a:lnSpc>
                <a:spcPct val="93000"/>
              </a:lnSpc>
              <a:spcBef>
                <a:spcPts val="415"/>
              </a:spcBef>
              <a:tabLst>
                <a:tab pos="5107305" algn="l"/>
              </a:tabLst>
            </a:pPr>
            <a:r>
              <a:rPr lang="en-US" altLang="en-US" sz="2000" spc="-10" dirty="0"/>
              <a:t>Подготовьте</a:t>
            </a:r>
            <a:r>
              <a:rPr lang="en-US" altLang="ru-RU" sz="2000" spc="-10" dirty="0"/>
              <a:t> </a:t>
            </a:r>
            <a:r>
              <a:rPr lang="en-US" altLang="en-US" sz="2000" spc="-10" dirty="0"/>
              <a:t>овощи</a:t>
            </a:r>
            <a:r>
              <a:rPr lang="en-US" altLang="ru-RU" sz="2000" spc="-10" dirty="0"/>
              <a:t>:</a:t>
            </a:r>
            <a:endParaRPr lang="en-US" altLang="ru-RU" sz="2000" spc="-10" dirty="0"/>
          </a:p>
          <a:p>
            <a:pPr marL="12700" marR="579120">
              <a:lnSpc>
                <a:spcPct val="93000"/>
              </a:lnSpc>
              <a:spcBef>
                <a:spcPts val="415"/>
              </a:spcBef>
              <a:tabLst>
                <a:tab pos="5107305" algn="l"/>
              </a:tabLst>
            </a:pPr>
            <a:r>
              <a:rPr lang="en-US" altLang="en-US" sz="2000" spc="-10" dirty="0"/>
              <a:t>Отварите</a:t>
            </a:r>
            <a:r>
              <a:rPr lang="en-US" altLang="ru-RU" sz="2000" spc="-10" dirty="0"/>
              <a:t> </a:t>
            </a:r>
            <a:r>
              <a:rPr lang="en-US" altLang="en-US" sz="2000" spc="-10" dirty="0"/>
              <a:t>свеклу</a:t>
            </a:r>
            <a:r>
              <a:rPr lang="en-US" altLang="ru-RU" sz="2000" spc="-10" dirty="0"/>
              <a:t>, </a:t>
            </a:r>
            <a:r>
              <a:rPr lang="en-US" altLang="en-US" sz="2000" spc="-10" dirty="0"/>
              <a:t>картофель</a:t>
            </a:r>
            <a:r>
              <a:rPr lang="en-US" altLang="ru-RU" sz="2000" spc="-10" dirty="0"/>
              <a:t> </a:t>
            </a:r>
            <a:r>
              <a:rPr lang="en-US" altLang="en-US" sz="2000" spc="-10" dirty="0"/>
              <a:t>и</a:t>
            </a:r>
            <a:r>
              <a:rPr lang="en-US" altLang="ru-RU" sz="2000" spc="-10" dirty="0"/>
              <a:t> </a:t>
            </a:r>
            <a:r>
              <a:rPr lang="en-US" altLang="en-US" sz="2000" spc="-10" dirty="0"/>
              <a:t>морковь</a:t>
            </a:r>
            <a:r>
              <a:rPr lang="en-US" altLang="ru-RU" sz="2000" spc="-10" dirty="0"/>
              <a:t> </a:t>
            </a:r>
            <a:r>
              <a:rPr lang="en-US" altLang="en-US" sz="2000" spc="-10" dirty="0"/>
              <a:t>до</a:t>
            </a:r>
            <a:r>
              <a:rPr lang="en-US" altLang="ru-RU" sz="2000" spc="-10" dirty="0"/>
              <a:t> </a:t>
            </a:r>
            <a:r>
              <a:rPr lang="en-US" altLang="en-US" sz="2000" spc="-10" dirty="0"/>
              <a:t>готовности</a:t>
            </a:r>
            <a:r>
              <a:rPr lang="en-US" altLang="ru-RU" sz="2000" spc="-10" dirty="0"/>
              <a:t>. </a:t>
            </a:r>
            <a:r>
              <a:rPr lang="en-US" altLang="en-US" sz="2000" spc="-10" dirty="0"/>
              <a:t>Остудите</a:t>
            </a:r>
            <a:r>
              <a:rPr lang="en-US" altLang="ru-RU" sz="2000" spc="-10" dirty="0"/>
              <a:t> </a:t>
            </a:r>
            <a:r>
              <a:rPr lang="en-US" altLang="en-US" sz="2000" spc="-10" dirty="0"/>
              <a:t>и</a:t>
            </a:r>
            <a:r>
              <a:rPr lang="en-US" altLang="ru-RU" sz="2000" spc="-10" dirty="0"/>
              <a:t> </a:t>
            </a:r>
            <a:r>
              <a:rPr lang="en-US" altLang="en-US" sz="2000" spc="-10" dirty="0"/>
              <a:t>очистите</a:t>
            </a:r>
            <a:r>
              <a:rPr lang="en-US" altLang="ru-RU" sz="2000" spc="-10" dirty="0"/>
              <a:t>.</a:t>
            </a:r>
            <a:endParaRPr lang="en-US" altLang="ru-RU" sz="2000" spc="-10" dirty="0"/>
          </a:p>
          <a:p>
            <a:pPr marL="12700" marR="579120">
              <a:lnSpc>
                <a:spcPct val="93000"/>
              </a:lnSpc>
              <a:spcBef>
                <a:spcPts val="415"/>
              </a:spcBef>
              <a:tabLst>
                <a:tab pos="5107305" algn="l"/>
              </a:tabLst>
            </a:pPr>
            <a:r>
              <a:rPr lang="en-US" altLang="en-US" sz="2000" spc="-10" dirty="0"/>
              <a:t>Нарежьте</a:t>
            </a:r>
            <a:r>
              <a:rPr lang="en-US" altLang="ru-RU" sz="2000" spc="-10" dirty="0"/>
              <a:t> </a:t>
            </a:r>
            <a:r>
              <a:rPr lang="en-US" altLang="en-US" sz="2000" spc="-10" dirty="0"/>
              <a:t>огурцы</a:t>
            </a:r>
            <a:r>
              <a:rPr lang="en-US" altLang="ru-RU" sz="2000" spc="-10" dirty="0"/>
              <a:t> </a:t>
            </a:r>
            <a:r>
              <a:rPr lang="en-US" altLang="en-US" sz="2000" spc="-10" dirty="0"/>
              <a:t>и</a:t>
            </a:r>
            <a:r>
              <a:rPr lang="en-US" altLang="ru-RU" sz="2000" spc="-10" dirty="0"/>
              <a:t> </a:t>
            </a:r>
            <a:r>
              <a:rPr lang="en-US" altLang="en-US" sz="2000" spc="-10" dirty="0"/>
              <a:t>лук</a:t>
            </a:r>
            <a:r>
              <a:rPr lang="en-US" altLang="ru-RU" sz="2000" spc="-10" dirty="0"/>
              <a:t>.</a:t>
            </a:r>
            <a:endParaRPr lang="en-US" altLang="ru-RU" sz="2000" spc="-10" dirty="0"/>
          </a:p>
          <a:p>
            <a:pPr marL="12700" marR="579120">
              <a:lnSpc>
                <a:spcPct val="93000"/>
              </a:lnSpc>
              <a:spcBef>
                <a:spcPts val="415"/>
              </a:spcBef>
              <a:tabLst>
                <a:tab pos="5107305" algn="l"/>
              </a:tabLst>
            </a:pPr>
            <a:r>
              <a:rPr lang="en-US" altLang="en-US" sz="2000" spc="-10" dirty="0"/>
              <a:t>Нарежьте</a:t>
            </a:r>
            <a:r>
              <a:rPr lang="en-US" altLang="ru-RU" sz="2000" spc="-10" dirty="0"/>
              <a:t> </a:t>
            </a:r>
            <a:r>
              <a:rPr lang="en-US" altLang="en-US" sz="2000" spc="-10" dirty="0"/>
              <a:t>овощи</a:t>
            </a:r>
            <a:r>
              <a:rPr lang="en-US" altLang="ru-RU" sz="2000" spc="-10" dirty="0"/>
              <a:t>:</a:t>
            </a:r>
            <a:endParaRPr lang="en-US" altLang="ru-RU" sz="2000" spc="-10" dirty="0"/>
          </a:p>
          <a:p>
            <a:pPr marL="12700" marR="579120">
              <a:lnSpc>
                <a:spcPct val="93000"/>
              </a:lnSpc>
              <a:spcBef>
                <a:spcPts val="415"/>
              </a:spcBef>
              <a:tabLst>
                <a:tab pos="5107305" algn="l"/>
              </a:tabLst>
            </a:pPr>
            <a:r>
              <a:rPr lang="en-US" altLang="en-US" sz="2000" spc="-10" dirty="0"/>
              <a:t>Нарежьте</a:t>
            </a:r>
            <a:r>
              <a:rPr lang="en-US" altLang="ru-RU" sz="2000" spc="-10" dirty="0"/>
              <a:t> </a:t>
            </a:r>
            <a:r>
              <a:rPr lang="en-US" altLang="en-US" sz="2000" spc="-10" dirty="0"/>
              <a:t>картофель</a:t>
            </a:r>
            <a:r>
              <a:rPr lang="en-US" altLang="ru-RU" sz="2000" spc="-10" dirty="0"/>
              <a:t> </a:t>
            </a:r>
            <a:r>
              <a:rPr lang="en-US" altLang="en-US" sz="2000" spc="-10" dirty="0"/>
              <a:t>и</a:t>
            </a:r>
            <a:r>
              <a:rPr lang="en-US" altLang="ru-RU" sz="2000" spc="-10" dirty="0"/>
              <a:t> </a:t>
            </a:r>
            <a:r>
              <a:rPr lang="en-US" altLang="en-US" sz="2000" spc="-10" dirty="0"/>
              <a:t>морковь</a:t>
            </a:r>
            <a:r>
              <a:rPr lang="en-US" altLang="ru-RU" sz="2000" spc="-10" dirty="0"/>
              <a:t> </a:t>
            </a:r>
            <a:r>
              <a:rPr lang="en-US" altLang="en-US" sz="2000" spc="-10" dirty="0"/>
              <a:t>небольшими</a:t>
            </a:r>
            <a:r>
              <a:rPr lang="en-US" altLang="ru-RU" sz="2000" spc="-10" dirty="0"/>
              <a:t> </a:t>
            </a:r>
            <a:r>
              <a:rPr lang="en-US" altLang="en-US" sz="2000" spc="-10" dirty="0"/>
              <a:t>кубиками</a:t>
            </a:r>
            <a:r>
              <a:rPr lang="en-US" altLang="ru-RU" sz="2000" spc="-10" dirty="0"/>
              <a:t>.</a:t>
            </a:r>
            <a:endParaRPr lang="en-US" altLang="ru-RU" sz="2000" spc="-10" dirty="0"/>
          </a:p>
          <a:p>
            <a:pPr marL="12700" marR="579120">
              <a:lnSpc>
                <a:spcPct val="93000"/>
              </a:lnSpc>
              <a:spcBef>
                <a:spcPts val="415"/>
              </a:spcBef>
              <a:tabLst>
                <a:tab pos="5107305" algn="l"/>
              </a:tabLst>
            </a:pPr>
            <a:r>
              <a:rPr lang="en-US" altLang="en-US" sz="2000" spc="-10" dirty="0"/>
              <a:t>Смешивание</a:t>
            </a:r>
            <a:r>
              <a:rPr lang="en-US" altLang="ru-RU" sz="2000" spc="-10" dirty="0"/>
              <a:t>:</a:t>
            </a:r>
            <a:endParaRPr lang="en-US" altLang="ru-RU" sz="2000" spc="-10" dirty="0"/>
          </a:p>
          <a:p>
            <a:pPr marL="12700" marR="579120">
              <a:lnSpc>
                <a:spcPct val="93000"/>
              </a:lnSpc>
              <a:spcBef>
                <a:spcPts val="415"/>
              </a:spcBef>
              <a:tabLst>
                <a:tab pos="5107305" algn="l"/>
              </a:tabLst>
            </a:pPr>
            <a:r>
              <a:rPr lang="en-US" altLang="en-US" sz="2000" spc="-10" dirty="0"/>
              <a:t>Соедините</a:t>
            </a:r>
            <a:r>
              <a:rPr lang="en-US" altLang="ru-RU" sz="2000" spc="-10" dirty="0"/>
              <a:t> </a:t>
            </a:r>
            <a:r>
              <a:rPr lang="en-US" altLang="en-US" sz="2000" spc="-10" dirty="0"/>
              <a:t>все</a:t>
            </a:r>
            <a:r>
              <a:rPr lang="en-US" altLang="ru-RU" sz="2000" spc="-10" dirty="0"/>
              <a:t> </a:t>
            </a:r>
            <a:r>
              <a:rPr lang="en-US" altLang="en-US" sz="2000" spc="-10" dirty="0"/>
              <a:t>нарезанные</a:t>
            </a:r>
            <a:r>
              <a:rPr lang="en-US" altLang="ru-RU" sz="2000" spc="-10" dirty="0"/>
              <a:t> </a:t>
            </a:r>
            <a:r>
              <a:rPr lang="en-US" altLang="en-US" sz="2000" spc="-10" dirty="0"/>
              <a:t>овощи</a:t>
            </a:r>
            <a:r>
              <a:rPr lang="en-US" altLang="ru-RU" sz="2000" spc="-10" dirty="0"/>
              <a:t> </a:t>
            </a:r>
            <a:r>
              <a:rPr lang="en-US" altLang="en-US" sz="2000" spc="-10" dirty="0"/>
              <a:t>в</a:t>
            </a:r>
            <a:r>
              <a:rPr lang="en-US" altLang="ru-RU" sz="2000" spc="-10" dirty="0"/>
              <a:t> </a:t>
            </a:r>
            <a:r>
              <a:rPr lang="en-US" altLang="en-US" sz="2000" spc="-10" dirty="0"/>
              <a:t>миске</a:t>
            </a:r>
            <a:r>
              <a:rPr lang="en-US" altLang="ru-RU" sz="2000" spc="-10" dirty="0"/>
              <a:t>.</a:t>
            </a:r>
            <a:endParaRPr lang="en-US" altLang="ru-RU" sz="2000" spc="-10" dirty="0"/>
          </a:p>
          <a:p>
            <a:pPr marL="12700" marR="579120">
              <a:lnSpc>
                <a:spcPct val="93000"/>
              </a:lnSpc>
              <a:spcBef>
                <a:spcPts val="415"/>
              </a:spcBef>
              <a:tabLst>
                <a:tab pos="5107305" algn="l"/>
              </a:tabLst>
            </a:pPr>
            <a:r>
              <a:rPr lang="ru-RU" altLang="en-US" sz="2000" spc="-10" dirty="0"/>
              <a:t>Т</a:t>
            </a:r>
            <a:r>
              <a:rPr lang="en-US" altLang="en-US" sz="2000" spc="-10" dirty="0"/>
              <a:t>щательно</a:t>
            </a:r>
            <a:r>
              <a:rPr lang="en-US" altLang="ru-RU" sz="2000" spc="-10" dirty="0"/>
              <a:t> </a:t>
            </a:r>
            <a:r>
              <a:rPr lang="en-US" altLang="en-US" sz="2000" spc="-10" dirty="0"/>
              <a:t>перемешайте</a:t>
            </a:r>
            <a:r>
              <a:rPr lang="ru-RU" altLang="en-US" sz="2000" spc="-10" dirty="0"/>
              <a:t> с растительным маслом</a:t>
            </a:r>
            <a:r>
              <a:rPr lang="en-US" altLang="ru-RU" sz="2000" spc="-10" dirty="0"/>
              <a:t>.</a:t>
            </a:r>
            <a:endParaRPr lang="en-US" altLang="ru-RU" sz="2000" spc="-10" dirty="0"/>
          </a:p>
          <a:p>
            <a:pPr marL="12700" marR="579120">
              <a:lnSpc>
                <a:spcPct val="93000"/>
              </a:lnSpc>
              <a:spcBef>
                <a:spcPts val="415"/>
              </a:spcBef>
              <a:tabLst>
                <a:tab pos="5107305" algn="l"/>
              </a:tabLst>
            </a:pPr>
            <a:endParaRPr lang="ru-RU" sz="2000" spc="-10" dirty="0"/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0800" y="76200"/>
            <a:ext cx="1899920" cy="204025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sz="1400" dirty="0">
                <a:sym typeface="+mn-ea"/>
              </a:rPr>
              <a:t>Для</a:t>
            </a:r>
            <a:r>
              <a:rPr sz="1400" spc="-145" dirty="0">
                <a:sym typeface="+mn-ea"/>
              </a:rPr>
              <a:t> </a:t>
            </a:r>
            <a:r>
              <a:rPr sz="1400" spc="-35" dirty="0">
                <a:sym typeface="+mn-ea"/>
              </a:rPr>
              <a:t>приготовления</a:t>
            </a:r>
            <a:r>
              <a:rPr sz="1400" spc="-140" dirty="0">
                <a:sym typeface="+mn-ea"/>
              </a:rPr>
              <a:t> </a:t>
            </a:r>
            <a:r>
              <a:rPr lang="ru-RU" sz="1400" spc="-140" dirty="0">
                <a:sym typeface="+mn-ea"/>
              </a:rPr>
              <a:t>плова</a:t>
            </a:r>
            <a:r>
              <a:rPr sz="1400" spc="-140" dirty="0">
                <a:sym typeface="+mn-ea"/>
              </a:rPr>
              <a:t> </a:t>
            </a:r>
            <a:r>
              <a:rPr sz="1400" spc="-10" dirty="0">
                <a:sym typeface="+mn-ea"/>
              </a:rPr>
              <a:t>берутся </a:t>
            </a:r>
            <a:r>
              <a:rPr sz="1400" spc="-25" dirty="0">
                <a:sym typeface="+mn-ea"/>
              </a:rPr>
              <a:t>следующие</a:t>
            </a:r>
            <a:r>
              <a:rPr sz="1400" spc="-145" dirty="0">
                <a:sym typeface="+mn-ea"/>
              </a:rPr>
              <a:t> </a:t>
            </a:r>
            <a:r>
              <a:rPr sz="1400" spc="-10" dirty="0">
                <a:sym typeface="+mn-ea"/>
              </a:rPr>
              <a:t>ингредиенты:</a:t>
            </a:r>
            <a:r>
              <a:rPr lang="ru-RU" sz="1400" spc="-10" dirty="0">
                <a:sym typeface="+mn-ea"/>
              </a:rPr>
              <a:t> куриное мясо, лук, морковь, рис, масло. </a:t>
            </a:r>
            <a:r>
              <a:rPr sz="1400" dirty="0">
                <a:sym typeface="+mn-ea"/>
              </a:rPr>
              <a:t>Все</a:t>
            </a:r>
            <a:r>
              <a:rPr sz="1400" spc="-114" dirty="0">
                <a:sym typeface="+mn-ea"/>
              </a:rPr>
              <a:t> </a:t>
            </a:r>
            <a:r>
              <a:rPr sz="1400" spc="-30" dirty="0">
                <a:sym typeface="+mn-ea"/>
              </a:rPr>
              <a:t>ингредиенты</a:t>
            </a:r>
            <a:r>
              <a:rPr sz="1400" spc="-140" dirty="0">
                <a:sym typeface="+mn-ea"/>
              </a:rPr>
              <a:t> </a:t>
            </a:r>
            <a:r>
              <a:rPr sz="1400" spc="-20" dirty="0">
                <a:sym typeface="+mn-ea"/>
              </a:rPr>
              <a:t>свежие</a:t>
            </a:r>
            <a:r>
              <a:rPr sz="1400" spc="-114" dirty="0">
                <a:sym typeface="+mn-ea"/>
              </a:rPr>
              <a:t> </a:t>
            </a:r>
            <a:r>
              <a:rPr sz="1400" dirty="0">
                <a:sym typeface="+mn-ea"/>
              </a:rPr>
              <a:t>и</a:t>
            </a:r>
            <a:r>
              <a:rPr sz="1400" spc="-90" dirty="0">
                <a:sym typeface="+mn-ea"/>
              </a:rPr>
              <a:t> </a:t>
            </a:r>
            <a:r>
              <a:rPr sz="1400" spc="-35" dirty="0">
                <a:sym typeface="+mn-ea"/>
              </a:rPr>
              <a:t>качественные,</a:t>
            </a:r>
            <a:r>
              <a:rPr sz="1400" spc="-110" dirty="0">
                <a:sym typeface="+mn-ea"/>
              </a:rPr>
              <a:t> </a:t>
            </a:r>
            <a:r>
              <a:rPr sz="1400" spc="-10" dirty="0">
                <a:sym typeface="+mn-ea"/>
              </a:rPr>
              <a:t>чтобы </a:t>
            </a:r>
            <a:r>
              <a:rPr lang="ru-RU" sz="1400" spc="-10" dirty="0">
                <a:sym typeface="+mn-ea"/>
              </a:rPr>
              <a:t>плов</a:t>
            </a:r>
            <a:r>
              <a:rPr sz="1400" spc="-120" dirty="0">
                <a:sym typeface="+mn-ea"/>
              </a:rPr>
              <a:t> </a:t>
            </a:r>
            <a:r>
              <a:rPr sz="1400" spc="-30" dirty="0">
                <a:sym typeface="+mn-ea"/>
              </a:rPr>
              <a:t>получился</a:t>
            </a:r>
            <a:r>
              <a:rPr sz="1400" spc="-130" dirty="0">
                <a:sym typeface="+mn-ea"/>
              </a:rPr>
              <a:t> </a:t>
            </a:r>
            <a:r>
              <a:rPr sz="1400" spc="-30" dirty="0">
                <a:sym typeface="+mn-ea"/>
              </a:rPr>
              <a:t>вкусным</a:t>
            </a:r>
            <a:r>
              <a:rPr sz="1400" spc="-135" dirty="0">
                <a:sym typeface="+mn-ea"/>
              </a:rPr>
              <a:t> </a:t>
            </a:r>
            <a:r>
              <a:rPr sz="1400" dirty="0">
                <a:sym typeface="+mn-ea"/>
              </a:rPr>
              <a:t>и</a:t>
            </a:r>
            <a:r>
              <a:rPr sz="1400" spc="-110" dirty="0">
                <a:sym typeface="+mn-ea"/>
              </a:rPr>
              <a:t> </a:t>
            </a:r>
            <a:r>
              <a:rPr sz="1400" spc="-10" dirty="0">
                <a:sym typeface="+mn-ea"/>
              </a:rPr>
              <a:t>питательным.</a:t>
            </a:r>
            <a:endParaRPr sz="1400" spc="-10" dirty="0">
              <a:sym typeface="+mn-ea"/>
            </a:endParaRPr>
          </a:p>
          <a:p>
            <a:r>
              <a:rPr lang="en-US" altLang="en-US" sz="1400" spc="-10" dirty="0"/>
              <a:t>Подготовка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овощей</a:t>
            </a:r>
            <a:r>
              <a:rPr lang="en-US" altLang="ru-RU" sz="1400" spc="-10" dirty="0"/>
              <a:t>:</a:t>
            </a:r>
            <a:endParaRPr lang="en-US" altLang="ru-RU" sz="1400" spc="-10" dirty="0"/>
          </a:p>
          <a:p>
            <a:r>
              <a:rPr lang="en-US" altLang="en-US" sz="1400" spc="-10" dirty="0"/>
              <a:t>Очистите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лук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и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нарежьте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его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полукольцами</a:t>
            </a:r>
            <a:r>
              <a:rPr lang="en-US" altLang="ru-RU" sz="1400" spc="-10" dirty="0"/>
              <a:t>.</a:t>
            </a:r>
            <a:endParaRPr lang="en-US" altLang="ru-RU" sz="1400" spc="-10" dirty="0"/>
          </a:p>
          <a:p>
            <a:r>
              <a:rPr lang="en-US" altLang="en-US" sz="1400" spc="-10" dirty="0"/>
              <a:t>Морковь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нарежьте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соломкой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или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натрите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на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крупной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терке</a:t>
            </a:r>
            <a:r>
              <a:rPr lang="en-US" altLang="ru-RU" sz="1400" spc="-10" dirty="0"/>
              <a:t>.</a:t>
            </a:r>
            <a:endParaRPr lang="en-US" altLang="ru-RU" sz="1400" spc="-10" dirty="0"/>
          </a:p>
          <a:p>
            <a:r>
              <a:rPr lang="en-US" altLang="en-US" sz="1400" spc="-10" dirty="0"/>
              <a:t>Обжарка</a:t>
            </a:r>
            <a:r>
              <a:rPr lang="en-US" altLang="ru-RU" sz="1400" spc="-10" dirty="0"/>
              <a:t>:</a:t>
            </a:r>
            <a:endParaRPr lang="en-US" altLang="ru-RU" sz="1400" spc="-10" dirty="0"/>
          </a:p>
          <a:p>
            <a:r>
              <a:rPr lang="en-US" altLang="en-US" sz="1400" spc="-10" dirty="0"/>
              <a:t>В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казане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или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глубокой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сковороде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разогрейте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растительное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масло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и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обжарьте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в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нем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лук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до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золотистого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цвета</a:t>
            </a:r>
            <a:r>
              <a:rPr lang="en-US" altLang="ru-RU" sz="1400" spc="-10" dirty="0"/>
              <a:t>.</a:t>
            </a:r>
            <a:endParaRPr lang="en-US" altLang="ru-RU" sz="1400" spc="-10" dirty="0"/>
          </a:p>
          <a:p>
            <a:r>
              <a:rPr lang="en-US" altLang="en-US" sz="1400" spc="-10" dirty="0"/>
              <a:t>Добавьте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морковь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и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обжаривайте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еще</a:t>
            </a:r>
            <a:r>
              <a:rPr lang="en-US" altLang="ru-RU" sz="1400" spc="-10" dirty="0"/>
              <a:t> 5 </a:t>
            </a:r>
            <a:r>
              <a:rPr lang="en-US" altLang="en-US" sz="1400" spc="-10" dirty="0"/>
              <a:t>минут</a:t>
            </a:r>
            <a:r>
              <a:rPr lang="en-US" altLang="ru-RU" sz="1400" spc="-10" dirty="0"/>
              <a:t>.</a:t>
            </a:r>
            <a:endParaRPr lang="en-US" altLang="ru-RU" sz="1400" spc="-10" dirty="0"/>
          </a:p>
          <a:p>
            <a:r>
              <a:rPr lang="en-US" altLang="en-US" sz="1400" spc="-10" dirty="0"/>
              <a:t>Добавление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курицы</a:t>
            </a:r>
            <a:r>
              <a:rPr lang="en-US" altLang="ru-RU" sz="1400" spc="-10" dirty="0"/>
              <a:t>:</a:t>
            </a:r>
            <a:endParaRPr lang="en-US" altLang="ru-RU" sz="1400" spc="-10" dirty="0"/>
          </a:p>
          <a:p>
            <a:r>
              <a:rPr lang="en-US" altLang="en-US" sz="1400" spc="-10" dirty="0"/>
              <a:t>Нарежьте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куриное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филе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на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кусочки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и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добавьте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к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овощам</a:t>
            </a:r>
            <a:r>
              <a:rPr lang="en-US" altLang="ru-RU" sz="1400" spc="-10" dirty="0"/>
              <a:t>. </a:t>
            </a:r>
            <a:r>
              <a:rPr lang="en-US" altLang="en-US" sz="1400" spc="-10" dirty="0"/>
              <a:t>Обжаривайте</a:t>
            </a:r>
            <a:r>
              <a:rPr lang="en-US" altLang="ru-RU" sz="1400" spc="-10" dirty="0"/>
              <a:t>, </a:t>
            </a:r>
            <a:r>
              <a:rPr lang="en-US" altLang="en-US" sz="1400" spc="-10" dirty="0"/>
              <a:t>пока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курица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не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станет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золотистой</a:t>
            </a:r>
            <a:r>
              <a:rPr lang="en-US" altLang="ru-RU" sz="1400" spc="-10" dirty="0"/>
              <a:t>.</a:t>
            </a:r>
            <a:endParaRPr lang="en-US" altLang="ru-RU" sz="1400" spc="-10" dirty="0"/>
          </a:p>
          <a:p>
            <a:r>
              <a:rPr lang="en-US" altLang="en-US" sz="1400" spc="-10" dirty="0"/>
              <a:t>Заправка</a:t>
            </a:r>
            <a:r>
              <a:rPr lang="en-US" altLang="ru-RU" sz="1400" spc="-10" dirty="0"/>
              <a:t>:</a:t>
            </a:r>
            <a:endParaRPr lang="en-US" altLang="ru-RU" sz="1400" spc="-10" dirty="0"/>
          </a:p>
          <a:p>
            <a:r>
              <a:rPr lang="en-US" altLang="en-US" sz="1400" spc="-10" dirty="0"/>
              <a:t>Добавьте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специи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для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плова</a:t>
            </a:r>
            <a:r>
              <a:rPr lang="en-US" altLang="ru-RU" sz="1400" spc="-10" dirty="0"/>
              <a:t>, </a:t>
            </a:r>
            <a:r>
              <a:rPr lang="en-US" altLang="en-US" sz="1400" spc="-10" dirty="0"/>
              <a:t>соль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и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перемешайте</a:t>
            </a:r>
            <a:r>
              <a:rPr lang="en-US" altLang="ru-RU" sz="1400" spc="-10" dirty="0"/>
              <a:t>.</a:t>
            </a:r>
            <a:endParaRPr lang="en-US" altLang="ru-RU" sz="1400" spc="-10" dirty="0"/>
          </a:p>
          <a:p>
            <a:r>
              <a:rPr lang="en-US" altLang="en-US" sz="1400" spc="-10" dirty="0"/>
              <a:t>Приготовление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риса</a:t>
            </a:r>
            <a:r>
              <a:rPr lang="en-US" altLang="ru-RU" sz="1400" spc="-10" dirty="0"/>
              <a:t>:</a:t>
            </a:r>
            <a:endParaRPr lang="en-US" altLang="ru-RU" sz="1400" spc="-10" dirty="0"/>
          </a:p>
          <a:p>
            <a:r>
              <a:rPr lang="en-US" altLang="en-US" sz="1400" spc="-10" dirty="0"/>
              <a:t>Промойте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рис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несколько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раз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и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выложите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его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поверх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курицы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и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овощей</a:t>
            </a:r>
            <a:r>
              <a:rPr lang="en-US" altLang="ru-RU" sz="1400" spc="-10" dirty="0"/>
              <a:t>.</a:t>
            </a:r>
            <a:endParaRPr lang="en-US" altLang="ru-RU" sz="1400" spc="-10" dirty="0"/>
          </a:p>
          <a:p>
            <a:r>
              <a:rPr lang="en-US" altLang="en-US" sz="1400" spc="-10" dirty="0"/>
              <a:t>Вставьте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целую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головку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чеснока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в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рис</a:t>
            </a:r>
            <a:r>
              <a:rPr lang="en-US" altLang="ru-RU" sz="1400" spc="-10" dirty="0"/>
              <a:t>.</a:t>
            </a:r>
            <a:endParaRPr lang="en-US" altLang="ru-RU" sz="1400" spc="-10" dirty="0"/>
          </a:p>
          <a:p>
            <a:r>
              <a:rPr lang="en-US" altLang="en-US" sz="1400" spc="-10" dirty="0"/>
              <a:t>Заливка</a:t>
            </a:r>
            <a:r>
              <a:rPr lang="en-US" altLang="ru-RU" sz="1400" spc="-10" dirty="0"/>
              <a:t>:</a:t>
            </a:r>
            <a:endParaRPr lang="en-US" altLang="ru-RU" sz="1400" spc="-10" dirty="0"/>
          </a:p>
          <a:p>
            <a:r>
              <a:rPr lang="en-US" altLang="en-US" sz="1400" spc="-10" dirty="0"/>
              <a:t>Залейте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рис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водой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так</a:t>
            </a:r>
            <a:r>
              <a:rPr lang="en-US" altLang="ru-RU" sz="1400" spc="-10" dirty="0"/>
              <a:t>, </a:t>
            </a:r>
            <a:r>
              <a:rPr lang="en-US" altLang="en-US" sz="1400" spc="-10" dirty="0"/>
              <a:t>чтобы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она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была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на</a:t>
            </a:r>
            <a:r>
              <a:rPr lang="en-US" altLang="ru-RU" sz="1400" spc="-10" dirty="0"/>
              <a:t> 1-2 </a:t>
            </a:r>
            <a:r>
              <a:rPr lang="en-US" altLang="en-US" sz="1400" spc="-10" dirty="0"/>
              <a:t>см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выше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уровня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риса</a:t>
            </a:r>
            <a:r>
              <a:rPr lang="en-US" altLang="ru-RU" sz="1400" spc="-10" dirty="0"/>
              <a:t>.</a:t>
            </a:r>
            <a:endParaRPr lang="en-US" altLang="ru-RU" sz="1400" spc="-10" dirty="0"/>
          </a:p>
          <a:p>
            <a:r>
              <a:rPr lang="en-US" altLang="en-US" sz="1400" spc="-10" dirty="0"/>
              <a:t>Тушение</a:t>
            </a:r>
            <a:r>
              <a:rPr lang="en-US" altLang="ru-RU" sz="1400" spc="-10" dirty="0"/>
              <a:t>:</a:t>
            </a:r>
            <a:endParaRPr lang="en-US" altLang="ru-RU" sz="1400" spc="-10" dirty="0"/>
          </a:p>
          <a:p>
            <a:r>
              <a:rPr lang="en-US" altLang="en-US" sz="1400" spc="-10" dirty="0"/>
              <a:t>Готовьте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плов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на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медленном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огне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под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закрытой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крышкой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до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полного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впитывания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воды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и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готовности</a:t>
            </a:r>
            <a:r>
              <a:rPr lang="en-US" altLang="ru-RU" sz="1400" spc="-10" dirty="0"/>
              <a:t> </a:t>
            </a:r>
            <a:r>
              <a:rPr lang="en-US" altLang="en-US" sz="1400" spc="-10" dirty="0"/>
              <a:t>риса</a:t>
            </a:r>
            <a:r>
              <a:rPr lang="en-US" altLang="ru-RU" sz="1400" spc="-10" dirty="0"/>
              <a:t> (</a:t>
            </a:r>
            <a:r>
              <a:rPr lang="en-US" altLang="en-US" sz="1400" spc="-10" dirty="0"/>
              <a:t>примерно</a:t>
            </a:r>
            <a:r>
              <a:rPr lang="en-US" altLang="ru-RU" sz="1400" spc="-10" dirty="0"/>
              <a:t> 20-25 </a:t>
            </a:r>
            <a:r>
              <a:rPr lang="en-US" altLang="en-US" sz="1400" spc="-10" dirty="0"/>
              <a:t>минут</a:t>
            </a:r>
            <a:r>
              <a:rPr lang="en-US" altLang="ru-RU" sz="1400" spc="-10" dirty="0"/>
              <a:t>).</a:t>
            </a:r>
            <a:endParaRPr lang="en-US" altLang="ru-RU" sz="1400" spc="-10" dirty="0"/>
          </a:p>
          <a:p>
            <a:endParaRPr lang="ru-RU" altLang="en-US" sz="1400"/>
          </a:p>
        </p:txBody>
      </p:sp>
      <p:sp>
        <p:nvSpPr>
          <p:cNvPr id="5" name="object 3"/>
          <p:cNvSpPr txBox="1">
            <a:spLocks noGrp="1"/>
          </p:cNvSpPr>
          <p:nvPr/>
        </p:nvSpPr>
        <p:spPr>
          <a:xfrm>
            <a:off x="2361945" y="457391"/>
            <a:ext cx="7748270" cy="6889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0" tIns="12065" rIns="0" bIns="0" rtlCol="0" anchor="ctr" anchorCtr="0">
            <a:sp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0" dirty="0">
                <a:solidFill>
                  <a:srgbClr val="001F5F"/>
                </a:solidFill>
              </a:rPr>
              <a:t>Ингредиенты</a:t>
            </a:r>
            <a:r>
              <a:rPr spc="-160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для</a:t>
            </a:r>
            <a:r>
              <a:rPr spc="-135" dirty="0">
                <a:solidFill>
                  <a:srgbClr val="001F5F"/>
                </a:solidFill>
              </a:rPr>
              <a:t> </a:t>
            </a:r>
            <a:r>
              <a:rPr lang="ru-RU" spc="-135" dirty="0">
                <a:solidFill>
                  <a:srgbClr val="001F5F"/>
                </a:solidFill>
              </a:rPr>
              <a:t>плова:</a:t>
            </a:r>
            <a:endParaRPr lang="ru-RU" spc="-135" dirty="0">
              <a:solidFill>
                <a:srgbClr val="001F5F"/>
              </a:solidFill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19435" y="76200"/>
            <a:ext cx="1391285" cy="149415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User\Desktop\питание1.jpg"/>
          <p:cNvPicPr>
            <a:picLocks noChangeAspect="1" noChangeArrowheads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0" y="-10795"/>
            <a:ext cx="12261850" cy="6868795"/>
          </a:xfrm>
          <a:prstGeom prst="rect">
            <a:avLst/>
          </a:prstGeom>
          <a:noFill/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62865" y="-604520"/>
            <a:ext cx="8751570" cy="1998345"/>
          </a:xfrm>
          <a:prstGeom prst="rect">
            <a:avLst/>
          </a:prstGeom>
        </p:spPr>
        <p:txBody>
          <a:bodyPr vert="horz" wrap="square" lIns="0" tIns="326923" rIns="0" bIns="0" rtlCol="0">
            <a:noAutofit/>
          </a:bodyPr>
          <a:lstStyle/>
          <a:p>
            <a:pPr marL="2455545">
              <a:lnSpc>
                <a:spcPct val="100000"/>
              </a:lnSpc>
              <a:spcBef>
                <a:spcPts val="95"/>
              </a:spcBef>
            </a:pPr>
            <a:br>
              <a:rPr lang="ru-RU" sz="4000" spc="-2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</a:br>
            <a:r>
              <a:rPr lang="ru-RU" sz="4000" spc="-2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Этапы приготовления:    </a:t>
            </a:r>
            <a:r>
              <a:rPr lang="ru-RU" sz="4000" spc="-20" dirty="0">
                <a:solidFill>
                  <a:srgbClr val="FF0000"/>
                </a:solidFill>
              </a:rPr>
              <a:t> </a:t>
            </a:r>
            <a:br>
              <a:rPr lang="ru-RU" sz="4000" spc="-20" dirty="0">
                <a:solidFill>
                  <a:srgbClr val="FF0000"/>
                </a:solidFill>
              </a:rPr>
            </a:br>
            <a:r>
              <a:rPr lang="ru-RU" sz="4000" spc="-20" dirty="0">
                <a:solidFill>
                  <a:srgbClr val="FF0000"/>
                </a:solidFill>
              </a:rPr>
              <a:t> </a:t>
            </a:r>
            <a:r>
              <a:rPr lang="ru-RU" sz="4000" spc="-2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Готовим винегрет</a:t>
            </a:r>
            <a:endParaRPr lang="ru-RU" sz="4000" spc="-2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905000"/>
            <a:ext cx="2748280" cy="3965575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7800" y="1906270"/>
            <a:ext cx="2574925" cy="3937635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0" y="1905635"/>
            <a:ext cx="2571115" cy="396494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2200" y="1906270"/>
            <a:ext cx="2634615" cy="3964305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74680" y="76200"/>
            <a:ext cx="1336040" cy="143446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User\Desktop\питание1.jpg"/>
          <p:cNvPicPr>
            <a:picLocks noChangeAspect="1" noChangeArrowheads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0" y="-10795"/>
            <a:ext cx="12274550" cy="6868795"/>
          </a:xfrm>
          <a:prstGeom prst="rect">
            <a:avLst/>
          </a:prstGeom>
          <a:noFill/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1450" y="106045"/>
            <a:ext cx="9285605" cy="1217295"/>
          </a:xfrm>
          <a:prstGeom prst="rect">
            <a:avLst/>
          </a:prstGeom>
        </p:spPr>
        <p:txBody>
          <a:bodyPr vert="horz" wrap="square" lIns="0" tIns="198297" rIns="0" bIns="0" rtlCol="0">
            <a:noAutofit/>
          </a:bodyPr>
          <a:lstStyle/>
          <a:p>
            <a:pPr marL="3158490">
              <a:lnSpc>
                <a:spcPct val="100000"/>
              </a:lnSpc>
              <a:spcBef>
                <a:spcPts val="95"/>
              </a:spcBef>
            </a:pPr>
            <a:r>
              <a:rPr lang="ru-RU" sz="4000" spc="-2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sym typeface="+mn-ea"/>
              </a:rPr>
              <a:t>Этапы приготовления:    </a:t>
            </a:r>
            <a:r>
              <a:rPr lang="ru-RU" sz="4000" spc="-20" dirty="0">
                <a:solidFill>
                  <a:srgbClr val="FF0000"/>
                </a:solidFill>
                <a:sym typeface="+mn-ea"/>
              </a:rPr>
              <a:t> </a:t>
            </a:r>
            <a:br>
              <a:rPr lang="ru-RU" sz="4000" spc="-5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</a:br>
            <a:r>
              <a:rPr lang="ru-RU" sz="4000" spc="-5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Готовим плов из курицы</a:t>
            </a:r>
            <a:endParaRPr lang="ru-RU" sz="4000" spc="-5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524000"/>
            <a:ext cx="2552065" cy="361823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3"/>
          <a:srcRect r="-741" b="11606"/>
          <a:stretch>
            <a:fillRect/>
          </a:stretch>
        </p:blipFill>
        <p:spPr>
          <a:xfrm>
            <a:off x="3502660" y="1524000"/>
            <a:ext cx="2483485" cy="3509010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2700" y="1598295"/>
            <a:ext cx="2328545" cy="3509010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7800" y="1600200"/>
            <a:ext cx="2316480" cy="3507105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75950" y="76200"/>
            <a:ext cx="1334770" cy="143383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Picture 2" descr="C:\Users\User\Desktop\питание1.jpg"/>
          <p:cNvPicPr>
            <a:picLocks noChangeAspect="1" noChangeArrowheads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0" y="-10795"/>
            <a:ext cx="12223750" cy="68687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Блюда готовы</a:t>
            </a:r>
            <a:endParaRPr lang="ru-RU" altLang="en-US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rcRect t="5699" r="-1309" b="3119"/>
          <a:stretch>
            <a:fillRect/>
          </a:stretch>
        </p:blipFill>
        <p:spPr>
          <a:xfrm>
            <a:off x="228600" y="1725930"/>
            <a:ext cx="2787015" cy="3657600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1752600"/>
            <a:ext cx="2623185" cy="3554730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1785620"/>
            <a:ext cx="2640965" cy="3521710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21670" y="76200"/>
            <a:ext cx="1289050" cy="138430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0" y="1785620"/>
            <a:ext cx="2660650" cy="3548380"/>
          </a:xfrm>
          <a:prstGeom prst="rect">
            <a:avLst/>
          </a:prstGeom>
        </p:spPr>
      </p:pic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8077200" y="5486400"/>
            <a:ext cx="4114800" cy="24250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b="1" dirty="0">
                <a:solidFill>
                  <a:srgbClr val="C00000"/>
                </a:solidFill>
                <a:latin typeface="Segoe Print" panose="02000600000000000000" charset="0"/>
                <a:cs typeface="Segoe Print" panose="02000600000000000000" charset="0"/>
              </a:rPr>
              <a:t>«То, чем позавтракал утром, влияет на наше настроение и самочувствие весь день. Вкусный завтрак должен быть здоровым и разносторонним, но ни в коем случае однообразным».</a:t>
            </a:r>
            <a:endParaRPr lang="ru-RU" sz="1400" b="1" dirty="0">
              <a:solidFill>
                <a:srgbClr val="C00000"/>
              </a:solidFill>
              <a:latin typeface="Segoe Print" panose="02000600000000000000" charset="0"/>
              <a:cs typeface="Segoe Print" panose="02000600000000000000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05200" y="456883"/>
            <a:ext cx="5334000" cy="688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5" dirty="0">
                <a:solidFill>
                  <a:srgbClr val="C00000"/>
                </a:solidFill>
              </a:rPr>
              <a:t>Яблоко</a:t>
            </a:r>
            <a:r>
              <a:rPr spc="-135" dirty="0">
                <a:solidFill>
                  <a:srgbClr val="C00000"/>
                </a:solidFill>
              </a:rPr>
              <a:t> </a:t>
            </a:r>
            <a:r>
              <a:rPr dirty="0">
                <a:solidFill>
                  <a:srgbClr val="C00000"/>
                </a:solidFill>
              </a:rPr>
              <a:t>к</a:t>
            </a:r>
            <a:r>
              <a:rPr spc="-105" dirty="0">
                <a:solidFill>
                  <a:srgbClr val="C00000"/>
                </a:solidFill>
              </a:rPr>
              <a:t> </a:t>
            </a:r>
            <a:r>
              <a:rPr spc="-10" dirty="0">
                <a:solidFill>
                  <a:srgbClr val="C00000"/>
                </a:solidFill>
              </a:rPr>
              <a:t>завтраку</a:t>
            </a:r>
            <a:endParaRPr spc="-10" dirty="0">
              <a:solidFill>
                <a:srgbClr val="C0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8942" y="1208912"/>
            <a:ext cx="8938260" cy="2513965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2795905" marR="5080" indent="-180340">
              <a:lnSpc>
                <a:spcPts val="4000"/>
              </a:lnSpc>
              <a:spcBef>
                <a:spcPts val="895"/>
              </a:spcBef>
            </a:pPr>
            <a:r>
              <a:rPr sz="4000" spc="-25" dirty="0">
                <a:solidFill>
                  <a:srgbClr val="C00000"/>
                </a:solidFill>
                <a:latin typeface="Calibri Light" panose="020F0302020204030204"/>
                <a:cs typeface="Calibri Light" panose="020F0302020204030204"/>
              </a:rPr>
              <a:t>Яблоко</a:t>
            </a:r>
            <a:r>
              <a:rPr sz="4000" spc="-170" dirty="0">
                <a:solidFill>
                  <a:srgbClr val="C00000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4000" dirty="0">
                <a:solidFill>
                  <a:srgbClr val="C00000"/>
                </a:solidFill>
                <a:latin typeface="Calibri Light" panose="020F0302020204030204"/>
                <a:cs typeface="Calibri Light" panose="020F0302020204030204"/>
              </a:rPr>
              <a:t>для</a:t>
            </a:r>
            <a:r>
              <a:rPr sz="4000" spc="-150" dirty="0">
                <a:solidFill>
                  <a:srgbClr val="C00000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4000" spc="-30" dirty="0">
                <a:solidFill>
                  <a:srgbClr val="C00000"/>
                </a:solidFill>
                <a:latin typeface="Calibri Light" panose="020F0302020204030204"/>
                <a:cs typeface="Calibri Light" panose="020F0302020204030204"/>
              </a:rPr>
              <a:t>завтрака</a:t>
            </a:r>
            <a:r>
              <a:rPr sz="4000" spc="-160" dirty="0">
                <a:solidFill>
                  <a:srgbClr val="C00000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4000" dirty="0">
                <a:solidFill>
                  <a:srgbClr val="C00000"/>
                </a:solidFill>
                <a:latin typeface="Calibri Light" panose="020F0302020204030204"/>
                <a:cs typeface="Calibri Light" panose="020F0302020204030204"/>
              </a:rPr>
              <a:t>—</a:t>
            </a:r>
            <a:r>
              <a:rPr sz="4000" spc="-180" dirty="0">
                <a:solidFill>
                  <a:srgbClr val="C00000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4000" dirty="0">
                <a:solidFill>
                  <a:srgbClr val="C00000"/>
                </a:solidFill>
                <a:latin typeface="Calibri Light" panose="020F0302020204030204"/>
                <a:cs typeface="Calibri Light" panose="020F0302020204030204"/>
              </a:rPr>
              <a:t>это</a:t>
            </a:r>
            <a:r>
              <a:rPr sz="4000" spc="-155" dirty="0">
                <a:solidFill>
                  <a:srgbClr val="C00000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4000" spc="-25" dirty="0">
                <a:solidFill>
                  <a:srgbClr val="C00000"/>
                </a:solidFill>
                <a:latin typeface="Calibri Light" panose="020F0302020204030204"/>
                <a:cs typeface="Calibri Light" panose="020F0302020204030204"/>
              </a:rPr>
              <a:t>не только</a:t>
            </a:r>
            <a:r>
              <a:rPr sz="4000" spc="-155" dirty="0">
                <a:solidFill>
                  <a:srgbClr val="C00000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4000" spc="-20" dirty="0">
                <a:solidFill>
                  <a:srgbClr val="C00000"/>
                </a:solidFill>
                <a:latin typeface="Calibri Light" panose="020F0302020204030204"/>
                <a:cs typeface="Calibri Light" panose="020F0302020204030204"/>
              </a:rPr>
              <a:t>вкусно,</a:t>
            </a:r>
            <a:r>
              <a:rPr sz="4000" spc="-135" dirty="0">
                <a:solidFill>
                  <a:srgbClr val="C00000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4000" dirty="0">
                <a:solidFill>
                  <a:srgbClr val="C00000"/>
                </a:solidFill>
                <a:latin typeface="Calibri Light" panose="020F0302020204030204"/>
                <a:cs typeface="Calibri Light" panose="020F0302020204030204"/>
              </a:rPr>
              <a:t>но</a:t>
            </a:r>
            <a:r>
              <a:rPr sz="4000" spc="-125" dirty="0">
                <a:solidFill>
                  <a:srgbClr val="C00000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4000" dirty="0">
                <a:solidFill>
                  <a:srgbClr val="C00000"/>
                </a:solidFill>
                <a:latin typeface="Calibri Light" panose="020F0302020204030204"/>
                <a:cs typeface="Calibri Light" panose="020F0302020204030204"/>
              </a:rPr>
              <a:t>и</a:t>
            </a:r>
            <a:r>
              <a:rPr sz="4000" spc="-120" dirty="0">
                <a:solidFill>
                  <a:srgbClr val="C00000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4000" spc="-10" dirty="0">
                <a:solidFill>
                  <a:srgbClr val="C00000"/>
                </a:solidFill>
                <a:latin typeface="Calibri Light" panose="020F0302020204030204"/>
                <a:cs typeface="Calibri Light" panose="020F0302020204030204"/>
              </a:rPr>
              <a:t>полезно.</a:t>
            </a:r>
            <a:endParaRPr sz="4000">
              <a:latin typeface="Calibri Light" panose="020F0302020204030204"/>
              <a:cs typeface="Calibri Light" panose="020F0302020204030204"/>
            </a:endParaRPr>
          </a:p>
          <a:p>
            <a:pPr marL="12700">
              <a:lnSpc>
                <a:spcPts val="2790"/>
              </a:lnSpc>
            </a:pPr>
            <a:r>
              <a:rPr sz="2800" dirty="0">
                <a:latin typeface="Calibri Light" panose="020F0302020204030204"/>
                <a:cs typeface="Calibri Light" panose="020F0302020204030204"/>
              </a:rPr>
              <a:t>В</a:t>
            </a:r>
            <a:r>
              <a:rPr sz="2800" spc="-55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spc="-20" dirty="0">
                <a:latin typeface="Calibri Light" panose="020F0302020204030204"/>
                <a:cs typeface="Calibri Light" panose="020F0302020204030204"/>
              </a:rPr>
              <a:t>одном</a:t>
            </a:r>
            <a:r>
              <a:rPr sz="2800" spc="-105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spc="-20" dirty="0">
                <a:latin typeface="Calibri Light" panose="020F0302020204030204"/>
                <a:cs typeface="Calibri Light" panose="020F0302020204030204"/>
              </a:rPr>
              <a:t>среднем</a:t>
            </a:r>
            <a:r>
              <a:rPr sz="2800" spc="-100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spc="-10" dirty="0">
                <a:latin typeface="Calibri Light" panose="020F0302020204030204"/>
                <a:cs typeface="Calibri Light" panose="020F0302020204030204"/>
              </a:rPr>
              <a:t>яблоке</a:t>
            </a:r>
            <a:endParaRPr sz="2800">
              <a:latin typeface="Calibri Light" panose="020F0302020204030204"/>
              <a:cs typeface="Calibri Light" panose="020F0302020204030204"/>
            </a:endParaRPr>
          </a:p>
          <a:p>
            <a:pPr marL="91440">
              <a:lnSpc>
                <a:spcPct val="100000"/>
              </a:lnSpc>
              <a:spcBef>
                <a:spcPts val="635"/>
              </a:spcBef>
            </a:pPr>
            <a:r>
              <a:rPr sz="2800" spc="-25" dirty="0">
                <a:latin typeface="Calibri Light" panose="020F0302020204030204"/>
                <a:cs typeface="Calibri Light" panose="020F0302020204030204"/>
              </a:rPr>
              <a:t>содержится</a:t>
            </a:r>
            <a:r>
              <a:rPr sz="2800" spc="-100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spc="-10" dirty="0">
                <a:latin typeface="Calibri Light" panose="020F0302020204030204"/>
                <a:cs typeface="Calibri Light" panose="020F0302020204030204"/>
              </a:rPr>
              <a:t>около</a:t>
            </a:r>
            <a:r>
              <a:rPr sz="2800" spc="-114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spc="-25" dirty="0">
                <a:latin typeface="Calibri Light" panose="020F0302020204030204"/>
                <a:cs typeface="Calibri Light" panose="020F0302020204030204"/>
              </a:rPr>
              <a:t>50</a:t>
            </a:r>
            <a:endParaRPr sz="2800">
              <a:latin typeface="Calibri Light" panose="020F0302020204030204"/>
              <a:cs typeface="Calibri Light" panose="020F0302020204030204"/>
            </a:endParaRPr>
          </a:p>
          <a:p>
            <a:pPr marL="91440">
              <a:lnSpc>
                <a:spcPct val="100000"/>
              </a:lnSpc>
              <a:spcBef>
                <a:spcPts val="650"/>
              </a:spcBef>
            </a:pPr>
            <a:r>
              <a:rPr sz="2800" spc="-25" dirty="0">
                <a:latin typeface="Calibri Light" panose="020F0302020204030204"/>
                <a:cs typeface="Calibri Light" panose="020F0302020204030204"/>
              </a:rPr>
              <a:t>килокалорий,</a:t>
            </a:r>
            <a:r>
              <a:rPr sz="2800" spc="-100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dirty="0">
                <a:latin typeface="Calibri Light" panose="020F0302020204030204"/>
                <a:cs typeface="Calibri Light" panose="020F0302020204030204"/>
              </a:rPr>
              <a:t>0,3</a:t>
            </a:r>
            <a:r>
              <a:rPr sz="2800" spc="-100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dirty="0">
                <a:latin typeface="Calibri Light" panose="020F0302020204030204"/>
                <a:cs typeface="Calibri Light" panose="020F0302020204030204"/>
              </a:rPr>
              <a:t>г</a:t>
            </a:r>
            <a:r>
              <a:rPr sz="2800" spc="-70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spc="-10" dirty="0">
                <a:latin typeface="Calibri Light" panose="020F0302020204030204"/>
                <a:cs typeface="Calibri Light" panose="020F0302020204030204"/>
              </a:rPr>
              <a:t>белка,</a:t>
            </a:r>
            <a:r>
              <a:rPr sz="2800" spc="-85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dirty="0">
                <a:latin typeface="Calibri Light" panose="020F0302020204030204"/>
                <a:cs typeface="Calibri Light" panose="020F0302020204030204"/>
              </a:rPr>
              <a:t>0,2</a:t>
            </a:r>
            <a:r>
              <a:rPr sz="2800" spc="-110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spc="-50" dirty="0">
                <a:latin typeface="Calibri Light" panose="020F0302020204030204"/>
                <a:cs typeface="Calibri Light" panose="020F0302020204030204"/>
              </a:rPr>
              <a:t>г</a:t>
            </a:r>
            <a:endParaRPr sz="2800">
              <a:latin typeface="Calibri Light" panose="020F0302020204030204"/>
              <a:cs typeface="Calibri Light" panose="020F030202020403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8190" y="3675964"/>
            <a:ext cx="34677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Calibri Light" panose="020F0302020204030204"/>
                <a:cs typeface="Calibri Light" panose="020F0302020204030204"/>
              </a:rPr>
              <a:t>жира</a:t>
            </a:r>
            <a:r>
              <a:rPr sz="2800" spc="-105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dirty="0">
                <a:latin typeface="Calibri Light" panose="020F0302020204030204"/>
                <a:cs typeface="Calibri Light" panose="020F0302020204030204"/>
              </a:rPr>
              <a:t>и</a:t>
            </a:r>
            <a:r>
              <a:rPr sz="2800" spc="-75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dirty="0">
                <a:latin typeface="Calibri Light" panose="020F0302020204030204"/>
                <a:cs typeface="Calibri Light" panose="020F0302020204030204"/>
              </a:rPr>
              <a:t>9,8</a:t>
            </a:r>
            <a:r>
              <a:rPr sz="2800" spc="-100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dirty="0">
                <a:latin typeface="Calibri Light" panose="020F0302020204030204"/>
                <a:cs typeface="Calibri Light" panose="020F0302020204030204"/>
              </a:rPr>
              <a:t>г</a:t>
            </a:r>
            <a:r>
              <a:rPr sz="2800" spc="-70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spc="-10" dirty="0">
                <a:latin typeface="Calibri Light" panose="020F0302020204030204"/>
                <a:cs typeface="Calibri Light" panose="020F0302020204030204"/>
              </a:rPr>
              <a:t>углеводов</a:t>
            </a:r>
            <a:r>
              <a:rPr sz="3600" spc="-10" dirty="0">
                <a:latin typeface="Calibri Light" panose="020F0302020204030204"/>
                <a:cs typeface="Calibri Light" panose="020F0302020204030204"/>
              </a:rPr>
              <a:t>.</a:t>
            </a:r>
            <a:endParaRPr sz="3600">
              <a:latin typeface="Calibri Light" panose="020F0302020204030204"/>
              <a:cs typeface="Calibri Light" panose="020F030202020403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08475" y="3910710"/>
            <a:ext cx="6355080" cy="2738120"/>
          </a:xfrm>
          <a:prstGeom prst="rect">
            <a:avLst/>
          </a:prstGeom>
        </p:spPr>
        <p:txBody>
          <a:bodyPr vert="horz" wrap="square" lIns="0" tIns="184150" rIns="0" bIns="0" rtlCol="0">
            <a:spAutoFit/>
          </a:bodyPr>
          <a:lstStyle/>
          <a:p>
            <a:pPr marL="12700" marR="5080">
              <a:lnSpc>
                <a:spcPct val="60000"/>
              </a:lnSpc>
              <a:spcBef>
                <a:spcPts val="1450"/>
              </a:spcBef>
            </a:pPr>
            <a:r>
              <a:rPr sz="2800" spc="-20" dirty="0">
                <a:latin typeface="Calibri Light" panose="020F0302020204030204"/>
                <a:cs typeface="Calibri Light" panose="020F0302020204030204"/>
              </a:rPr>
              <a:t>Яблоко</a:t>
            </a:r>
            <a:r>
              <a:rPr sz="2800" spc="-95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spc="-10" dirty="0">
                <a:latin typeface="Calibri Light" panose="020F0302020204030204"/>
                <a:cs typeface="Calibri Light" panose="020F0302020204030204"/>
              </a:rPr>
              <a:t>богато</a:t>
            </a:r>
            <a:r>
              <a:rPr sz="2800" spc="-95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spc="-30" dirty="0">
                <a:latin typeface="Calibri Light" panose="020F0302020204030204"/>
                <a:cs typeface="Calibri Light" panose="020F0302020204030204"/>
              </a:rPr>
              <a:t>витаминами</a:t>
            </a:r>
            <a:r>
              <a:rPr sz="2800" spc="-95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dirty="0">
                <a:latin typeface="Calibri Light" panose="020F0302020204030204"/>
                <a:cs typeface="Calibri Light" panose="020F0302020204030204"/>
              </a:rPr>
              <a:t>и</a:t>
            </a:r>
            <a:r>
              <a:rPr sz="2800" spc="-60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spc="-10" dirty="0">
                <a:latin typeface="Calibri Light" panose="020F0302020204030204"/>
                <a:cs typeface="Calibri Light" panose="020F0302020204030204"/>
              </a:rPr>
              <a:t>минералами, </a:t>
            </a:r>
            <a:r>
              <a:rPr sz="2800" spc="-20" dirty="0">
                <a:latin typeface="Calibri Light" panose="020F0302020204030204"/>
                <a:cs typeface="Calibri Light" panose="020F0302020204030204"/>
              </a:rPr>
              <a:t>такими</a:t>
            </a:r>
            <a:r>
              <a:rPr sz="2800" spc="-110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dirty="0">
                <a:latin typeface="Calibri Light" panose="020F0302020204030204"/>
                <a:cs typeface="Calibri Light" panose="020F0302020204030204"/>
              </a:rPr>
              <a:t>как</a:t>
            </a:r>
            <a:r>
              <a:rPr sz="2800" spc="-110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spc="-20" dirty="0">
                <a:latin typeface="Calibri Light" panose="020F0302020204030204"/>
                <a:cs typeface="Calibri Light" panose="020F0302020204030204"/>
              </a:rPr>
              <a:t>витамин</a:t>
            </a:r>
            <a:r>
              <a:rPr sz="2800" spc="-110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spc="-50" dirty="0">
                <a:latin typeface="Calibri Light" panose="020F0302020204030204"/>
                <a:cs typeface="Calibri Light" panose="020F0302020204030204"/>
              </a:rPr>
              <a:t>С</a:t>
            </a:r>
            <a:endParaRPr sz="2800">
              <a:latin typeface="Calibri Light" panose="020F0302020204030204"/>
              <a:cs typeface="Calibri Light" panose="020F0302020204030204"/>
            </a:endParaRPr>
          </a:p>
          <a:p>
            <a:pPr marL="12700" marR="102870" indent="78740">
              <a:lnSpc>
                <a:spcPts val="4000"/>
              </a:lnSpc>
              <a:spcBef>
                <a:spcPts val="240"/>
              </a:spcBef>
            </a:pPr>
            <a:r>
              <a:rPr sz="2800" spc="-10" dirty="0">
                <a:latin typeface="Calibri Light" panose="020F0302020204030204"/>
                <a:cs typeface="Calibri Light" panose="020F0302020204030204"/>
              </a:rPr>
              <a:t>(около</a:t>
            </a:r>
            <a:r>
              <a:rPr sz="2800" spc="-114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dirty="0">
                <a:latin typeface="Calibri Light" panose="020F0302020204030204"/>
                <a:cs typeface="Calibri Light" panose="020F0302020204030204"/>
              </a:rPr>
              <a:t>8,7</a:t>
            </a:r>
            <a:r>
              <a:rPr sz="2800" spc="-114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dirty="0">
                <a:latin typeface="Calibri Light" panose="020F0302020204030204"/>
                <a:cs typeface="Calibri Light" panose="020F0302020204030204"/>
              </a:rPr>
              <a:t>мг)</a:t>
            </a:r>
            <a:r>
              <a:rPr sz="2800" spc="-100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dirty="0">
                <a:latin typeface="Calibri Light" panose="020F0302020204030204"/>
                <a:cs typeface="Calibri Light" panose="020F0302020204030204"/>
              </a:rPr>
              <a:t>и</a:t>
            </a:r>
            <a:r>
              <a:rPr sz="2800" spc="-100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spc="-10" dirty="0">
                <a:latin typeface="Calibri Light" panose="020F0302020204030204"/>
                <a:cs typeface="Calibri Light" panose="020F0302020204030204"/>
              </a:rPr>
              <a:t>калий</a:t>
            </a:r>
            <a:r>
              <a:rPr sz="2800" spc="-120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spc="-25" dirty="0">
                <a:latin typeface="Calibri Light" panose="020F0302020204030204"/>
                <a:cs typeface="Calibri Light" panose="020F0302020204030204"/>
              </a:rPr>
              <a:t>(примерно</a:t>
            </a:r>
            <a:r>
              <a:rPr sz="2800" spc="-114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dirty="0">
                <a:latin typeface="Calibri Light" panose="020F0302020204030204"/>
                <a:cs typeface="Calibri Light" panose="020F0302020204030204"/>
              </a:rPr>
              <a:t>107</a:t>
            </a:r>
            <a:r>
              <a:rPr sz="2800" spc="-120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spc="-20" dirty="0">
                <a:latin typeface="Calibri Light" panose="020F0302020204030204"/>
                <a:cs typeface="Calibri Light" panose="020F0302020204030204"/>
              </a:rPr>
              <a:t>мг), </a:t>
            </a:r>
            <a:r>
              <a:rPr sz="2800" dirty="0">
                <a:latin typeface="Calibri Light" panose="020F0302020204030204"/>
                <a:cs typeface="Calibri Light" panose="020F0302020204030204"/>
              </a:rPr>
              <a:t>что</a:t>
            </a:r>
            <a:r>
              <a:rPr sz="2800" spc="-110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spc="-10" dirty="0">
                <a:latin typeface="Calibri Light" panose="020F0302020204030204"/>
                <a:cs typeface="Calibri Light" panose="020F0302020204030204"/>
              </a:rPr>
              <a:t>делает</a:t>
            </a:r>
            <a:r>
              <a:rPr sz="2800" spc="-140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spc="-25" dirty="0">
                <a:latin typeface="Calibri Light" panose="020F0302020204030204"/>
                <a:cs typeface="Calibri Light" panose="020F0302020204030204"/>
              </a:rPr>
              <a:t>его</a:t>
            </a:r>
            <a:endParaRPr sz="2800">
              <a:latin typeface="Calibri Light" panose="020F0302020204030204"/>
              <a:cs typeface="Calibri Light" panose="020F0302020204030204"/>
            </a:endParaRPr>
          </a:p>
          <a:p>
            <a:pPr marL="91440" marR="826770">
              <a:lnSpc>
                <a:spcPts val="4000"/>
              </a:lnSpc>
            </a:pPr>
            <a:r>
              <a:rPr sz="2800" spc="-25" dirty="0">
                <a:latin typeface="Calibri Light" panose="020F0302020204030204"/>
                <a:cs typeface="Calibri Light" panose="020F0302020204030204"/>
              </a:rPr>
              <a:t>отличным</a:t>
            </a:r>
            <a:r>
              <a:rPr sz="2800" spc="-114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spc="-25" dirty="0">
                <a:latin typeface="Calibri Light" panose="020F0302020204030204"/>
                <a:cs typeface="Calibri Light" panose="020F0302020204030204"/>
              </a:rPr>
              <a:t>выбором</a:t>
            </a:r>
            <a:r>
              <a:rPr sz="2800" spc="-110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spc="-25" dirty="0">
                <a:latin typeface="Calibri Light" panose="020F0302020204030204"/>
                <a:cs typeface="Calibri Light" panose="020F0302020204030204"/>
              </a:rPr>
              <a:t>для </a:t>
            </a:r>
            <a:r>
              <a:rPr sz="2800" spc="-30" dirty="0">
                <a:latin typeface="Calibri Light" panose="020F0302020204030204"/>
                <a:cs typeface="Calibri Light" panose="020F0302020204030204"/>
              </a:rPr>
              <a:t>поддержания</a:t>
            </a:r>
            <a:r>
              <a:rPr sz="2800" spc="-90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spc="-20" dirty="0">
                <a:latin typeface="Calibri Light" panose="020F0302020204030204"/>
                <a:cs typeface="Calibri Light" panose="020F0302020204030204"/>
              </a:rPr>
              <a:t>здоровья</a:t>
            </a:r>
            <a:r>
              <a:rPr sz="2800" spc="-85" dirty="0">
                <a:latin typeface="Calibri Light" panose="020F0302020204030204"/>
                <a:cs typeface="Calibri Light" panose="020F0302020204030204"/>
              </a:rPr>
              <a:t> </a:t>
            </a:r>
            <a:r>
              <a:rPr sz="2800" spc="-10" dirty="0">
                <a:latin typeface="Calibri Light" panose="020F0302020204030204"/>
                <a:cs typeface="Calibri Light" panose="020F0302020204030204"/>
              </a:rPr>
              <a:t>школьников.</a:t>
            </a:r>
            <a:endParaRPr sz="2800">
              <a:latin typeface="Calibri Light" panose="020F0302020204030204"/>
              <a:cs typeface="Calibri Light" panose="020F0302020204030204"/>
            </a:endParaRPr>
          </a:p>
        </p:txBody>
      </p:sp>
      <p:pic>
        <p:nvPicPr>
          <p:cNvPr id="6" name="object 6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399288" y="4198620"/>
            <a:ext cx="3400805" cy="2657094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1680" y="76200"/>
            <a:ext cx="1209040" cy="12985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usiness Cooperate">
  <a:themeElements>
    <a:clrScheme name="Business Cooper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siness Cooperate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usiness Cooper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3170</Words>
  <Application>WPS Presentation</Application>
  <PresentationFormat>On-screen Show (4:3)</PresentationFormat>
  <Paragraphs>90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41" baseType="lpstr">
      <vt:lpstr>Arial</vt:lpstr>
      <vt:lpstr>SimSun</vt:lpstr>
      <vt:lpstr>Wingdings</vt:lpstr>
      <vt:lpstr>Calibri Light</vt:lpstr>
      <vt:lpstr>Calibri</vt:lpstr>
      <vt:lpstr>Wingdings</vt:lpstr>
      <vt:lpstr>Microsoft YaHei</vt:lpstr>
      <vt:lpstr>Arial Unicode MS</vt:lpstr>
      <vt:lpstr>Tw Cen MT</vt:lpstr>
      <vt:lpstr>Tw Cen MT Condensed</vt:lpstr>
      <vt:lpstr>Symbol</vt:lpstr>
      <vt:lpstr>Tempus Sans ITC</vt:lpstr>
      <vt:lpstr>Viner Hand ITC</vt:lpstr>
      <vt:lpstr>Vladimir Script</vt:lpstr>
      <vt:lpstr>Times New Roman</vt:lpstr>
      <vt:lpstr>Segoe Script</vt:lpstr>
      <vt:lpstr>Segoe UI Semibold</vt:lpstr>
      <vt:lpstr>Bahnschrift Light SemiCondensed</vt:lpstr>
      <vt:lpstr>Bahnschrift SemiLight</vt:lpstr>
      <vt:lpstr>Calibri Light</vt:lpstr>
      <vt:lpstr>Consolas</vt:lpstr>
      <vt:lpstr>Franklin Gothic Book</vt:lpstr>
      <vt:lpstr>Microsoft JhengHei UI Light</vt:lpstr>
      <vt:lpstr>MS UI Gothic</vt:lpstr>
      <vt:lpstr>Segoe UI Light</vt:lpstr>
      <vt:lpstr>Segoe Script</vt:lpstr>
      <vt:lpstr>Sitka Text</vt:lpstr>
      <vt:lpstr>Sitka Small</vt:lpstr>
      <vt:lpstr>Sitka Heading</vt:lpstr>
      <vt:lpstr>Segoe Print</vt:lpstr>
      <vt:lpstr>Business Cooperate</vt:lpstr>
      <vt:lpstr> Муниципальное общеобразовательное учреждение  Старобесовская основная общеобразовательная школа имени А.Ф.Юртова </vt:lpstr>
      <vt:lpstr>Завтрак —</vt:lpstr>
      <vt:lpstr>PowerPoint 演示文稿</vt:lpstr>
      <vt:lpstr>Ингредиенты для винегрета:</vt:lpstr>
      <vt:lpstr>PowerPoint 演示文稿</vt:lpstr>
      <vt:lpstr>Взбиваем яйца</vt:lpstr>
      <vt:lpstr>Завтрак готов !</vt:lpstr>
      <vt:lpstr>PowerPoint 演示文稿</vt:lpstr>
      <vt:lpstr>Яблоко к завтраку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_x000B_Муниципальное общеобразовательное учреждение  Базарно-Матакская гимназия имени Наби Даули Алькеевского МР РТ</dc:title>
  <dc:creator>PptxGenJS</dc:creator>
  <dc:subject>PptxGenJS Presentation</dc:subject>
  <cp:lastModifiedBy>Гимназия</cp:lastModifiedBy>
  <cp:revision>1</cp:revision>
  <dcterms:created xsi:type="dcterms:W3CDTF">2026-04-08T10:48:34Z</dcterms:created>
  <dcterms:modified xsi:type="dcterms:W3CDTF">2026-04-08T10:48:35Z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2026-04-07T03:00:00Z</vt:filetime>
  </property>
  <property fmtid="{D5CDD505-2E9C-101B-9397-08002B2CF9AE}" pid="3" name="Creator">
    <vt:lpwstr>Microsoft® PowerPoint® LTSC</vt:lpwstr>
  </property>
  <property fmtid="{D5CDD505-2E9C-101B-9397-08002B2CF9AE}" pid="4" name="LastSaved">
    <vt:filetime>2026-04-08T03:00:00Z</vt:filetime>
  </property>
  <property fmtid="{D5CDD505-2E9C-101B-9397-08002B2CF9AE}" pid="5" name="Producer">
    <vt:lpwstr>Microsoft® PowerPoint® LTSC</vt:lpwstr>
  </property>
  <property fmtid="{D5CDD505-2E9C-101B-9397-08002B2CF9AE}" pid="6" name="ICV">
    <vt:lpwstr>17B58AC3BD174C60A6717FEF50BA38AB_13</vt:lpwstr>
  </property>
  <property fmtid="{D5CDD505-2E9C-101B-9397-08002B2CF9AE}" pid="7" name="KSOProductBuildVer">
    <vt:lpwstr>1049-12.2.0.23196</vt:lpwstr>
  </property>
</Properties>
</file>