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8" r:id="rId3"/>
    <p:sldId id="256" r:id="rId4"/>
    <p:sldId id="279" r:id="rId5"/>
    <p:sldId id="269" r:id="rId6"/>
    <p:sldId id="270" r:id="rId7"/>
    <p:sldId id="263" r:id="rId8"/>
    <p:sldId id="273" r:id="rId9"/>
    <p:sldId id="274" r:id="rId10"/>
    <p:sldId id="275" r:id="rId11"/>
    <p:sldId id="276" r:id="rId12"/>
    <p:sldId id="27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D1"/>
    <a:srgbClr val="443126"/>
    <a:srgbClr val="7F6000"/>
    <a:srgbClr val="B88D6C"/>
    <a:srgbClr val="FFE697"/>
    <a:srgbClr val="D3B9A5"/>
    <a:srgbClr val="BC9476"/>
    <a:srgbClr val="CFB29D"/>
    <a:srgbClr val="E6CECC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146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3D85F7-DCA7-7BD8-ECA6-54F2F03EC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635B3E5-23F5-D71D-9019-62C86B1D1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8DEFDC-C756-E3B2-B7F3-0D61CFDF2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96F7166-F9AA-0F83-B110-BB70C7586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DC8A9DD-BEE6-68F2-6C5E-96B23AC7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51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1DA5A4-9E68-AAB3-4D3A-47FE17105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90C3B68-65FD-6EFC-C556-A907FF246A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11BD33-A717-30F3-E499-1B9505AC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958EB95-66A1-B64A-38D8-E734D3331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6C94004-1938-71B8-2545-1A3FFF65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3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7E70CF1-C312-9246-B544-3055AF45E6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0E3A01F-0CCC-BCA7-6E8C-7B0CEA235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39D947A-0577-1A0A-3864-EC911DD98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BB5C40-71EA-2D06-74EA-087D34FF9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EE7E30E-3BC8-41FF-3562-FEE108120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9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BAA4D3-E55B-0B16-63F7-ADDAE616C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EF1FB01-242B-611E-7752-7CB9631D0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E5C576-81CE-7E7B-ED60-615DE9855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9582E2-EE59-3B35-4532-1A088CCD0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832833-0029-1665-E56F-BD5F54C6F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5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B9D038-6A1F-DAC1-7D5E-562AFFDD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AA4F8BE-73E4-7470-0C42-5745C59FA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075E1B4-7A76-2426-F79D-3F6A7419A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4A9F32-502D-5449-EB23-5B09C3182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FB88B7-512F-154B-B343-3B86382E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2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3934DB-6174-FA02-0B45-1E8B9D326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C12F7FC-56FD-E019-D2B0-FFE1A8EE8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0F4D976-BEC9-F7A6-577B-6F392623E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48F5D62-D053-ECB8-535D-AC63E1D15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2E1FC4D-68E7-3876-2B6A-25713BAD4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B38831-94D2-EEC6-EEB6-4444ADD3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387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6D4186-3F99-92B6-5C7F-C32F4F3DA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639B207-D2DD-4810-2957-69BB1AAA5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6095A0B-8935-A98D-5DAA-7640B1C5CD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497A48C-D4C4-C907-4BBF-9B52FCA4B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F92FBDB-B7AA-AB65-565C-4BC91CFAB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8A0D46B-A55E-4337-3B35-106659CC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D45DF3B-3506-D5C2-944F-94687964C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890A26B-E0A9-BDB9-357C-33A16321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81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10A845-ED48-1505-E0D7-0BD38E6C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6B2A6E-4B1E-27C1-A607-1D8F59A43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73C1865-77E8-2E3D-26BD-C14E673D2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90C32D9-BF84-DAEC-83DA-973ED32EF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2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03E5404-CA32-1EAC-7BB5-052B232ED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2B72759-8649-B6A3-3FFF-055BE8A2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A512FE9-35E3-7B57-8616-EF50D3553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C8341C-043F-DA46-59BE-97846D3A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865270-B01A-1E34-7560-546FA4807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A5108A8-A00E-E467-E108-9C35F256D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2832C4C-0DD7-8B8A-F14A-31DEF99C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9B91DF-EFE2-10F1-3D4E-4DB73DF46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776FE4D-42C9-77BE-88EF-486B20B8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21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D5F970-3AD4-1872-FD7F-6013992F2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C74F89F-7D07-9602-F3D0-CD04071FDD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AD40F6E-2130-B2E3-4CF1-319F44651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14E436-13BA-42C1-56F9-681286AC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61EC3E6-20F6-49EC-B72B-AC2813EA7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A1408D3-10F4-6949-CB59-3400A4E93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53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3FA5DF-61E8-BE6A-3BE0-35F1369E3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31D628D-4B17-E937-E485-2827A1485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10B261-3933-3F25-FA1C-5EF05DE32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2BD55-B686-4873-9E13-FA87D0AA9F16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504F2F-7393-ABDD-6216-490E03C02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9DE402-4FD2-EB01-DE5D-AEF8845AE5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58FBB-98D0-4232-8C32-BC70002A6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2.png"/><Relationship Id="rId7" Type="http://schemas.openxmlformats.org/officeDocument/2006/relationships/image" Target="../media/image2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19.pn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8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jp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11.jp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10" Type="http://schemas.openxmlformats.org/officeDocument/2006/relationships/image" Target="../media/image18.jpg"/><Relationship Id="rId4" Type="http://schemas.openxmlformats.org/officeDocument/2006/relationships/image" Target="../media/image21.svg"/><Relationship Id="rId9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в помещении, пол, потол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78E88415-C866-CB7F-3527-419BEFA24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6" r="8942" b="-1"/>
          <a:stretch/>
        </p:blipFill>
        <p:spPr>
          <a:xfrm>
            <a:off x="3070" y="0"/>
            <a:ext cx="1218893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E9E108-6B57-B8A8-F59A-A7AEDF48C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50000">
                <a:srgbClr val="7F6000">
                  <a:alpha val="0"/>
                </a:srgbClr>
              </a:gs>
              <a:gs pos="0">
                <a:schemeClr val="accent4">
                  <a:lumMod val="50000"/>
                  <a:alpha val="0"/>
                </a:schemeClr>
              </a:gs>
              <a:gs pos="17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9C9B9F2-5FA5-8812-FF75-4E8D1196D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266" y="481388"/>
            <a:ext cx="12192000" cy="1536192"/>
          </a:xfrm>
        </p:spPr>
        <p:txBody>
          <a:bodyPr>
            <a:noAutofit/>
          </a:bodyPr>
          <a:lstStyle/>
          <a:p>
            <a:pPr fontAlgn="base"/>
            <a:r>
              <a:rPr lang="ru-RU" b="1" i="0" dirty="0">
                <a:solidFill>
                  <a:srgbClr val="542708"/>
                </a:solidFill>
                <a:effectLst/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Муниципальное бюджетное общеобразовательное </a:t>
            </a:r>
            <a:r>
              <a:rPr lang="ru-RU" b="1" i="0" dirty="0" smtClean="0">
                <a:solidFill>
                  <a:srgbClr val="542708"/>
                </a:solidFill>
                <a:effectLst/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учреждение</a:t>
            </a:r>
          </a:p>
          <a:p>
            <a:pPr fontAlgn="base"/>
            <a:r>
              <a:rPr lang="ru-RU" b="1" i="0" dirty="0" smtClean="0">
                <a:solidFill>
                  <a:srgbClr val="542708"/>
                </a:solidFill>
                <a:effectLst/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 </a:t>
            </a:r>
            <a:r>
              <a:rPr lang="ru-RU" b="1" i="0" dirty="0">
                <a:solidFill>
                  <a:srgbClr val="542708"/>
                </a:solidFill>
                <a:effectLst/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«Средняя общеобразовательная татарско-русская школа №34» </a:t>
            </a:r>
            <a:endParaRPr lang="ru-RU" b="1" i="0" dirty="0" smtClean="0">
              <a:solidFill>
                <a:srgbClr val="542708"/>
              </a:solidFill>
              <a:effectLst/>
              <a:latin typeface="Segoe Script" panose="030B0504020000000003" pitchFamily="66" charset="0"/>
              <a:ea typeface="Open Sans" pitchFamily="2" charset="0"/>
              <a:cs typeface="Open Sans" pitchFamily="2" charset="0"/>
            </a:endParaRPr>
          </a:p>
          <a:p>
            <a:pPr fontAlgn="base"/>
            <a:r>
              <a:rPr lang="ru-RU" b="1" i="0" dirty="0" smtClean="0">
                <a:solidFill>
                  <a:srgbClr val="542708"/>
                </a:solidFill>
                <a:effectLst/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Московского </a:t>
            </a:r>
            <a:r>
              <a:rPr lang="ru-RU" b="1" i="0" dirty="0">
                <a:solidFill>
                  <a:srgbClr val="542708"/>
                </a:solidFill>
                <a:effectLst/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района г. Казани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261" y="1922408"/>
            <a:ext cx="1893743" cy="123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Соединительная линия уступом 5"/>
          <p:cNvCxnSpPr/>
          <p:nvPr/>
        </p:nvCxnSpPr>
        <p:spPr>
          <a:xfrm>
            <a:off x="-3572933" y="-2523067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3224498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Готовим вкусный </a:t>
            </a:r>
            <a:b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полезный  завтрак</a:t>
            </a:r>
            <a:b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поварами школьной столовой </a:t>
            </a:r>
            <a:endParaRPr lang="ru-RU" dirty="0"/>
          </a:p>
        </p:txBody>
      </p:sp>
      <p:pic>
        <p:nvPicPr>
          <p:cNvPr id="8" name="Рисунок 7" descr="Table Setting">
            <a:extLst>
              <a:ext uri="{FF2B5EF4-FFF2-40B4-BE49-F238E27FC236}">
                <a16:creationId xmlns:lc="http://schemas.openxmlformats.org/drawingml/2006/lockedCanvas" xmlns:a16="http://schemas.microsoft.com/office/drawing/2014/main" xmlns="" id="{BA744DB1-42FD-847C-B716-B3F1FCA88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841126" y="1712708"/>
            <a:ext cx="1657924" cy="1657924"/>
          </a:xfrm>
          <a:prstGeom prst="rect">
            <a:avLst/>
          </a:prstGeom>
          <a:effectLst>
            <a:outerShdw blurRad="444500" dist="38100" dir="2640000" algn="b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1177988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28E9E108-6B57-B8A8-F59A-A7AEDF48C7E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50000">
                <a:srgbClr val="7F6000">
                  <a:alpha val="0"/>
                </a:srgbClr>
              </a:gs>
              <a:gs pos="0">
                <a:schemeClr val="accent4">
                  <a:lumMod val="50000"/>
                  <a:alpha val="0"/>
                </a:schemeClr>
              </a:gs>
              <a:gs pos="17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85" y="0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4AD5D1F-1C68-FAA0-0AD5-F3F762D0C74F}"/>
              </a:ext>
            </a:extLst>
          </p:cNvPr>
          <p:cNvSpPr txBox="1"/>
          <p:nvPr/>
        </p:nvSpPr>
        <p:spPr>
          <a:xfrm>
            <a:off x="2965708" y="48806"/>
            <a:ext cx="8591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19050">
                  <a:solidFill>
                    <a:srgbClr val="7F6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4D1"/>
                    </a:gs>
                    <a:gs pos="100000">
                      <a:srgbClr val="E3C873"/>
                    </a:gs>
                    <a:gs pos="86000">
                      <a:srgbClr val="E7CE80">
                        <a:lumMod val="93000"/>
                      </a:srgbClr>
                    </a:gs>
                    <a:gs pos="100000">
                      <a:srgbClr val="B88D6C"/>
                    </a:gs>
                  </a:gsLst>
                  <a:lin ang="5400000" scaled="1"/>
                  <a:tileRect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Делай три…</a:t>
            </a:r>
            <a:endParaRPr lang="ru-RU" sz="8000" b="1" dirty="0">
              <a:ln w="19050">
                <a:solidFill>
                  <a:srgbClr val="7F6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F4D1"/>
                  </a:gs>
                  <a:gs pos="100000">
                    <a:srgbClr val="E3C873"/>
                  </a:gs>
                  <a:gs pos="86000">
                    <a:srgbClr val="E7CE80">
                      <a:lumMod val="93000"/>
                    </a:srgbClr>
                  </a:gs>
                  <a:gs pos="100000">
                    <a:srgbClr val="B88D6C"/>
                  </a:gs>
                </a:gsLst>
                <a:lin ang="5400000" scaled="1"/>
                <a:tileRect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Рисунок 16" descr="Назад контур">
            <a:extLst>
              <a:ext uri="{FF2B5EF4-FFF2-40B4-BE49-F238E27FC236}">
                <a16:creationId xmlns="" xmlns:a16="http://schemas.microsoft.com/office/drawing/2014/main" id="{F0F7B912-60CF-B1DE-F68A-2D18C36A8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17096">
            <a:off x="3918050" y="2114547"/>
            <a:ext cx="1273273" cy="1273273"/>
          </a:xfrm>
          <a:prstGeom prst="rect">
            <a:avLst/>
          </a:prstGeom>
        </p:spPr>
      </p:pic>
      <p:pic>
        <p:nvPicPr>
          <p:cNvPr id="19" name="Рисунок 18" descr="Назад контур">
            <a:extLst>
              <a:ext uri="{FF2B5EF4-FFF2-40B4-BE49-F238E27FC236}">
                <a16:creationId xmlns="" xmlns:a16="http://schemas.microsoft.com/office/drawing/2014/main" id="{43950E22-FD8A-95BB-FA48-F67124A5D9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45751">
            <a:off x="7210433" y="2025134"/>
            <a:ext cx="1273273" cy="1273273"/>
          </a:xfrm>
          <a:prstGeom prst="rect">
            <a:avLst/>
          </a:prstGeom>
        </p:spPr>
      </p:pic>
      <p:pic>
        <p:nvPicPr>
          <p:cNvPr id="22" name="Рисунок 21" descr="Кофе контур">
            <a:extLst>
              <a:ext uri="{FF2B5EF4-FFF2-40B4-BE49-F238E27FC236}">
                <a16:creationId xmlns="" xmlns:a16="http://schemas.microsoft.com/office/drawing/2014/main" id="{B206A6F4-C8C4-4611-78AC-7F65639508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04017" y="-123517"/>
            <a:ext cx="1592014" cy="1592014"/>
          </a:xfrm>
          <a:prstGeom prst="rect">
            <a:avLst/>
          </a:prstGeom>
          <a:effectLst>
            <a:outerShdw blurRad="76200" dist="38100" dir="13500000" algn="br" rotWithShape="0">
              <a:srgbClr val="7F6000">
                <a:alpha val="40000"/>
              </a:srgbClr>
            </a:outerShdw>
          </a:effectLst>
        </p:spPr>
      </p:pic>
      <p:pic>
        <p:nvPicPr>
          <p:cNvPr id="24" name="Объект 9" descr="Изображение выглядит как в помещении, кухня, человек, пли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E1B56B1-6894-05FD-A71A-B3D31F18E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8536643" y="1668425"/>
            <a:ext cx="3245942" cy="3245942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FEAAF"/>
                </a:gs>
                <a:gs pos="66000">
                  <a:srgbClr val="FFF2CC"/>
                </a:gs>
                <a:gs pos="100000">
                  <a:srgbClr val="FFEAAF"/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Рисунок 25" descr="Изображение выглядит как в помещении, кухня, человек, кухонные принадлежности&#10;&#10;Автоматически созданное описание">
            <a:extLst>
              <a:ext uri="{FF2B5EF4-FFF2-40B4-BE49-F238E27FC236}">
                <a16:creationId xmlns="" xmlns:a16="http://schemas.microsoft.com/office/drawing/2014/main" id="{41CA994D-948E-3A68-77C5-58328B2E4CB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r="7078"/>
          <a:stretch/>
        </p:blipFill>
        <p:spPr>
          <a:xfrm>
            <a:off x="4418386" y="3064192"/>
            <a:ext cx="3428683" cy="3428683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FEAAF"/>
                </a:gs>
                <a:gs pos="66000">
                  <a:srgbClr val="FFF2CC"/>
                </a:gs>
                <a:gs pos="100000">
                  <a:srgbClr val="FFEAAF"/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6FF7610C-417A-A895-53F3-1AB1C30004E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333" r="2666"/>
          <a:stretch/>
        </p:blipFill>
        <p:spPr>
          <a:xfrm>
            <a:off x="264397" y="1531244"/>
            <a:ext cx="3520304" cy="3520304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FEAAF"/>
                </a:gs>
                <a:gs pos="66000">
                  <a:srgbClr val="FFF2CC"/>
                </a:gs>
                <a:gs pos="100000">
                  <a:srgbClr val="FFEAAF"/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45552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8" y="0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9338DDA-9204-F05A-6427-BA2A3EFD7756}"/>
              </a:ext>
            </a:extLst>
          </p:cNvPr>
          <p:cNvSpPr txBox="1"/>
          <p:nvPr/>
        </p:nvSpPr>
        <p:spPr>
          <a:xfrm>
            <a:off x="946898" y="1209357"/>
            <a:ext cx="6044452" cy="452431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В банку яблоки набились,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Все удобно разместились.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Их залили кипятком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С растворённым сахарком.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Дали время настояться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И сиропом напитаться.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После этого компот</a:t>
            </a:r>
            <a:b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>
                  <a:solidFill>
                    <a:srgbClr val="180B0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Аппетитно смотрит в рот!</a:t>
            </a:r>
          </a:p>
          <a:p>
            <a:endParaRPr lang="ru-RU" sz="3200" b="1" i="1" dirty="0">
              <a:ln w="3175">
                <a:solidFill>
                  <a:srgbClr val="180B02"/>
                </a:solidFill>
              </a:ln>
              <a:solidFill>
                <a:srgbClr val="180B0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82053" y="1209357"/>
            <a:ext cx="13247" cy="4445485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">
                  <a:srgbClr val="FFDE81"/>
                </a:gs>
                <a:gs pos="100000">
                  <a:srgbClr val="FFF2CC">
                    <a:alpha val="92000"/>
                    <a:lumMod val="99000"/>
                  </a:srgbClr>
                </a:gs>
                <a:gs pos="100000">
                  <a:srgbClr val="FFF2CC"/>
                </a:gs>
              </a:gsLst>
              <a:lin ang="5400000" scaled="1"/>
            </a:gradFill>
          </a:ln>
          <a:effectLst>
            <a:outerShdw blurRad="203200" dist="38100" algn="l" rotWithShape="0">
              <a:prstClr val="black">
                <a:alpha val="53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2" name="Рисунок 11" descr="Изображение выглядит как в помещении, потолок, стол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1C176BD1-D874-AFB9-2B67-4ACF994F17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7" t="31722" r="27339" b="11577"/>
          <a:stretch/>
        </p:blipFill>
        <p:spPr>
          <a:xfrm>
            <a:off x="6991350" y="910029"/>
            <a:ext cx="5150005" cy="5122970"/>
          </a:xfrm>
          <a:custGeom>
            <a:avLst/>
            <a:gdLst>
              <a:gd name="connsiteX0" fmla="*/ 0 w 5150005"/>
              <a:gd name="connsiteY0" fmla="*/ 2561485 h 5122970"/>
              <a:gd name="connsiteX1" fmla="*/ 2575003 w 5150005"/>
              <a:gd name="connsiteY1" fmla="*/ 0 h 5122970"/>
              <a:gd name="connsiteX2" fmla="*/ 5150006 w 5150005"/>
              <a:gd name="connsiteY2" fmla="*/ 2561485 h 5122970"/>
              <a:gd name="connsiteX3" fmla="*/ 2575003 w 5150005"/>
              <a:gd name="connsiteY3" fmla="*/ 5122970 h 5122970"/>
              <a:gd name="connsiteX4" fmla="*/ 0 w 5150005"/>
              <a:gd name="connsiteY4" fmla="*/ 2561485 h 5122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0005" h="5122970" fill="none" extrusionOk="0">
                <a:moveTo>
                  <a:pt x="0" y="2561485"/>
                </a:moveTo>
                <a:cubicBezTo>
                  <a:pt x="-147478" y="1262627"/>
                  <a:pt x="990333" y="-102247"/>
                  <a:pt x="2575003" y="0"/>
                </a:cubicBezTo>
                <a:cubicBezTo>
                  <a:pt x="3686723" y="-105212"/>
                  <a:pt x="4860377" y="955619"/>
                  <a:pt x="5150006" y="2561485"/>
                </a:cubicBezTo>
                <a:cubicBezTo>
                  <a:pt x="5218954" y="3973566"/>
                  <a:pt x="3988728" y="5066200"/>
                  <a:pt x="2575003" y="5122970"/>
                </a:cubicBezTo>
                <a:cubicBezTo>
                  <a:pt x="1302138" y="5155532"/>
                  <a:pt x="41812" y="3961915"/>
                  <a:pt x="0" y="2561485"/>
                </a:cubicBezTo>
                <a:close/>
              </a:path>
              <a:path w="5150005" h="5122970" stroke="0" extrusionOk="0">
                <a:moveTo>
                  <a:pt x="0" y="2561485"/>
                </a:moveTo>
                <a:cubicBezTo>
                  <a:pt x="155369" y="1171476"/>
                  <a:pt x="1180906" y="376533"/>
                  <a:pt x="2575003" y="0"/>
                </a:cubicBezTo>
                <a:cubicBezTo>
                  <a:pt x="4203379" y="-267505"/>
                  <a:pt x="5545982" y="1165422"/>
                  <a:pt x="5150006" y="2561485"/>
                </a:cubicBezTo>
                <a:cubicBezTo>
                  <a:pt x="5047560" y="3846545"/>
                  <a:pt x="4004225" y="5334525"/>
                  <a:pt x="2575003" y="5122970"/>
                </a:cubicBezTo>
                <a:cubicBezTo>
                  <a:pt x="960182" y="5367817"/>
                  <a:pt x="-33796" y="4219345"/>
                  <a:pt x="0" y="2561485"/>
                </a:cubicBezTo>
                <a:close/>
              </a:path>
            </a:pathLst>
          </a:custGeom>
          <a:ln w="76200">
            <a:gradFill>
              <a:gsLst>
                <a:gs pos="0">
                  <a:srgbClr val="FFE28F"/>
                </a:gs>
                <a:gs pos="4000">
                  <a:srgbClr val="FFF2CC"/>
                </a:gs>
                <a:gs pos="56000">
                  <a:srgbClr val="FFF2CC"/>
                </a:gs>
                <a:gs pos="84000">
                  <a:srgbClr val="FFE69F"/>
                </a:gs>
              </a:gsLst>
              <a:lin ang="5400000" scaled="1"/>
            </a:gradFill>
            <a:extLst>
              <a:ext uri="{C807C97D-BFC1-408E-A445-0C87EB9F89A2}">
                <ask:lineSketchStyleProps xmlns="" xmlns:ask="http://schemas.microsoft.com/office/drawing/2018/sketchyshapes" sd="1804102665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863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56"/>
          <a:stretch/>
        </p:blipFill>
        <p:spPr>
          <a:xfrm>
            <a:off x="1" y="0"/>
            <a:ext cx="12588876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9338DDA-9204-F05A-6427-BA2A3EFD7756}"/>
              </a:ext>
            </a:extLst>
          </p:cNvPr>
          <p:cNvSpPr txBox="1"/>
          <p:nvPr/>
        </p:nvSpPr>
        <p:spPr>
          <a:xfrm>
            <a:off x="5308140" y="2345117"/>
            <a:ext cx="6883860" cy="329320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19050">
                  <a:solidFill>
                    <a:srgbClr val="9E6F4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В столовой нашей повара</a:t>
            </a:r>
          </a:p>
          <a:p>
            <a:pPr algn="ctr"/>
            <a:r>
              <a:rPr lang="ru-RU" sz="4000" b="1" dirty="0">
                <a:ln w="19050">
                  <a:solidFill>
                    <a:srgbClr val="9E6F4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Кулинарии мастера!</a:t>
            </a:r>
          </a:p>
          <a:p>
            <a:pPr algn="ctr"/>
            <a:r>
              <a:rPr lang="ru-RU" sz="4000" b="1" dirty="0">
                <a:ln w="19050">
                  <a:solidFill>
                    <a:srgbClr val="9E6F4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Они готовят пищу нам,</a:t>
            </a:r>
          </a:p>
          <a:p>
            <a:pPr algn="ctr"/>
            <a:r>
              <a:rPr lang="ru-RU" sz="4000" b="1" dirty="0">
                <a:ln w="19050">
                  <a:solidFill>
                    <a:srgbClr val="9E6F4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   А мы кричим </a:t>
            </a:r>
            <a:r>
              <a:rPr lang="ru-RU" sz="4000" b="1" dirty="0" smtClean="0">
                <a:ln w="19050">
                  <a:solidFill>
                    <a:srgbClr val="9E6F4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– </a:t>
            </a:r>
          </a:p>
          <a:p>
            <a:pPr algn="ctr"/>
            <a:r>
              <a:rPr lang="ru-RU" sz="4800" b="1" dirty="0" smtClean="0">
                <a:ln w="19050">
                  <a:solidFill>
                    <a:srgbClr val="9E6F4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СПАСИБО ВАМ!</a:t>
            </a:r>
            <a:endParaRPr lang="ru-RU" sz="4800" b="1" dirty="0">
              <a:ln w="19050">
                <a:solidFill>
                  <a:srgbClr val="9E6F4C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Рисунок 10" descr="Изображение выглядит как в помещении, потолок, стол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CC51698A-5468-1115-0178-0BE301E739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7" t="10894" r="15874"/>
          <a:stretch/>
        </p:blipFill>
        <p:spPr>
          <a:xfrm>
            <a:off x="996415" y="2086405"/>
            <a:ext cx="4311725" cy="3841992"/>
          </a:xfrm>
          <a:prstGeom prst="snip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2CC">
                  <a:alpha val="92000"/>
                  <a:lumMod val="99000"/>
                </a:srgbClr>
              </a:gs>
              <a:gs pos="100000">
                <a:srgbClr val="FFF2CC"/>
              </a:gs>
            </a:gsLst>
            <a:lin ang="5400000" scaled="1"/>
          </a:gradFill>
          <a:ln w="88900" cap="sq">
            <a:gradFill>
              <a:gsLst>
                <a:gs pos="0">
                  <a:srgbClr val="FFE69F"/>
                </a:gs>
                <a:gs pos="61000">
                  <a:srgbClr val="C6A388"/>
                </a:gs>
                <a:gs pos="100000">
                  <a:srgbClr val="FFEAAF"/>
                </a:gs>
              </a:gsLst>
              <a:lin ang="5400000" scaled="1"/>
            </a:gra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4AD5D1F-1C68-FAA0-0AD5-F3F762D0C74F}"/>
              </a:ext>
            </a:extLst>
          </p:cNvPr>
          <p:cNvSpPr txBox="1"/>
          <p:nvPr/>
        </p:nvSpPr>
        <p:spPr>
          <a:xfrm>
            <a:off x="0" y="257068"/>
            <a:ext cx="12320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400" b="1" dirty="0" smtClean="0">
                <a:ln w="6350">
                  <a:solidFill>
                    <a:srgbClr val="FFF2CC"/>
                  </a:solidFill>
                  <a:prstDash val="solid"/>
                  <a:miter lim="800000"/>
                </a:ln>
                <a:gradFill flip="none" rotWithShape="1">
                  <a:gsLst>
                    <a:gs pos="94000">
                      <a:srgbClr val="C19C60"/>
                    </a:gs>
                    <a:gs pos="0">
                      <a:srgbClr val="FFF2CC"/>
                    </a:gs>
                    <a:gs pos="100000">
                      <a:srgbClr val="E3C873"/>
                    </a:gs>
                    <a:gs pos="100000">
                      <a:srgbClr val="E7CE80">
                        <a:lumMod val="93000"/>
                      </a:srgbClr>
                    </a:gs>
                    <a:gs pos="100000">
                      <a:srgbClr val="9E6F4C"/>
                    </a:gs>
                  </a:gsLst>
                  <a:lin ang="2700000" scaled="1"/>
                  <a:tileRect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И полезный завтрак сотвори!</a:t>
            </a:r>
            <a:endParaRPr lang="ru-RU" sz="6400" b="1" dirty="0">
              <a:ln w="6350">
                <a:solidFill>
                  <a:srgbClr val="FFF2CC"/>
                </a:solidFill>
                <a:prstDash val="solid"/>
                <a:miter lim="800000"/>
              </a:ln>
              <a:gradFill flip="none" rotWithShape="1">
                <a:gsLst>
                  <a:gs pos="94000">
                    <a:srgbClr val="C19C60"/>
                  </a:gs>
                  <a:gs pos="0">
                    <a:srgbClr val="FFF2CC"/>
                  </a:gs>
                  <a:gs pos="100000">
                    <a:srgbClr val="E3C873"/>
                  </a:gs>
                  <a:gs pos="100000">
                    <a:srgbClr val="E7CE80">
                      <a:lumMod val="93000"/>
                    </a:srgbClr>
                  </a:gs>
                  <a:gs pos="100000">
                    <a:srgbClr val="9E6F4C"/>
                  </a:gs>
                </a:gsLst>
                <a:lin ang="2700000" scaled="1"/>
                <a:tileRect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7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стол, в помещении, потолок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1A247521-275E-53BA-2342-5E99C4A10A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8" r="13808" b="5883"/>
          <a:stretch/>
        </p:blipFill>
        <p:spPr>
          <a:xfrm>
            <a:off x="4634012" y="0"/>
            <a:ext cx="7615385" cy="6860297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95000">
                <a:srgbClr val="E4D4A1"/>
              </a:gs>
              <a:gs pos="100000">
                <a:srgbClr val="BAA45E"/>
              </a:gs>
              <a:gs pos="50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28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Объект 10">
            <a:extLst>
              <a:ext uri="{FF2B5EF4-FFF2-40B4-BE49-F238E27FC236}">
                <a16:creationId xmlns="" xmlns:a16="http://schemas.microsoft.com/office/drawing/2014/main" id="{FBEE5D8B-01EB-FAE0-9009-502004004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4" y="1692640"/>
            <a:ext cx="5281723" cy="4970561"/>
          </a:xfrm>
        </p:spPr>
        <p:txBody>
          <a:bodyPr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Мы </a:t>
            </a:r>
            <a:r>
              <a:rPr lang="ru-RU" sz="36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заботимся о здоровье и благополучии наших учеников, и наша команда постоянно стремится к совершенствованию. </a:t>
            </a:r>
            <a:endParaRPr lang="ru-RU" sz="3600" b="1" dirty="0" smtClean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 algn="ctr">
              <a:buNone/>
            </a:pPr>
            <a:endParaRPr lang="ru-RU" sz="1500" b="1" dirty="0" smtClean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 algn="ctr">
              <a:buNone/>
            </a:pPr>
            <a:r>
              <a:rPr lang="ru-RU" sz="5200" b="1" dirty="0">
                <a:ln>
                  <a:solidFill>
                    <a:srgbClr val="462006"/>
                  </a:solidFill>
                </a:ln>
                <a:latin typeface="Open Sans" pitchFamily="2" charset="0"/>
                <a:ea typeface="Open Sans" pitchFamily="2" charset="0"/>
                <a:cs typeface="Open Sans" pitchFamily="2" charset="0"/>
              </a:rPr>
              <a:t>ПРИЯТНОГО АППЕТИТА! </a:t>
            </a:r>
          </a:p>
          <a:p>
            <a:pPr marL="0" indent="0">
              <a:buNone/>
            </a:pPr>
            <a:endParaRPr lang="en-US" sz="3600" b="1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341F598-3D08-5D1E-8A04-AABB2F1F8A24}"/>
              </a:ext>
            </a:extLst>
          </p:cNvPr>
          <p:cNvSpPr txBox="1"/>
          <p:nvPr/>
        </p:nvSpPr>
        <p:spPr>
          <a:xfrm rot="16200000">
            <a:off x="1092376" y="411749"/>
            <a:ext cx="1666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SCHOOL</a:t>
            </a:r>
            <a:endParaRPr lang="ru-RU" sz="20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Заголовок 5">
            <a:extLst>
              <a:ext uri="{FF2B5EF4-FFF2-40B4-BE49-F238E27FC236}">
                <a16:creationId xmlns="" xmlns:a16="http://schemas.microsoft.com/office/drawing/2014/main" id="{236939B4-F13B-0D55-DA37-C54145886FFB}"/>
              </a:ext>
            </a:extLst>
          </p:cNvPr>
          <p:cNvSpPr txBox="1">
            <a:spLocks/>
          </p:cNvSpPr>
          <p:nvPr/>
        </p:nvSpPr>
        <p:spPr>
          <a:xfrm>
            <a:off x="1075994" y="80819"/>
            <a:ext cx="1602672" cy="15985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12700">
                  <a:solidFill>
                    <a:srgbClr val="2E1700"/>
                  </a:solidFill>
                </a:ln>
                <a:latin typeface="Arial Nova" panose="020B0504020202020204" pitchFamily="34" charset="0"/>
                <a:ea typeface="Open Sans" pitchFamily="2" charset="0"/>
                <a:cs typeface="Open Sans" pitchFamily="2" charset="0"/>
              </a:rPr>
              <a:t>4</a:t>
            </a:r>
            <a:endParaRPr lang="ru-RU" sz="9600" b="1" dirty="0">
              <a:ln w="12700">
                <a:solidFill>
                  <a:srgbClr val="2E1700"/>
                </a:solidFill>
              </a:ln>
              <a:latin typeface="Arial Nova" panose="020B0504020202020204" pitchFamily="34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FBDC57DE-3857-5AA6-B856-471A3B5EC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89" y="67580"/>
            <a:ext cx="1602672" cy="15985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9600" b="1" dirty="0">
                <a:ln w="12700">
                  <a:solidFill>
                    <a:srgbClr val="2E1700"/>
                  </a:solidFill>
                </a:ln>
                <a:latin typeface="Arial Nova" panose="020B0504020202020204" pitchFamily="34" charset="0"/>
                <a:ea typeface="Open Sans" pitchFamily="2" charset="0"/>
                <a:cs typeface="Open Sans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68147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8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E9E108-6B57-B8A8-F59A-A7AEDF48C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5069"/>
            <a:ext cx="12192000" cy="6913069"/>
          </a:xfr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100000">
                <a:srgbClr val="7F6000">
                  <a:alpha val="0"/>
                </a:srgbClr>
              </a:gs>
              <a:gs pos="0">
                <a:srgbClr val="AD9549"/>
              </a:gs>
              <a:gs pos="100000">
                <a:srgbClr val="FFF4D1"/>
              </a:gs>
              <a:gs pos="74000">
                <a:schemeClr val="tx1"/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b="1" dirty="0" smtClean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sz="5400" b="1" dirty="0" smtClean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5" name="Рисунок 4" descr="Изображение выглядит как текст, в помещении, пол, потол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8E88415-C866-CB7F-3527-419BEFA24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6" r="8942" b="-1"/>
          <a:stretch/>
        </p:blipFill>
        <p:spPr>
          <a:xfrm>
            <a:off x="3070" y="-27535"/>
            <a:ext cx="1218893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480" y="1776884"/>
            <a:ext cx="1893743" cy="1238524"/>
          </a:xfrm>
          <a:prstGeom prst="rect">
            <a:avLst/>
          </a:prstGeom>
          <a:noFill/>
          <a:ln>
            <a:noFill/>
          </a:ln>
          <a:effectLst>
            <a:outerShdw blurRad="114300" dist="12700" dir="264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Соединительная линия уступом 5"/>
          <p:cNvCxnSpPr/>
          <p:nvPr/>
        </p:nvCxnSpPr>
        <p:spPr>
          <a:xfrm>
            <a:off x="-3572933" y="-2523067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Table Setting">
            <a:extLst>
              <a:ext uri="{FF2B5EF4-FFF2-40B4-BE49-F238E27FC236}">
                <a16:creationId xmlns:lc="http://schemas.openxmlformats.org/drawingml/2006/lockedCanvas" xmlns:a16="http://schemas.microsoft.com/office/drawing/2014/main" xmlns="" id="{BA744DB1-42FD-847C-B716-B3F1FCA88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12526" y="1562595"/>
            <a:ext cx="1657924" cy="1657924"/>
          </a:xfrm>
          <a:prstGeom prst="rect">
            <a:avLst/>
          </a:prstGeom>
          <a:effectLst>
            <a:outerShdw blurRad="444500" dist="38100" dir="2640000" algn="br" rotWithShape="0">
              <a:prstClr val="black"/>
            </a:outerShdw>
          </a:effectLst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9C9B9F2-5FA5-8812-FF75-4E8D1196D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97118"/>
            <a:ext cx="12192000" cy="1536192"/>
          </a:xfrm>
          <a:ln w="3175">
            <a:noFill/>
          </a:ln>
        </p:spPr>
        <p:txBody>
          <a:bodyPr>
            <a:noAutofit/>
          </a:bodyPr>
          <a:lstStyle/>
          <a:p>
            <a:pPr fontAlgn="base"/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Муниципальное бюджетное общеобразовательное </a:t>
            </a:r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учреждение</a:t>
            </a:r>
          </a:p>
          <a:p>
            <a:pPr fontAlgn="base"/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 </a:t>
            </a:r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«Средняя общеобразовательная татарско-русская школа №34» </a:t>
            </a:r>
            <a:endParaRPr lang="ru-RU" b="1" i="0" dirty="0" smtClean="0">
              <a:ln w="3175">
                <a:solidFill>
                  <a:schemeClr val="tx1">
                    <a:alpha val="64000"/>
                  </a:schemeClr>
                </a:solidFill>
              </a:ln>
              <a:solidFill>
                <a:srgbClr val="5427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  <a:ea typeface="Open Sans" pitchFamily="2" charset="0"/>
              <a:cs typeface="Open Sans" pitchFamily="2" charset="0"/>
            </a:endParaRPr>
          </a:p>
          <a:p>
            <a:pPr fontAlgn="base"/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Московского </a:t>
            </a:r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района г. Казани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962304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Готовим вкусный </a:t>
            </a:r>
            <a:b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полезный  завтрак</a:t>
            </a:r>
            <a:b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поварами школьной столовой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565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8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4" descr="Изображение выглядит как текст, в помещении, пол, потол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8E88415-C866-CB7F-3527-419BEFA24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6" r="8942" b="-1"/>
          <a:stretch/>
        </p:blipFill>
        <p:spPr>
          <a:xfrm>
            <a:off x="3070" y="0"/>
            <a:ext cx="1218893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E9E108-6B57-B8A8-F59A-A7AEDF48C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490" y="8602579"/>
            <a:ext cx="12192000" cy="6913069"/>
          </a:xfr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21000">
                <a:srgbClr val="7F6000">
                  <a:alpha val="0"/>
                </a:srgbClr>
              </a:gs>
              <a:gs pos="0">
                <a:srgbClr val="AD9549"/>
              </a:gs>
              <a:gs pos="99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Готовим </a:t>
            </a: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вкусный </a:t>
            </a: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</a:t>
            </a: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полезный  завтрак</a:t>
            </a: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</a:t>
            </a: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поварами </a:t>
            </a: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школьной столовой </a:t>
            </a:r>
            <a:r>
              <a:rPr lang="ru-RU" sz="5400" b="1" dirty="0" smtClean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sz="5400" b="1" dirty="0" smtClean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9C9B9F2-5FA5-8812-FF75-4E8D1196D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83740"/>
            <a:ext cx="12192000" cy="1536192"/>
          </a:xfrm>
          <a:ln w="3175">
            <a:noFill/>
          </a:ln>
        </p:spPr>
        <p:txBody>
          <a:bodyPr>
            <a:noAutofit/>
          </a:bodyPr>
          <a:lstStyle/>
          <a:p>
            <a:pPr fontAlgn="base"/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Муниципальное бюджетное общеобразовательное </a:t>
            </a:r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учреждение</a:t>
            </a:r>
          </a:p>
          <a:p>
            <a:pPr fontAlgn="base"/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 </a:t>
            </a:r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«Средняя общеобразовательная татарско-русская школа №34» </a:t>
            </a:r>
            <a:endParaRPr lang="ru-RU" b="1" i="0" dirty="0" smtClean="0">
              <a:ln w="3175">
                <a:solidFill>
                  <a:schemeClr val="tx1">
                    <a:alpha val="64000"/>
                  </a:schemeClr>
                </a:solidFill>
              </a:ln>
              <a:solidFill>
                <a:srgbClr val="5427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  <a:ea typeface="Open Sans" pitchFamily="2" charset="0"/>
              <a:cs typeface="Open Sans" pitchFamily="2" charset="0"/>
            </a:endParaRPr>
          </a:p>
          <a:p>
            <a:pPr fontAlgn="base"/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Московского </a:t>
            </a:r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района г. Казани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29" y="1754106"/>
            <a:ext cx="1893743" cy="1238524"/>
          </a:xfrm>
          <a:prstGeom prst="rect">
            <a:avLst/>
          </a:prstGeom>
          <a:noFill/>
          <a:ln>
            <a:noFill/>
          </a:ln>
          <a:effectLst>
            <a:outerShdw blurRad="114300" dist="12700" dir="264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Соединительная линия уступом 5"/>
          <p:cNvCxnSpPr/>
          <p:nvPr/>
        </p:nvCxnSpPr>
        <p:spPr>
          <a:xfrm>
            <a:off x="-3572933" y="-2523067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Table Setting">
            <a:extLst>
              <a:ext uri="{FF2B5EF4-FFF2-40B4-BE49-F238E27FC236}">
                <a16:creationId xmlns:lc="http://schemas.openxmlformats.org/drawingml/2006/lockedCanvas" xmlns:a16="http://schemas.microsoft.com/office/drawing/2014/main" xmlns="" id="{BA744DB1-42FD-847C-B716-B3F1FCA88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88490" y="1588670"/>
            <a:ext cx="1657924" cy="1657924"/>
          </a:xfrm>
          <a:prstGeom prst="rect">
            <a:avLst/>
          </a:prstGeom>
          <a:effectLst>
            <a:outerShdw blurRad="444500" dist="38100" dir="2640000" algn="br" rotWithShape="0">
              <a:prstClr val="black"/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0" y="3494154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Готовим вкусный </a:t>
            </a:r>
            <a:b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полезный  завтрак</a:t>
            </a:r>
            <a:b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поварами школьной столовой </a:t>
            </a:r>
            <a:r>
              <a:rPr lang="ru-RU" sz="5400" b="1" dirty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sz="5400" b="1" dirty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752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8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4" descr="Изображение выглядит как текст, в помещении, пол, потол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8E88415-C866-CB7F-3527-419BEFA24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6" r="8942" b="-1"/>
          <a:stretch/>
        </p:blipFill>
        <p:spPr>
          <a:xfrm>
            <a:off x="3070" y="0"/>
            <a:ext cx="1218893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E9E108-6B57-B8A8-F59A-A7AEDF48C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913069"/>
          </a:xfr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21000">
                <a:srgbClr val="7F6000">
                  <a:alpha val="0"/>
                </a:srgbClr>
              </a:gs>
              <a:gs pos="0">
                <a:srgbClr val="AD9549"/>
              </a:gs>
              <a:gs pos="99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Готовим </a:t>
            </a: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вкусный </a:t>
            </a: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</a:t>
            </a: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полезный  завтрак</a:t>
            </a: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</a:t>
            </a:r>
            <a:r>
              <a:rPr lang="ru-RU" sz="5400" b="1" dirty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поварами </a:t>
            </a:r>
            <a:r>
              <a:rPr lang="ru-RU" sz="5400" b="1" dirty="0" smtClean="0">
                <a:ln>
                  <a:solidFill>
                    <a:srgbClr val="FFF2CC"/>
                  </a:solidFill>
                </a:ln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школьной столовой </a:t>
            </a:r>
            <a:r>
              <a:rPr lang="ru-RU" sz="5400" b="1" dirty="0" smtClean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sz="5400" b="1" dirty="0" smtClean="0">
                <a:solidFill>
                  <a:srgbClr val="4620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29" y="1754106"/>
            <a:ext cx="1893743" cy="1238524"/>
          </a:xfrm>
          <a:prstGeom prst="rect">
            <a:avLst/>
          </a:prstGeom>
          <a:noFill/>
          <a:ln>
            <a:noFill/>
          </a:ln>
          <a:effectLst>
            <a:outerShdw blurRad="114300" dist="12700" dir="264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9C9B9F2-5FA5-8812-FF75-4E8D1196D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83740"/>
            <a:ext cx="12192000" cy="1536192"/>
          </a:xfrm>
          <a:ln w="3175">
            <a:noFill/>
          </a:ln>
        </p:spPr>
        <p:txBody>
          <a:bodyPr>
            <a:noAutofit/>
          </a:bodyPr>
          <a:lstStyle/>
          <a:p>
            <a:pPr fontAlgn="base"/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Муниципальное бюджетное общеобразовательное </a:t>
            </a:r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учреждение</a:t>
            </a:r>
          </a:p>
          <a:p>
            <a:pPr fontAlgn="base"/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 </a:t>
            </a:r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«Средняя общеобразовательная татарско-русская школа №34» </a:t>
            </a:r>
            <a:endParaRPr lang="ru-RU" b="1" i="0" dirty="0" smtClean="0">
              <a:ln w="3175">
                <a:solidFill>
                  <a:schemeClr val="tx1">
                    <a:alpha val="64000"/>
                  </a:schemeClr>
                </a:solidFill>
              </a:ln>
              <a:solidFill>
                <a:srgbClr val="5427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  <a:ea typeface="Open Sans" pitchFamily="2" charset="0"/>
              <a:cs typeface="Open Sans" pitchFamily="2" charset="0"/>
            </a:endParaRPr>
          </a:p>
          <a:p>
            <a:pPr fontAlgn="base"/>
            <a:r>
              <a:rPr lang="ru-RU" b="1" i="0" dirty="0" smtClean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Московского </a:t>
            </a:r>
            <a:r>
              <a:rPr lang="ru-RU" b="1" i="0" dirty="0">
                <a:ln w="3175">
                  <a:solidFill>
                    <a:schemeClr val="tx1">
                      <a:alpha val="64000"/>
                    </a:schemeClr>
                  </a:solidFill>
                </a:ln>
                <a:solidFill>
                  <a:srgbClr val="5427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Open Sans" pitchFamily="2" charset="0"/>
                <a:cs typeface="Open Sans" pitchFamily="2" charset="0"/>
              </a:rPr>
              <a:t>района г. Казани</a:t>
            </a:r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-3572933" y="-2523067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Table Setting">
            <a:extLst>
              <a:ext uri="{FF2B5EF4-FFF2-40B4-BE49-F238E27FC236}">
                <a16:creationId xmlns:lc="http://schemas.openxmlformats.org/drawingml/2006/lockedCanvas" xmlns:a16="http://schemas.microsoft.com/office/drawing/2014/main" xmlns="" id="{BA744DB1-42FD-847C-B716-B3F1FCA88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88490" y="1588670"/>
            <a:ext cx="1657924" cy="1657924"/>
          </a:xfrm>
          <a:prstGeom prst="rect">
            <a:avLst/>
          </a:prstGeom>
          <a:effectLst>
            <a:outerShdw blurRad="444500" dist="38100" dir="2640000" algn="b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1963776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AA72BD9-2C5A-4EDC-931F-5AA08EACA0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 descr="Изображение выглядит как стол, в помещении, потолок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1A247521-275E-53BA-2342-5E99C4A10A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4" t="10140" r="10951" b="329"/>
          <a:stretch/>
        </p:blipFill>
        <p:spPr>
          <a:xfrm>
            <a:off x="5101389" y="-2557"/>
            <a:ext cx="7090611" cy="6902054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92000">
                <a:srgbClr val="E4D4A1"/>
              </a:gs>
              <a:gs pos="100000">
                <a:srgbClr val="BAA45E"/>
              </a:gs>
              <a:gs pos="50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39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4550D-0EC4-82D6-21D4-1D52910E5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tt-RU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МЕНЮ НА </a:t>
            </a:r>
            <a:br>
              <a:rPr lang="tt-RU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tt-RU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СЕГОДНЯ</a:t>
            </a:r>
            <a:endParaRPr lang="ru-RU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020C51-7CF2-0C0C-6336-3219101F3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343" y="2641516"/>
            <a:ext cx="3438906" cy="4097951"/>
          </a:xfrm>
          <a:noFill/>
          <a:ln>
            <a:noFill/>
          </a:ln>
          <a:effectLst>
            <a:glow>
              <a:schemeClr val="accent1"/>
            </a:glow>
            <a:reflection stA="0" endPos="65000" dist="50800" dir="5400000" sy="-100000" algn="bl" rotWithShape="0"/>
            <a:softEdge rad="12700"/>
          </a:effectLst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b="1" dirty="0">
                <a:ln w="18000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  <a:ea typeface="Open Sans" pitchFamily="2" charset="0"/>
                <a:cs typeface="Open Sans" pitchFamily="2" charset="0"/>
              </a:rPr>
              <a:t>ПЕРВОЕ</a:t>
            </a:r>
          </a:p>
          <a:p>
            <a:pPr marL="0" indent="0">
              <a:buNone/>
            </a:pPr>
            <a:r>
              <a:rPr lang="ru-RU" sz="4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Манная каша</a:t>
            </a:r>
          </a:p>
          <a:p>
            <a:pPr marL="0" indent="0">
              <a:buNone/>
            </a:pPr>
            <a:endParaRPr lang="ru-RU" sz="2600" b="1" dirty="0">
              <a:ln w="18000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  <a:miter lim="800000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buNone/>
            </a:pPr>
            <a:r>
              <a:rPr lang="ru-RU" sz="2600" b="1" dirty="0" smtClean="0">
                <a:ln w="18000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  <a:ea typeface="Open Sans" pitchFamily="2" charset="0"/>
                <a:cs typeface="Open Sans" pitchFamily="2" charset="0"/>
              </a:rPr>
              <a:t>ВТОРОЕ</a:t>
            </a:r>
            <a:endParaRPr lang="ru-RU" sz="2600" b="1" dirty="0">
              <a:ln w="18000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Black" panose="020B0A04020102020204" pitchFamily="34" charset="0"/>
              <a:ea typeface="Open Sans" pitchFamily="2" charset="0"/>
              <a:cs typeface="Open Sans" pitchFamily="2" charset="0"/>
            </a:endParaRPr>
          </a:p>
          <a:p>
            <a:pPr marL="0" indent="0">
              <a:buNone/>
            </a:pPr>
            <a:r>
              <a:rPr lang="ru-RU" sz="4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Бутерброд с маслом</a:t>
            </a:r>
          </a:p>
          <a:p>
            <a:pPr marL="0" indent="0">
              <a:buNone/>
            </a:pPr>
            <a:endParaRPr lang="ru-RU" sz="2600" b="1" dirty="0" smtClean="0">
              <a:ln w="18000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  <a:miter lim="800000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buNone/>
            </a:pPr>
            <a:r>
              <a:rPr lang="tt-RU" sz="2600" b="1" dirty="0">
                <a:ln w="18000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  <a:ea typeface="Open Sans" pitchFamily="2" charset="0"/>
                <a:cs typeface="Open Sans" pitchFamily="2" charset="0"/>
              </a:rPr>
              <a:t>И... КОМПОТ</a:t>
            </a:r>
            <a:endParaRPr lang="ru-RU" sz="2600" b="1" dirty="0">
              <a:ln w="18000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Black" panose="020B0A04020102020204" pitchFamily="34" charset="0"/>
              <a:ea typeface="Open Sans" pitchFamily="2" charset="0"/>
              <a:cs typeface="Open Sans" pitchFamily="2" charset="0"/>
            </a:endParaRPr>
          </a:p>
          <a:p>
            <a:pPr marL="0" indent="0">
              <a:buNone/>
            </a:pPr>
            <a:r>
              <a:rPr lang="ru-RU" sz="4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Компот яблочный</a:t>
            </a:r>
          </a:p>
          <a:p>
            <a:pPr marL="0" indent="0">
              <a:buNone/>
            </a:pPr>
            <a:endParaRPr lang="ru-RU" sz="20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7" name="Рисунок 6" descr="Меню со сплошной заливкой">
            <a:extLst>
              <a:ext uri="{FF2B5EF4-FFF2-40B4-BE49-F238E27FC236}">
                <a16:creationId xmlns="" xmlns:a16="http://schemas.microsoft.com/office/drawing/2014/main" id="{5BA4593A-5215-2A58-4C3E-D86D26544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604516" y="1119632"/>
            <a:ext cx="1124712" cy="1124712"/>
          </a:xfrm>
          <a:prstGeom prst="rect">
            <a:avLst/>
          </a:prstGeom>
        </p:spPr>
      </p:pic>
      <p:pic>
        <p:nvPicPr>
          <p:cNvPr id="9" name="Рисунок 8" descr="Яблоко контур">
            <a:extLst>
              <a:ext uri="{FF2B5EF4-FFF2-40B4-BE49-F238E27FC236}">
                <a16:creationId xmlns="" xmlns:a16="http://schemas.microsoft.com/office/drawing/2014/main" id="{6410E830-D693-B526-003F-CB3136C0F1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43" y="4026329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офе контур">
            <a:extLst>
              <a:ext uri="{FF2B5EF4-FFF2-40B4-BE49-F238E27FC236}">
                <a16:creationId xmlns="" xmlns:a16="http://schemas.microsoft.com/office/drawing/2014/main" id="{482629FB-20D2-789A-4142-0DAA168A0C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3404" y="5400643"/>
            <a:ext cx="914400" cy="914400"/>
          </a:xfrm>
          <a:prstGeom prst="rect">
            <a:avLst/>
          </a:prstGeom>
        </p:spPr>
      </p:pic>
      <p:pic>
        <p:nvPicPr>
          <p:cNvPr id="21" name="Рисунок 20" descr="Закрытая крышкой тарелка контур">
            <a:extLst>
              <a:ext uri="{FF2B5EF4-FFF2-40B4-BE49-F238E27FC236}">
                <a16:creationId xmlns="" xmlns:a16="http://schemas.microsoft.com/office/drawing/2014/main" id="{726AF793-7C93-C993-10A6-EF28347084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404" y="2652015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4AD5D1F-1C68-FAA0-0AD5-F3F762D0C74F}"/>
              </a:ext>
            </a:extLst>
          </p:cNvPr>
          <p:cNvSpPr txBox="1"/>
          <p:nvPr/>
        </p:nvSpPr>
        <p:spPr>
          <a:xfrm rot="16200000">
            <a:off x="1558871" y="2644170"/>
            <a:ext cx="6169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ln w="18000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gradFill>
                  <a:gsLst>
                    <a:gs pos="0">
                      <a:schemeClr val="tx1">
                        <a:lumMod val="95000"/>
                        <a:alpha val="34000"/>
                      </a:schemeClr>
                    </a:gs>
                    <a:gs pos="100000">
                      <a:schemeClr val="accent4">
                        <a:lumMod val="75000"/>
                        <a:alpha val="0"/>
                      </a:schemeClr>
                    </a:gs>
                  </a:gsLst>
                  <a:lin ang="5400000" scaled="0"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ЗАВТРАК</a:t>
            </a:r>
          </a:p>
        </p:txBody>
      </p:sp>
    </p:spTree>
    <p:extLst>
      <p:ext uri="{BB962C8B-B14F-4D97-AF65-F5344CB8AC3E}">
        <p14:creationId xmlns:p14="http://schemas.microsoft.com/office/powerpoint/2010/main" val="3742835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28E9E108-6B57-B8A8-F59A-A7AEDF48C7E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50000">
                <a:srgbClr val="7F6000">
                  <a:alpha val="0"/>
                </a:srgbClr>
              </a:gs>
              <a:gs pos="0">
                <a:schemeClr val="accent4">
                  <a:lumMod val="50000"/>
                  <a:alpha val="0"/>
                </a:schemeClr>
              </a:gs>
              <a:gs pos="17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85" y="0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Объект 10" descr="Изображение выглядит как в помещении, кухня, человек, подгот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7EC5226-07C9-90C1-A730-D3958D093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" r="18855"/>
          <a:stretch/>
        </p:blipFill>
        <p:spPr>
          <a:xfrm rot="20887234">
            <a:off x="143056" y="1539018"/>
            <a:ext cx="3476860" cy="3371600"/>
          </a:xfrm>
          <a:prstGeom prst="ellipse">
            <a:avLst/>
          </a:prstGeom>
          <a:ln w="63500" cap="rnd">
            <a:solidFill>
              <a:schemeClr val="accent4">
                <a:lumMod val="20000"/>
                <a:lumOff val="80000"/>
              </a:schemeClr>
            </a:solidFill>
            <a:prstDash val="dash"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Рисунок 18" descr="Изображение выглядит как кухня, в помещении, человек, подгот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6069A6EC-8AAE-B20C-58A8-6415A4EBCA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0" r="17580"/>
          <a:stretch/>
        </p:blipFill>
        <p:spPr>
          <a:xfrm>
            <a:off x="4520823" y="3144784"/>
            <a:ext cx="3476860" cy="3476860"/>
          </a:xfrm>
          <a:prstGeom prst="ellipse">
            <a:avLst/>
          </a:prstGeom>
          <a:ln w="63500" cap="rnd"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Рисунок 21" descr="Закрытая крышкой тарелка контур">
            <a:extLst>
              <a:ext uri="{FF2B5EF4-FFF2-40B4-BE49-F238E27FC236}">
                <a16:creationId xmlns="" xmlns:a16="http://schemas.microsoft.com/office/drawing/2014/main" id="{87DFE8FA-F4CE-78E9-5604-5CAA43F17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57443" y="-66041"/>
            <a:ext cx="1508840" cy="15088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 descr="Назад контур">
            <a:extLst>
              <a:ext uri="{FF2B5EF4-FFF2-40B4-BE49-F238E27FC236}">
                <a16:creationId xmlns="" xmlns:a16="http://schemas.microsoft.com/office/drawing/2014/main" id="{43950E22-FD8A-95BB-FA48-F67124A5D9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007884">
            <a:off x="7361047" y="2447529"/>
            <a:ext cx="1273273" cy="1273273"/>
          </a:xfrm>
          <a:prstGeom prst="rect">
            <a:avLst/>
          </a:prstGeom>
        </p:spPr>
      </p:pic>
      <p:pic>
        <p:nvPicPr>
          <p:cNvPr id="24" name="Рисунок 23" descr="Назад контур">
            <a:extLst>
              <a:ext uri="{FF2B5EF4-FFF2-40B4-BE49-F238E27FC236}">
                <a16:creationId xmlns="" xmlns:a16="http://schemas.microsoft.com/office/drawing/2014/main" id="{F0F7B912-60CF-B1DE-F68A-2D18C36A8A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917096">
            <a:off x="3776512" y="2688942"/>
            <a:ext cx="1273273" cy="1273273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 descr="Изображение выглядит как кухня, в помещении, человек, подгот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D012811-01F5-A51B-695C-C37614DE125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4" t="3917" r="20136" b="-3917"/>
          <a:stretch/>
        </p:blipFill>
        <p:spPr>
          <a:xfrm>
            <a:off x="8734013" y="1421051"/>
            <a:ext cx="3371600" cy="3371600"/>
          </a:xfrm>
          <a:prstGeom prst="ellipse">
            <a:avLst/>
          </a:prstGeom>
          <a:ln w="63500" cap="rnd"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4AD5D1F-1C68-FAA0-0AD5-F3F762D0C74F}"/>
              </a:ext>
            </a:extLst>
          </p:cNvPr>
          <p:cNvSpPr txBox="1"/>
          <p:nvPr/>
        </p:nvSpPr>
        <p:spPr>
          <a:xfrm>
            <a:off x="2965708" y="-25773"/>
            <a:ext cx="8591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B88D6C"/>
                    </a:gs>
                    <a:gs pos="100000">
                      <a:srgbClr val="B88D6C"/>
                    </a:gs>
                    <a:gs pos="49000">
                      <a:srgbClr val="D3B9A5"/>
                    </a:gs>
                  </a:gsLst>
                  <a:lin ang="2700000" scaled="1"/>
                  <a:tileRect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Делай раз…</a:t>
            </a:r>
            <a:endParaRPr lang="ru-RU" sz="8000" b="1" dirty="0">
              <a:ln w="22225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B88D6C"/>
                  </a:gs>
                  <a:gs pos="100000">
                    <a:srgbClr val="B88D6C"/>
                  </a:gs>
                  <a:gs pos="49000">
                    <a:srgbClr val="D3B9A5"/>
                  </a:gs>
                </a:gsLst>
                <a:lin ang="2700000" scaled="1"/>
                <a:tileRect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54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Изображение выглядит как в помещении, потолок, стол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1C176BD1-D874-AFB9-2B67-4ACF994F17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6" t="28958" r="30912" b="1505"/>
          <a:stretch/>
        </p:blipFill>
        <p:spPr>
          <a:xfrm>
            <a:off x="6960253" y="814499"/>
            <a:ext cx="5150005" cy="5122970"/>
          </a:xfrm>
          <a:custGeom>
            <a:avLst/>
            <a:gdLst>
              <a:gd name="connsiteX0" fmla="*/ 0 w 5150005"/>
              <a:gd name="connsiteY0" fmla="*/ 2561485 h 5122970"/>
              <a:gd name="connsiteX1" fmla="*/ 2575003 w 5150005"/>
              <a:gd name="connsiteY1" fmla="*/ 0 h 5122970"/>
              <a:gd name="connsiteX2" fmla="*/ 5150006 w 5150005"/>
              <a:gd name="connsiteY2" fmla="*/ 2561485 h 5122970"/>
              <a:gd name="connsiteX3" fmla="*/ 2575003 w 5150005"/>
              <a:gd name="connsiteY3" fmla="*/ 5122970 h 5122970"/>
              <a:gd name="connsiteX4" fmla="*/ 0 w 5150005"/>
              <a:gd name="connsiteY4" fmla="*/ 2561485 h 5122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0005" h="5122970" fill="none" extrusionOk="0">
                <a:moveTo>
                  <a:pt x="0" y="2561485"/>
                </a:moveTo>
                <a:cubicBezTo>
                  <a:pt x="-147478" y="1262627"/>
                  <a:pt x="990333" y="-102247"/>
                  <a:pt x="2575003" y="0"/>
                </a:cubicBezTo>
                <a:cubicBezTo>
                  <a:pt x="3686723" y="-105212"/>
                  <a:pt x="4860377" y="955619"/>
                  <a:pt x="5150006" y="2561485"/>
                </a:cubicBezTo>
                <a:cubicBezTo>
                  <a:pt x="5218954" y="3973566"/>
                  <a:pt x="3988728" y="5066200"/>
                  <a:pt x="2575003" y="5122970"/>
                </a:cubicBezTo>
                <a:cubicBezTo>
                  <a:pt x="1302138" y="5155532"/>
                  <a:pt x="41812" y="3961915"/>
                  <a:pt x="0" y="2561485"/>
                </a:cubicBezTo>
                <a:close/>
              </a:path>
              <a:path w="5150005" h="5122970" stroke="0" extrusionOk="0">
                <a:moveTo>
                  <a:pt x="0" y="2561485"/>
                </a:moveTo>
                <a:cubicBezTo>
                  <a:pt x="155369" y="1171476"/>
                  <a:pt x="1180906" y="376533"/>
                  <a:pt x="2575003" y="0"/>
                </a:cubicBezTo>
                <a:cubicBezTo>
                  <a:pt x="4203379" y="-267505"/>
                  <a:pt x="5545982" y="1165422"/>
                  <a:pt x="5150006" y="2561485"/>
                </a:cubicBezTo>
                <a:cubicBezTo>
                  <a:pt x="5047560" y="3846545"/>
                  <a:pt x="4004225" y="5334525"/>
                  <a:pt x="2575003" y="5122970"/>
                </a:cubicBezTo>
                <a:cubicBezTo>
                  <a:pt x="960182" y="5367817"/>
                  <a:pt x="-33796" y="4219345"/>
                  <a:pt x="0" y="2561485"/>
                </a:cubicBezTo>
                <a:close/>
              </a:path>
            </a:pathLst>
          </a:custGeom>
          <a:ln w="76200">
            <a:gradFill>
              <a:gsLst>
                <a:gs pos="0">
                  <a:srgbClr val="FFE28F"/>
                </a:gs>
                <a:gs pos="4000">
                  <a:srgbClr val="FFF2CC"/>
                </a:gs>
                <a:gs pos="56000">
                  <a:srgbClr val="FFF2CC"/>
                </a:gs>
                <a:gs pos="84000">
                  <a:srgbClr val="FFE69F"/>
                </a:gs>
              </a:gsLst>
              <a:lin ang="5400000" scaled="1"/>
            </a:gradFill>
            <a:extLst>
              <a:ext uri="{C807C97D-BFC1-408E-A445-0C87EB9F89A2}">
                <ask:lineSketchStyleProps xmlns="" xmlns:ask="http://schemas.microsoft.com/office/drawing/2018/sketchyshapes" sd="1804102665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9338DDA-9204-F05A-6427-BA2A3EFD7756}"/>
              </a:ext>
            </a:extLst>
          </p:cNvPr>
          <p:cNvSpPr txBox="1"/>
          <p:nvPr/>
        </p:nvSpPr>
        <p:spPr>
          <a:xfrm>
            <a:off x="946898" y="854822"/>
            <a:ext cx="5651356" cy="5016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base"/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Вскипятите молоко,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Соли, сахару добавьте,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Размешайте все легко,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Манкой медленно </a:t>
            </a:r>
            <a:endParaRPr lang="ru-RU" sz="3200" b="1" dirty="0" smtClean="0">
              <a:solidFill>
                <a:srgbClr val="2E17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  <a:ea typeface="Open Sans" pitchFamily="2" charset="0"/>
              <a:cs typeface="Open Sans" pitchFamily="2" charset="0"/>
            </a:endParaRPr>
          </a:p>
          <a:p>
            <a:pPr fontAlgn="base"/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 </a:t>
            </a:r>
            <a:r>
              <a:rPr lang="ru-RU" sz="3200" b="1" dirty="0" smtClean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                 заправьте</a:t>
            </a: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Интенсивно помешав,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Остудите, но не слишком,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И слюнявчик повязав,</a:t>
            </a:r>
            <a:b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Кашку можно </a:t>
            </a:r>
            <a:r>
              <a:rPr lang="ru-RU" sz="3200" b="1" dirty="0" smtClean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дать</a:t>
            </a:r>
          </a:p>
          <a:p>
            <a:pPr fontAlgn="base"/>
            <a:r>
              <a:rPr lang="ru-RU" sz="3200" b="1" dirty="0" smtClean="0">
                <a:solidFill>
                  <a:srgbClr val="2E17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                  детишкам!.</a:t>
            </a:r>
            <a:endParaRPr lang="ru-RU" sz="3200" b="1" dirty="0">
              <a:solidFill>
                <a:srgbClr val="2E17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74968" y="880389"/>
            <a:ext cx="0" cy="4991191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">
                  <a:srgbClr val="FFDE81"/>
                </a:gs>
                <a:gs pos="100000">
                  <a:srgbClr val="FFF2CC">
                    <a:alpha val="92000"/>
                    <a:lumMod val="99000"/>
                  </a:srgbClr>
                </a:gs>
                <a:gs pos="100000">
                  <a:srgbClr val="FFF2CC"/>
                </a:gs>
              </a:gsLst>
              <a:lin ang="5400000" scaled="1"/>
            </a:gradFill>
          </a:ln>
          <a:effectLst>
            <a:outerShdw blurRad="203200" dist="38100" algn="l" rotWithShape="0">
              <a:prstClr val="black">
                <a:alpha val="53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12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28E9E108-6B57-B8A8-F59A-A7AEDF48C7E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AF974C">
                  <a:alpha val="0"/>
                </a:srgbClr>
              </a:gs>
              <a:gs pos="100000">
                <a:srgbClr val="CDB97C"/>
              </a:gs>
              <a:gs pos="100000">
                <a:srgbClr val="BAA45E"/>
              </a:gs>
              <a:gs pos="50000">
                <a:srgbClr val="7F6000">
                  <a:alpha val="0"/>
                </a:srgbClr>
              </a:gs>
              <a:gs pos="0">
                <a:schemeClr val="accent4">
                  <a:lumMod val="50000"/>
                  <a:alpha val="0"/>
                </a:schemeClr>
              </a:gs>
              <a:gs pos="1700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>     </a:t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  <a:t/>
            </a:r>
            <a:br>
              <a:rPr lang="ru-RU" sz="5400" dirty="0" smtClean="0">
                <a:solidFill>
                  <a:srgbClr val="462006"/>
                </a:solidFill>
                <a:latin typeface="Segoe Print" panose="02000600000000000000" pitchFamily="2" charset="0"/>
              </a:rPr>
            </a:br>
            <a:endParaRPr lang="ru-RU" sz="5400" b="1" dirty="0">
              <a:solidFill>
                <a:srgbClr val="462006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4AD5D1F-1C68-FAA0-0AD5-F3F762D0C74F}"/>
              </a:ext>
            </a:extLst>
          </p:cNvPr>
          <p:cNvSpPr txBox="1"/>
          <p:nvPr/>
        </p:nvSpPr>
        <p:spPr>
          <a:xfrm>
            <a:off x="2965708" y="48806"/>
            <a:ext cx="8591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6350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rgbClr val="E3C873"/>
                    </a:gs>
                    <a:gs pos="75000">
                      <a:srgbClr val="E7CE80">
                        <a:lumMod val="93000"/>
                      </a:srgbClr>
                    </a:gs>
                    <a:gs pos="100000">
                      <a:srgbClr val="926F00">
                        <a:alpha val="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Делай два…</a:t>
            </a:r>
            <a:endParaRPr lang="ru-RU" sz="8000" b="1" dirty="0">
              <a:ln w="6350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rgbClr val="E3C873"/>
                  </a:gs>
                  <a:gs pos="75000">
                    <a:srgbClr val="E7CE80">
                      <a:lumMod val="93000"/>
                    </a:srgbClr>
                  </a:gs>
                  <a:gs pos="100000">
                    <a:srgbClr val="926F00">
                      <a:alpha val="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5" name="Рисунок 14" descr="Яблоко контур">
            <a:extLst>
              <a:ext uri="{FF2B5EF4-FFF2-40B4-BE49-F238E27FC236}">
                <a16:creationId xmlns="" xmlns:a16="http://schemas.microsoft.com/office/drawing/2014/main" id="{D468CF71-F94D-8B62-B8B8-E1D648A576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9243" y="-1"/>
            <a:ext cx="1448011" cy="1448011"/>
          </a:xfrm>
          <a:prstGeom prst="rect">
            <a:avLst/>
          </a:prstGeom>
          <a:effectLst>
            <a:outerShdw blurRad="762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Назад контур">
            <a:extLst>
              <a:ext uri="{FF2B5EF4-FFF2-40B4-BE49-F238E27FC236}">
                <a16:creationId xmlns="" xmlns:a16="http://schemas.microsoft.com/office/drawing/2014/main" id="{F0F7B912-60CF-B1DE-F68A-2D18C36A8A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17096">
            <a:off x="3850893" y="2506832"/>
            <a:ext cx="1273273" cy="1273273"/>
          </a:xfrm>
          <a:prstGeom prst="rect">
            <a:avLst/>
          </a:prstGeom>
        </p:spPr>
      </p:pic>
      <p:pic>
        <p:nvPicPr>
          <p:cNvPr id="20" name="Рисунок 19" descr="Назад контур">
            <a:extLst>
              <a:ext uri="{FF2B5EF4-FFF2-40B4-BE49-F238E27FC236}">
                <a16:creationId xmlns="" xmlns:a16="http://schemas.microsoft.com/office/drawing/2014/main" id="{43950E22-FD8A-95BB-FA48-F67124A5D9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1117" y="2490889"/>
            <a:ext cx="1273273" cy="1273273"/>
          </a:xfrm>
          <a:prstGeom prst="rect">
            <a:avLst/>
          </a:prstGeom>
        </p:spPr>
      </p:pic>
      <p:pic>
        <p:nvPicPr>
          <p:cNvPr id="21" name="Объект 6" descr="Изображение выглядит как текст, в помещении, человек, кухня&#10;&#10;Автоматически созданное описание">
            <a:extLst>
              <a:ext uri="{FF2B5EF4-FFF2-40B4-BE49-F238E27FC236}">
                <a16:creationId xmlns="" xmlns:a16="http://schemas.microsoft.com/office/drawing/2014/main" id="{19077F37-CE66-0371-3D08-4E2DD8044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" r="24099"/>
          <a:stretch/>
        </p:blipFill>
        <p:spPr>
          <a:xfrm>
            <a:off x="368456" y="1505924"/>
            <a:ext cx="3275089" cy="3275089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FEAAF"/>
                </a:gs>
                <a:gs pos="66000">
                  <a:srgbClr val="FFF2CC"/>
                </a:gs>
                <a:gs pos="100000">
                  <a:srgbClr val="FFEAAF"/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Рисунок 22" descr="Изображение выглядит как текст, в помещении, кухня, подгот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7A247F3C-9A4B-FF4C-0404-2A545B75567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4463498" y="3134080"/>
            <a:ext cx="3265004" cy="3265004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FEAAF"/>
                </a:gs>
                <a:gs pos="66000">
                  <a:srgbClr val="FFF2CC"/>
                </a:gs>
                <a:gs pos="100000">
                  <a:srgbClr val="FFEAAF"/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Рисунок 24" descr="Изображение выглядит как еда, человек, в помещении, подготов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52D3735-C1AA-5B63-2475-FCAB7DE271A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8548455" y="1530846"/>
            <a:ext cx="3265004" cy="3265004"/>
          </a:xfrm>
          <a:prstGeom prst="ellipse">
            <a:avLst/>
          </a:prstGeom>
          <a:ln w="635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FEAAF"/>
                </a:gs>
                <a:gs pos="66000">
                  <a:srgbClr val="FFF2CC"/>
                </a:gs>
                <a:gs pos="100000">
                  <a:srgbClr val="FFEAAF"/>
                </a:gs>
              </a:gsLst>
              <a:lin ang="5400000" scaled="1"/>
            </a:gra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81155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100000">
                <a:srgbClr val="E4D4A1"/>
              </a:gs>
              <a:gs pos="100000">
                <a:srgbClr val="BAA45E"/>
              </a:gs>
              <a:gs pos="38000">
                <a:srgbClr val="7F6000"/>
              </a:gs>
              <a:gs pos="0">
                <a:schemeClr val="accent4">
                  <a:lumMod val="50000"/>
                  <a:alpha val="10000"/>
                </a:schemeClr>
              </a:gs>
              <a:gs pos="0">
                <a:schemeClr val="accent4">
                  <a:lumMod val="50000"/>
                  <a:alpha val="10000"/>
                </a:schemeClr>
              </a:gs>
              <a:gs pos="100000">
                <a:schemeClr val="accent4">
                  <a:lumMod val="20000"/>
                  <a:lumOff val="80000"/>
                  <a:alpha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8" y="0"/>
            <a:ext cx="125888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9338DDA-9204-F05A-6427-BA2A3EFD7756}"/>
              </a:ext>
            </a:extLst>
          </p:cNvPr>
          <p:cNvSpPr txBox="1"/>
          <p:nvPr/>
        </p:nvSpPr>
        <p:spPr>
          <a:xfrm>
            <a:off x="946898" y="1892052"/>
            <a:ext cx="5651356" cy="255454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Ломтик хлебушка возьмем,</a:t>
            </a:r>
            <a:b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Неба облако на нем</a:t>
            </a:r>
            <a:b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Нарисуем маслом белым,</a:t>
            </a:r>
            <a:b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</a:br>
            <a:r>
              <a:rPr lang="ru-RU" sz="3200" b="1" dirty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Солнце выложим </a:t>
            </a:r>
            <a:r>
              <a:rPr lang="ru-RU" sz="3200" b="1" dirty="0" smtClean="0">
                <a:ln w="3175">
                  <a:solidFill>
                    <a:srgbClr val="FFF2CC">
                      <a:alpha val="60000"/>
                    </a:srgbClr>
                  </a:solidFill>
                </a:ln>
                <a:solidFill>
                  <a:srgbClr val="180B0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Open Sans" pitchFamily="2" charset="0"/>
                <a:cs typeface="Open Sans" pitchFamily="2" charset="0"/>
              </a:rPr>
              <a:t>умело!</a:t>
            </a:r>
            <a:endParaRPr lang="ru-RU" sz="3200" b="1" dirty="0">
              <a:ln w="3175">
                <a:solidFill>
                  <a:srgbClr val="FFF2CC">
                    <a:alpha val="60000"/>
                  </a:srgbClr>
                </a:solidFill>
              </a:ln>
              <a:solidFill>
                <a:srgbClr val="180B0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94865" y="1892052"/>
            <a:ext cx="0" cy="2647090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">
                  <a:srgbClr val="FFDE81"/>
                </a:gs>
                <a:gs pos="100000">
                  <a:srgbClr val="FFF2CC">
                    <a:alpha val="92000"/>
                    <a:lumMod val="99000"/>
                  </a:srgbClr>
                </a:gs>
                <a:gs pos="100000">
                  <a:srgbClr val="FFF2CC"/>
                </a:gs>
              </a:gsLst>
              <a:lin ang="5400000" scaled="1"/>
            </a:gradFill>
          </a:ln>
          <a:effectLst>
            <a:outerShdw blurRad="203200" dist="38100" algn="l" rotWithShape="0">
              <a:prstClr val="black">
                <a:alpha val="53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Рисунок 10" descr="Изображение выглядит как в помещении, потолок, стол, несколько&#10;&#10;Автоматически созданное описание">
            <a:extLst>
              <a:ext uri="{FF2B5EF4-FFF2-40B4-BE49-F238E27FC236}">
                <a16:creationId xmlns="" xmlns:a16="http://schemas.microsoft.com/office/drawing/2014/main" id="{1C176BD1-D874-AFB9-2B67-4ACF994F17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8" t="35881" r="8316" b="1923"/>
          <a:stretch/>
        </p:blipFill>
        <p:spPr>
          <a:xfrm>
            <a:off x="6750287" y="814499"/>
            <a:ext cx="5150005" cy="5122970"/>
          </a:xfrm>
          <a:custGeom>
            <a:avLst/>
            <a:gdLst>
              <a:gd name="connsiteX0" fmla="*/ 0 w 5150005"/>
              <a:gd name="connsiteY0" fmla="*/ 2561485 h 5122970"/>
              <a:gd name="connsiteX1" fmla="*/ 2575003 w 5150005"/>
              <a:gd name="connsiteY1" fmla="*/ 0 h 5122970"/>
              <a:gd name="connsiteX2" fmla="*/ 5150006 w 5150005"/>
              <a:gd name="connsiteY2" fmla="*/ 2561485 h 5122970"/>
              <a:gd name="connsiteX3" fmla="*/ 2575003 w 5150005"/>
              <a:gd name="connsiteY3" fmla="*/ 5122970 h 5122970"/>
              <a:gd name="connsiteX4" fmla="*/ 0 w 5150005"/>
              <a:gd name="connsiteY4" fmla="*/ 2561485 h 5122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0005" h="5122970" fill="none" extrusionOk="0">
                <a:moveTo>
                  <a:pt x="0" y="2561485"/>
                </a:moveTo>
                <a:cubicBezTo>
                  <a:pt x="-147478" y="1262627"/>
                  <a:pt x="990333" y="-102247"/>
                  <a:pt x="2575003" y="0"/>
                </a:cubicBezTo>
                <a:cubicBezTo>
                  <a:pt x="3686723" y="-105212"/>
                  <a:pt x="4860377" y="955619"/>
                  <a:pt x="5150006" y="2561485"/>
                </a:cubicBezTo>
                <a:cubicBezTo>
                  <a:pt x="5218954" y="3973566"/>
                  <a:pt x="3988728" y="5066200"/>
                  <a:pt x="2575003" y="5122970"/>
                </a:cubicBezTo>
                <a:cubicBezTo>
                  <a:pt x="1302138" y="5155532"/>
                  <a:pt x="41812" y="3961915"/>
                  <a:pt x="0" y="2561485"/>
                </a:cubicBezTo>
                <a:close/>
              </a:path>
              <a:path w="5150005" h="5122970" stroke="0" extrusionOk="0">
                <a:moveTo>
                  <a:pt x="0" y="2561485"/>
                </a:moveTo>
                <a:cubicBezTo>
                  <a:pt x="155369" y="1171476"/>
                  <a:pt x="1180906" y="376533"/>
                  <a:pt x="2575003" y="0"/>
                </a:cubicBezTo>
                <a:cubicBezTo>
                  <a:pt x="4203379" y="-267505"/>
                  <a:pt x="5545982" y="1165422"/>
                  <a:pt x="5150006" y="2561485"/>
                </a:cubicBezTo>
                <a:cubicBezTo>
                  <a:pt x="5047560" y="3846545"/>
                  <a:pt x="4004225" y="5334525"/>
                  <a:pt x="2575003" y="5122970"/>
                </a:cubicBezTo>
                <a:cubicBezTo>
                  <a:pt x="960182" y="5367817"/>
                  <a:pt x="-33796" y="4219345"/>
                  <a:pt x="0" y="2561485"/>
                </a:cubicBezTo>
                <a:close/>
              </a:path>
            </a:pathLst>
          </a:custGeom>
          <a:ln w="76200">
            <a:gradFill>
              <a:gsLst>
                <a:gs pos="0">
                  <a:srgbClr val="FFE28F"/>
                </a:gs>
                <a:gs pos="4000">
                  <a:srgbClr val="FFF2CC"/>
                </a:gs>
                <a:gs pos="56000">
                  <a:srgbClr val="FFF2CC"/>
                </a:gs>
                <a:gs pos="84000">
                  <a:srgbClr val="FFE69F"/>
                </a:gs>
              </a:gsLst>
              <a:lin ang="5400000" scaled="1"/>
            </a:gradFill>
            <a:extLst>
              <a:ext uri="{C807C97D-BFC1-408E-A445-0C87EB9F89A2}">
                <ask:lineSketchStyleProps xmlns="" xmlns:ask="http://schemas.microsoft.com/office/drawing/2018/sketchyshapes" sd="1804102665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63739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161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Arial Black</vt:lpstr>
      <vt:lpstr>Arial Nova</vt:lpstr>
      <vt:lpstr>Calibri</vt:lpstr>
      <vt:lpstr>Calibri Light</vt:lpstr>
      <vt:lpstr>Comic Sans MS</vt:lpstr>
      <vt:lpstr>Open Sans</vt:lpstr>
      <vt:lpstr>Segoe Print</vt:lpstr>
      <vt:lpstr>Segoe Script</vt:lpstr>
      <vt:lpstr>Тема Office</vt:lpstr>
      <vt:lpstr>         </vt:lpstr>
      <vt:lpstr>          </vt:lpstr>
      <vt:lpstr>         Готовим вкусный  и полезный  завтрак с поварами школьной столовой  </vt:lpstr>
      <vt:lpstr>         Готовим вкусный  и полезный  завтрак с поварами школьной столовой  </vt:lpstr>
      <vt:lpstr>МЕНЮ НА  СЕГОДНЯ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поварами школьной столовой горячего завтрака</dc:title>
  <dc:creator>Сабирова Азалия Азатовна</dc:creator>
  <cp:lastModifiedBy>Юзер 220341</cp:lastModifiedBy>
  <cp:revision>42</cp:revision>
  <dcterms:created xsi:type="dcterms:W3CDTF">2023-04-07T07:05:11Z</dcterms:created>
  <dcterms:modified xsi:type="dcterms:W3CDTF">2023-04-09T11:31:08Z</dcterms:modified>
</cp:coreProperties>
</file>