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059" autoAdjust="0"/>
    <p:restoredTop sz="94660"/>
  </p:normalViewPr>
  <p:slideViewPr>
    <p:cSldViewPr>
      <p:cViewPr>
        <p:scale>
          <a:sx n="105" d="100"/>
          <a:sy n="105" d="100"/>
        </p:scale>
        <p:origin x="-184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83E4-3BEF-43DD-9375-16881E33978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37FE0-2430-465F-9637-9F032CD602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83E4-3BEF-43DD-9375-16881E33978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37FE0-2430-465F-9637-9F032CD602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83E4-3BEF-43DD-9375-16881E33978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37FE0-2430-465F-9637-9F032CD602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83E4-3BEF-43DD-9375-16881E33978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37FE0-2430-465F-9637-9F032CD602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83E4-3BEF-43DD-9375-16881E33978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37FE0-2430-465F-9637-9F032CD602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83E4-3BEF-43DD-9375-16881E33978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37FE0-2430-465F-9637-9F032CD602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83E4-3BEF-43DD-9375-16881E33978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37FE0-2430-465F-9637-9F032CD602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83E4-3BEF-43DD-9375-16881E33978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37FE0-2430-465F-9637-9F032CD602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83E4-3BEF-43DD-9375-16881E33978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37FE0-2430-465F-9637-9F032CD602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83E4-3BEF-43DD-9375-16881E33978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37FE0-2430-465F-9637-9F032CD602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83E4-3BEF-43DD-9375-16881E33978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37FE0-2430-465F-9637-9F032CD602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E83E4-3BEF-43DD-9375-16881E33978A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737FE0-2430-465F-9637-9F032CD6024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1519" y="116632"/>
            <a:ext cx="7772400" cy="1470025"/>
          </a:xfrm>
        </p:spPr>
        <p:txBody>
          <a:bodyPr/>
          <a:lstStyle/>
          <a:p>
            <a:r>
              <a:rPr lang="ru-RU" dirty="0" smtClean="0">
                <a:latin typeface="Impact" pitchFamily="34" charset="0"/>
                <a:cs typeface="Aharoni" pitchFamily="2" charset="-79"/>
              </a:rPr>
              <a:t>ПРОСТО  УДОБНО  НАДЕЖНО</a:t>
            </a:r>
            <a:endParaRPr lang="ru-RU" dirty="0">
              <a:latin typeface="Impact" pitchFamily="34" charset="0"/>
              <a:cs typeface="Aharoni" pitchFamily="2" charset="-79"/>
            </a:endParaRPr>
          </a:p>
        </p:txBody>
      </p:sp>
      <p:pic>
        <p:nvPicPr>
          <p:cNvPr id="4" name="Picture 12" descr="PERCo-KT02.3 электронная проходная купить в Красноярск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00438"/>
            <a:ext cx="3214710" cy="2143141"/>
          </a:xfrm>
          <a:prstGeom prst="rect">
            <a:avLst/>
          </a:prstGeom>
          <a:noFill/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143504" y="3288769"/>
            <a:ext cx="3316928" cy="2436124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00034" y="1928802"/>
            <a:ext cx="3286148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КАРТА ПИТАНИЯ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latin typeface="+mj-lt"/>
                <a:ea typeface="+mj-ea"/>
                <a:cs typeface="+mj-cs"/>
              </a:rPr>
              <a:t>ТРАНСПОРТНАЯ КАРТА И ЭЛЕКТРОННЫЙ КОШЕЛЕК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786314" y="1928802"/>
            <a:ext cx="4071934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КАРТА БАНКА КАЗАНИ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857620" y="3786190"/>
            <a:ext cx="1500198" cy="1357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=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14290"/>
            <a:ext cx="7772400" cy="1470025"/>
          </a:xfrm>
        </p:spPr>
        <p:txBody>
          <a:bodyPr/>
          <a:lstStyle/>
          <a:p>
            <a:r>
              <a:rPr lang="ru-RU" dirty="0" smtClean="0">
                <a:latin typeface="Impact" pitchFamily="34" charset="0"/>
                <a:cs typeface="Aharoni" pitchFamily="2" charset="-79"/>
              </a:rPr>
              <a:t>ПРОСТО</a:t>
            </a:r>
            <a:endParaRPr lang="ru-RU" dirty="0">
              <a:latin typeface="Impact" pitchFamily="34" charset="0"/>
              <a:cs typeface="Aharoni" pitchFamily="2" charset="-79"/>
            </a:endParaRPr>
          </a:p>
        </p:txBody>
      </p:sp>
      <p:pic>
        <p:nvPicPr>
          <p:cNvPr id="1026" name="Picture 2" descr="Инструкция по оплате через терминалы QIW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00240"/>
            <a:ext cx="3429024" cy="3143272"/>
          </a:xfrm>
          <a:prstGeom prst="rect">
            <a:avLst/>
          </a:prstGeom>
          <a:noFill/>
        </p:spPr>
      </p:pic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357554" y="1643050"/>
          <a:ext cx="5500725" cy="5323884"/>
        </p:xfrm>
        <a:graphic>
          <a:graphicData uri="http://schemas.openxmlformats.org/drawingml/2006/table">
            <a:tbl>
              <a:tblPr/>
              <a:tblGrid>
                <a:gridCol w="3713009"/>
                <a:gridCol w="1787716"/>
              </a:tblGrid>
              <a:tr h="57236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ОПЛАТА: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7027">
                <a:tc>
                  <a:txBody>
                    <a:bodyPr/>
                    <a:lstStyle/>
                    <a:p>
                      <a:pPr algn="l" fontAlgn="b">
                        <a:buFont typeface="Wingdings" pitchFamily="2" charset="2"/>
                        <a:buChar char="Ø"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  В </a:t>
                      </a:r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ОФИСАХ БАНКА КАЗАНИ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8005">
                <a:tc>
                  <a:txBody>
                    <a:bodyPr/>
                    <a:lstStyle/>
                    <a:p>
                      <a:pPr algn="l" fontAlgn="b">
                        <a:buFont typeface="Wingdings" pitchFamily="2" charset="2"/>
                        <a:buChar char="Ø"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  КАРТОЙ </a:t>
                      </a:r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БАНКА </a:t>
                      </a: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ЧЕРЕЗ</a:t>
                      </a:r>
                    </a:p>
                    <a:p>
                      <a:pPr algn="l" fontAlgn="b">
                        <a:buFont typeface="Wingdings" pitchFamily="2" charset="2"/>
                        <a:buNone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      ИНТЕРНЕТ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10378">
                <a:tc>
                  <a:txBody>
                    <a:bodyPr/>
                    <a:lstStyle/>
                    <a:p>
                      <a:pPr algn="l" fontAlgn="b">
                        <a:buFont typeface="Wingdings" pitchFamily="2" charset="2"/>
                        <a:buChar char="Ø"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  ТЕРМИНАЛЫ 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QIWI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40607">
                <a:tc>
                  <a:txBody>
                    <a:bodyPr/>
                    <a:lstStyle/>
                    <a:p>
                      <a:pPr algn="l" fontAlgn="b">
                        <a:buFont typeface="Wingdings" pitchFamily="2" charset="2"/>
                        <a:buChar char="Ø"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  ТЕРМИНАЛЫ 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COMEPAY</a:t>
                      </a:r>
                      <a:endParaRPr lang="ru-RU" sz="2000" b="1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>
                        <a:buFont typeface="Wingdings" pitchFamily="2" charset="2"/>
                        <a:buNone/>
                      </a:pPr>
                      <a:endParaRPr lang="ru-RU" sz="2000" b="1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>
                        <a:buFont typeface="Wingdings" pitchFamily="2" charset="2"/>
                        <a:buChar char="Ø"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  И ДРУГИЕ СПОСОБЫ</a:t>
                      </a:r>
                      <a:endParaRPr lang="ru-RU" sz="2000" b="1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>
                        <a:buFont typeface="Wingdings" pitchFamily="2" charset="2"/>
                        <a:buNone/>
                      </a:pPr>
                      <a:r>
                        <a:rPr lang="ru-RU" sz="20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      ОПЛАТЫ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0% </a:t>
                      </a:r>
                      <a:endParaRPr lang="ru-RU" sz="2000" b="1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284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07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70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14290"/>
            <a:ext cx="7772400" cy="1470025"/>
          </a:xfrm>
        </p:spPr>
        <p:txBody>
          <a:bodyPr/>
          <a:lstStyle/>
          <a:p>
            <a:r>
              <a:rPr lang="ru-RU" dirty="0" smtClean="0">
                <a:latin typeface="Impact" pitchFamily="34" charset="0"/>
                <a:cs typeface="Aharoni" pitchFamily="2" charset="-79"/>
              </a:rPr>
              <a:t>удобно</a:t>
            </a:r>
            <a:endParaRPr lang="ru-RU" dirty="0">
              <a:latin typeface="Impact" pitchFamily="34" charset="0"/>
              <a:cs typeface="Aharoni" pitchFamily="2" charset="-79"/>
            </a:endParaRPr>
          </a:p>
        </p:txBody>
      </p:sp>
      <p:pic>
        <p:nvPicPr>
          <p:cNvPr id="15362" name="Picture 2" descr="Ремонт кварти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3116"/>
            <a:ext cx="3714744" cy="3571900"/>
          </a:xfrm>
          <a:prstGeom prst="rect">
            <a:avLst/>
          </a:prstGeom>
          <a:noFill/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786182" y="1571613"/>
          <a:ext cx="5000660" cy="4170384"/>
        </p:xfrm>
        <a:graphic>
          <a:graphicData uri="http://schemas.openxmlformats.org/drawingml/2006/table">
            <a:tbl>
              <a:tblPr/>
              <a:tblGrid>
                <a:gridCol w="5000660"/>
              </a:tblGrid>
              <a:tr h="982483">
                <a:tc>
                  <a:txBody>
                    <a:bodyPr/>
                    <a:lstStyle/>
                    <a:p>
                      <a:pPr algn="l" fontAlgn="b">
                        <a:buFont typeface="Wingdings" pitchFamily="2" charset="2"/>
                        <a:buChar char="Ø"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ЗНАТЬ </a:t>
                      </a:r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КОГДА ВАШ </a:t>
                      </a: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РЕБЕНОК</a:t>
                      </a:r>
                      <a:r>
                        <a:rPr lang="ru-RU" sz="20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  <a:p>
                      <a:pPr algn="l" fontAlgn="b">
                        <a:buFont typeface="Wingdings" pitchFamily="2" charset="2"/>
                        <a:buNone/>
                      </a:pPr>
                      <a:r>
                        <a:rPr lang="ru-RU" sz="20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   </a:t>
                      </a:r>
                      <a:r>
                        <a:rPr lang="ru-RU" sz="2000" b="1" i="0" u="none" strike="noStrike" baseline="0" smtClean="0">
                          <a:solidFill>
                            <a:srgbClr val="000000"/>
                          </a:solidFill>
                          <a:latin typeface="Calibri"/>
                        </a:rPr>
                        <a:t>ПРИШЕЛ/УШЕЛ ИЛИ </a:t>
                      </a:r>
                      <a:r>
                        <a:rPr lang="ru-RU" sz="20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ВЫХОДИЛ В/ИЗ </a:t>
                      </a:r>
                    </a:p>
                    <a:p>
                      <a:pPr algn="l" fontAlgn="b">
                        <a:buFont typeface="Wingdings" pitchFamily="2" charset="2"/>
                        <a:buNone/>
                      </a:pPr>
                      <a:r>
                        <a:rPr lang="ru-RU" sz="20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   ШКОЛЫ      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46485">
                <a:tc>
                  <a:txBody>
                    <a:bodyPr/>
                    <a:lstStyle/>
                    <a:p>
                      <a:pPr algn="l" fontAlgn="b">
                        <a:buFont typeface="Wingdings" pitchFamily="2" charset="2"/>
                        <a:buChar char="Ø"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ЗНАТЬ </a:t>
                      </a:r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КАКИЕ КНИГИ РЕБЕНОК БЕРЕТ </a:t>
                      </a: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В</a:t>
                      </a:r>
                    </a:p>
                    <a:p>
                      <a:pPr algn="l" fontAlgn="b">
                        <a:buFont typeface="Wingdings" pitchFamily="2" charset="2"/>
                        <a:buNone/>
                      </a:pPr>
                      <a:r>
                        <a:rPr lang="ru-RU" sz="20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   БИБЛИОТЕКЕ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08204">
                <a:tc>
                  <a:txBody>
                    <a:bodyPr/>
                    <a:lstStyle/>
                    <a:p>
                      <a:pPr algn="l" fontAlgn="b">
                        <a:buFont typeface="Wingdings" pitchFamily="2" charset="2"/>
                        <a:buChar char="Ø"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ВИДЕТЬ </a:t>
                      </a:r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ЭЛЕКТРОННЫЙ </a:t>
                      </a: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ДНЕВНИК</a:t>
                      </a:r>
                    </a:p>
                    <a:p>
                      <a:pPr algn="l" fontAlgn="b">
                        <a:buFont typeface="Wingdings" pitchFamily="2" charset="2"/>
                        <a:buNone/>
                      </a:pPr>
                      <a:r>
                        <a:rPr lang="ru-RU" sz="20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   РЕБЕНКА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3223">
                <a:tc>
                  <a:txBody>
                    <a:bodyPr/>
                    <a:lstStyle/>
                    <a:p>
                      <a:pPr algn="l" fontAlgn="b">
                        <a:buFont typeface="Wingdings" pitchFamily="2" charset="2"/>
                        <a:buChar char="Ø"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ТРАНСПОРТНОЕ </a:t>
                      </a:r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ПРИЛОЖЕНИЕ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fontAlgn="b">
                        <a:buFont typeface="Wingdings" pitchFamily="2" charset="2"/>
                        <a:buChar char="Ø"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КАРТА </a:t>
                      </a:r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ПИТАНИЯ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69923">
                <a:tc>
                  <a:txBody>
                    <a:bodyPr/>
                    <a:lstStyle/>
                    <a:p>
                      <a:pPr algn="l" fontAlgn="b">
                        <a:buFont typeface="Wingdings" pitchFamily="2" charset="2"/>
                        <a:buChar char="Ø"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БАНКОВСКАЯ КАРТА 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7772400" cy="57150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Impact" pitchFamily="34" charset="0"/>
                <a:cs typeface="Aharoni" pitchFamily="2" charset="-79"/>
              </a:rPr>
              <a:t/>
            </a:r>
            <a:br>
              <a:rPr lang="ru-RU" dirty="0" smtClean="0">
                <a:latin typeface="Impact" pitchFamily="34" charset="0"/>
                <a:cs typeface="Aharoni" pitchFamily="2" charset="-79"/>
              </a:rPr>
            </a:br>
            <a:r>
              <a:rPr lang="ru-RU" dirty="0" smtClean="0">
                <a:latin typeface="Impact" pitchFamily="34" charset="0"/>
                <a:cs typeface="Aharoni" pitchFamily="2" charset="-79"/>
              </a:rPr>
              <a:t>НАДЕЖНО</a:t>
            </a:r>
            <a:br>
              <a:rPr lang="ru-RU" dirty="0" smtClean="0">
                <a:latin typeface="Impact" pitchFamily="34" charset="0"/>
                <a:cs typeface="Aharoni" pitchFamily="2" charset="-79"/>
              </a:rPr>
            </a:br>
            <a:r>
              <a:rPr lang="ru-RU" dirty="0" smtClean="0">
                <a:latin typeface="Impact" pitchFamily="34" charset="0"/>
                <a:cs typeface="Aharoni" pitchFamily="2" charset="-79"/>
              </a:rPr>
              <a:t/>
            </a:r>
            <a:br>
              <a:rPr lang="ru-RU" dirty="0" smtClean="0">
                <a:latin typeface="Impact" pitchFamily="34" charset="0"/>
                <a:cs typeface="Aharoni" pitchFamily="2" charset="-79"/>
              </a:rPr>
            </a:br>
            <a:endParaRPr lang="ru-RU" dirty="0">
              <a:latin typeface="Impact" pitchFamily="34" charset="0"/>
              <a:cs typeface="Aharoni" pitchFamily="2" charset="-79"/>
            </a:endParaRPr>
          </a:p>
        </p:txBody>
      </p:sp>
      <p:pic>
        <p:nvPicPr>
          <p:cNvPr id="5" name="Picture 3" descr="Описание: Логотип_ма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71546"/>
            <a:ext cx="3929091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286248" y="2304634"/>
          <a:ext cx="4643438" cy="4573321"/>
        </p:xfrm>
        <a:graphic>
          <a:graphicData uri="http://schemas.openxmlformats.org/drawingml/2006/table">
            <a:tbl>
              <a:tblPr/>
              <a:tblGrid>
                <a:gridCol w="4643438"/>
              </a:tblGrid>
              <a:tr h="2414177">
                <a:tc>
                  <a:txBody>
                    <a:bodyPr/>
                    <a:lstStyle/>
                    <a:p>
                      <a:pPr algn="l" fontAlgn="b">
                        <a:buFont typeface="Wingdings" pitchFamily="2" charset="2"/>
                        <a:buChar char="Ø"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25 </a:t>
                      </a:r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ЛЕТ УСПЕШНОЙ </a:t>
                      </a: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РАБОТЫ</a:t>
                      </a:r>
                    </a:p>
                    <a:p>
                      <a:pPr algn="l" fontAlgn="b">
                        <a:buFont typeface="Wingdings" pitchFamily="2" charset="2"/>
                        <a:buNone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   НА</a:t>
                      </a:r>
                      <a:r>
                        <a:rPr lang="ru-RU" sz="20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БАНКОВСКОМ РЫНКЕ</a:t>
                      </a:r>
                    </a:p>
                    <a:p>
                      <a:pPr algn="l" fontAlgn="b">
                        <a:buFont typeface="Wingdings" pitchFamily="2" charset="2"/>
                        <a:buNone/>
                      </a:pPr>
                      <a:endParaRPr lang="ru-RU" sz="2000" b="1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>
                        <a:buFont typeface="Wingdings" pitchFamily="2" charset="2"/>
                        <a:buChar char="Ø"/>
                      </a:pPr>
                      <a:r>
                        <a:rPr lang="ru-RU" sz="20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БОЛЕЕ 500 000 КЛИЕНТОВ</a:t>
                      </a:r>
                    </a:p>
                    <a:p>
                      <a:pPr algn="l" fontAlgn="b">
                        <a:buFont typeface="Wingdings" pitchFamily="2" charset="2"/>
                        <a:buNone/>
                      </a:pPr>
                      <a:endParaRPr lang="ru-RU" sz="2000" b="1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>
                        <a:buFont typeface="Wingdings" pitchFamily="2" charset="2"/>
                        <a:buChar char="Ø"/>
                      </a:pPr>
                      <a:r>
                        <a:rPr lang="ru-RU" sz="20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</a:t>
                      </a:r>
                      <a:r>
                        <a:rPr lang="ru-RU" sz="20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ОПТИМАЛЬНОЕ СОЧЕТАНИЕ</a:t>
                      </a:r>
                    </a:p>
                    <a:p>
                      <a:pPr algn="l" fontAlgn="b">
                        <a:buFont typeface="Wingdings" pitchFamily="2" charset="2"/>
                        <a:buNone/>
                      </a:pPr>
                      <a:r>
                        <a:rPr lang="ru-RU" sz="2000" b="1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     НАДЕЖНОСТИ И ДОХОДНОСТИ</a:t>
                      </a:r>
                      <a:endParaRPr lang="ru-RU" sz="2000" b="1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>
                        <a:buFont typeface="Wingdings" pitchFamily="2" charset="2"/>
                        <a:buNone/>
                      </a:pP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0742">
                <a:tc>
                  <a:txBody>
                    <a:bodyPr/>
                    <a:lstStyle/>
                    <a:p>
                      <a:pPr algn="l" fontAlgn="b">
                        <a:buFont typeface="Wingdings" pitchFamily="2" charset="2"/>
                        <a:buChar char="Ø"/>
                      </a:pP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СОВМЕСТНЫЙ </a:t>
                      </a:r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ПРОЕКТ С КАРТОЙ </a:t>
                      </a:r>
                      <a:endParaRPr lang="ru-RU" sz="2000" b="1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>
                        <a:buFont typeface="Wingdings" pitchFamily="2" charset="2"/>
                        <a:buNone/>
                      </a:pPr>
                      <a:r>
                        <a:rPr lang="ru-RU" sz="20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   ПИТАНИЯ</a:t>
                      </a:r>
                    </a:p>
                    <a:p>
                      <a:pPr algn="l" fontAlgn="b">
                        <a:buFont typeface="Wingdings" pitchFamily="2" charset="2"/>
                        <a:buNone/>
                      </a:pPr>
                      <a:endParaRPr lang="ru-RU" sz="2000" b="1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>
                        <a:buFont typeface="Wingdings" pitchFamily="2" charset="2"/>
                        <a:buChar char="Ø"/>
                      </a:pPr>
                      <a:r>
                        <a:rPr lang="ru-RU" sz="20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КАРТА ПРЕДОСТАВЛЯЕТСЯ </a:t>
                      </a:r>
                    </a:p>
                    <a:p>
                      <a:pPr algn="l" fontAlgn="b">
                        <a:buFont typeface="Wingdings" pitchFamily="2" charset="2"/>
                        <a:buNone/>
                      </a:pPr>
                      <a:r>
                        <a:rPr lang="ru-RU" sz="20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   БЕСПЛАТНО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91871">
                <a:tc>
                  <a:txBody>
                    <a:bodyPr/>
                    <a:lstStyle/>
                    <a:p>
                      <a:pPr algn="l" fontAlgn="b">
                        <a:buFont typeface="Wingdings" pitchFamily="2" charset="2"/>
                        <a:buNone/>
                      </a:pP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4357686" y="1214422"/>
            <a:ext cx="3857652" cy="10001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Impact" pitchFamily="34" charset="0"/>
                <a:ea typeface="+mj-ea"/>
                <a:cs typeface="Aharoni" pitchFamily="2" charset="-79"/>
              </a:rPr>
              <a:t>ДЛЯ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Impact" pitchFamily="34" charset="0"/>
                <a:ea typeface="+mj-ea"/>
                <a:cs typeface="Aharoni" pitchFamily="2" charset="-79"/>
              </a:rPr>
              <a:t>К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Impact" pitchFamily="34" charset="0"/>
                <a:ea typeface="+mj-ea"/>
                <a:cs typeface="Aharoni" pitchFamily="2" charset="-79"/>
              </a:rPr>
              <a:t>АЗАНЦЕВ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Impact" pitchFamily="34" charset="0"/>
              <a:ea typeface="+mj-ea"/>
              <a:cs typeface="Aharoni" pitchFamily="2" charset="-79"/>
            </a:endParaRPr>
          </a:p>
        </p:txBody>
      </p:sp>
      <p:pic>
        <p:nvPicPr>
          <p:cNvPr id="1026" name="Picture 2" descr="Ответы@Mail.Ru: Модель белого человеч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2857496"/>
            <a:ext cx="2571768" cy="2857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121</Words>
  <Application>Microsoft Office PowerPoint</Application>
  <PresentationFormat>Экран (4:3)</PresentationFormat>
  <Paragraphs>45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ПРОСТО  УДОБНО  НАДЕЖНО</vt:lpstr>
      <vt:lpstr>ПРОСТО</vt:lpstr>
      <vt:lpstr>удобно</vt:lpstr>
      <vt:lpstr> НАДЕЖНО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Юлия</dc:creator>
  <cp:lastModifiedBy>секретарь</cp:lastModifiedBy>
  <cp:revision>28</cp:revision>
  <dcterms:created xsi:type="dcterms:W3CDTF">2014-11-01T15:24:20Z</dcterms:created>
  <dcterms:modified xsi:type="dcterms:W3CDTF">2014-11-05T07:51:43Z</dcterms:modified>
</cp:coreProperties>
</file>