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381000" y="428604"/>
            <a:ext cx="8458200" cy="478634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Психолого-педагогические рекомендации по профилактике 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аутодеструктивного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/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 поведения подростков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143512"/>
            <a:ext cx="8458200" cy="1214446"/>
          </a:xfrm>
        </p:spPr>
        <p:txBody>
          <a:bodyPr/>
          <a:lstStyle/>
          <a:p>
            <a:pPr algn="r"/>
            <a:r>
              <a:rPr lang="ru-RU" i="1" dirty="0" smtClean="0">
                <a:solidFill>
                  <a:srgbClr val="002060"/>
                </a:solidFill>
              </a:rPr>
              <a:t>Павлова Е.Е. педагог-психолог</a:t>
            </a:r>
          </a:p>
          <a:p>
            <a:pPr algn="r"/>
            <a:r>
              <a:rPr lang="ru-RU" i="1" dirty="0" smtClean="0">
                <a:solidFill>
                  <a:srgbClr val="002060"/>
                </a:solidFill>
              </a:rPr>
              <a:t>МБОУ «Гимназия №17»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357166"/>
            <a:ext cx="7062806" cy="335758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Наркомания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токсикомания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алкоголизм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попытка самоповреждения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суицид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пропусках школьных занятий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бессодержательное времяпрепровождение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643314"/>
            <a:ext cx="8686800" cy="2436811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ru-RU" sz="2400" dirty="0" err="1" smtClean="0">
                <a:solidFill>
                  <a:srgbClr val="7030A0"/>
                </a:solidFill>
                <a:latin typeface="Comic Sans MS" pitchFamily="66" charset="0"/>
              </a:rPr>
              <a:t>Аутодеструкция</a:t>
            </a:r>
            <a:r>
              <a:rPr lang="ru-RU" sz="2400" dirty="0" smtClean="0">
                <a:solidFill>
                  <a:srgbClr val="7030A0"/>
                </a:solidFill>
                <a:latin typeface="Comic Sans MS" pitchFamily="66" charset="0"/>
              </a:rPr>
              <a:t> — это аномальное состояние личности, выражающееся в стремлении индивида к саморазрушению вследствие искажения его социализации</a:t>
            </a:r>
          </a:p>
          <a:p>
            <a:pPr marL="0" indent="0" algn="r">
              <a:lnSpc>
                <a:spcPct val="150000"/>
              </a:lnSpc>
              <a:buNone/>
            </a:pPr>
            <a:endParaRPr lang="ru-RU" sz="2400" i="1" dirty="0" smtClean="0">
              <a:solidFill>
                <a:srgbClr val="002060"/>
              </a:solidFill>
            </a:endParaRP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214282" y="500042"/>
            <a:ext cx="1428760" cy="2571768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Суицидальная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активность:</a:t>
            </a:r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Segoe Print" pitchFamily="2" charset="0"/>
              <a:ea typeface="KaiTi" pitchFamily="49" charset="-122"/>
              <a:cs typeface="David" pitchFamily="34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- суицидальные мысли;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суицидальные тенденции;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суицидальная готовность;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суицидальные попытки;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завершённый суицид.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maminpapin.ru/images/stories/Archi/Podrostki_i_roditeli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0546"/>
            <a:ext cx="378621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6373" y="785794"/>
            <a:ext cx="41112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349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Жизненные сценарии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</a:br>
            <a:endParaRPr lang="ru-RU" sz="32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Segoe Print" pitchFamily="2" charset="0"/>
              <a:ea typeface="KaiTi" pitchFamily="49" charset="-122"/>
              <a:cs typeface="David" pitchFamily="34" charset="-79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285720" y="1285860"/>
            <a:ext cx="8358246" cy="385765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«Сценарий – это то,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 что человек запланировал совершить в раннем</a:t>
            </a: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 детстве, а курс жизни – то, что реально происходит».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Эрик Берн</a:t>
            </a:r>
          </a:p>
        </p:txBody>
      </p:sp>
      <p:pic>
        <p:nvPicPr>
          <p:cNvPr id="13" name="Picture 2" descr="E:\картинки суицид\ea3268cc7e8c8915c98df747c5b3c7c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744" y="0"/>
            <a:ext cx="2443256" cy="29403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latin typeface="Segoe Print" pitchFamily="2" charset="0"/>
                <a:ea typeface="KaiTi" pitchFamily="49" charset="-122"/>
                <a:cs typeface="David" pitchFamily="34" charset="-79"/>
              </a:rPr>
              <a:t>coping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 - </a:t>
            </a:r>
            <a:r>
              <a:rPr lang="ru-RU" b="1" dirty="0" smtClean="0">
                <a:solidFill>
                  <a:srgbClr val="7030A0"/>
                </a:solidFill>
                <a:latin typeface="Segoe Print" pitchFamily="2" charset="0"/>
                <a:ea typeface="KaiTi" pitchFamily="49" charset="-122"/>
                <a:cs typeface="David" pitchFamily="34" charset="-79"/>
              </a:rPr>
              <a:t>совладение</a:t>
            </a:r>
            <a:br>
              <a:rPr lang="ru-RU" b="1" dirty="0" smtClean="0">
                <a:solidFill>
                  <a:srgbClr val="7030A0"/>
                </a:solidFill>
                <a:latin typeface="Segoe Print" pitchFamily="2" charset="0"/>
                <a:ea typeface="KaiTi" pitchFamily="49" charset="-122"/>
                <a:cs typeface="David" pitchFamily="34" charset="-79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57290" y="1000109"/>
          <a:ext cx="6572296" cy="5640386"/>
        </p:xfrm>
        <a:graphic>
          <a:graphicData uri="http://schemas.openxmlformats.org/drawingml/2006/table">
            <a:tbl>
              <a:tblPr/>
              <a:tblGrid>
                <a:gridCol w="3168928"/>
                <a:gridCol w="3403368"/>
              </a:tblGrid>
              <a:tr h="372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Адаптивные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копинг-стратегии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Дезадаптивные копинг-стратегии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58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Поведение адекватно кризисной ситуации и личности индивидуума.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Поведение НЕ адекватно кризисной ситуации и личности индивидуума.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11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Сопровождается кратко- и долговременным позитивным эффектом.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Может привести к быстрому наступлению успокаивающему эффекту, но отдаленные последствия всегда отрицательны.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19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Используемые стратегии ориентированы на  поиск решения и направлены  как на внутренний ответ, так и на внешние проблемы.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Стратегия ориентирована на саму реакцию и направлена на коррекцию эмоционального состояния индивидуума в  большей степени, чем на внешние стрессоры.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11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Поведение в целом направлено на сотрудничество с другими, действия предпринимаются своевременно.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Поведение носит скорее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манипулятивный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деструктивный характер.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15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Стратегия оказывает позитивное влияние на психическое и физическое здоровье, а так же на благополучие в целом.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Стратегия оказывает негативное влияние на психическое и физическое  здоровье, а так же на благополучие в целом.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05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Поведение повышает устойчивость к стрессу.</a:t>
                      </a:r>
                      <a:endParaRPr lang="ru-RU" sz="140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Поведение снижает устойчивость к стрессу.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387" marR="493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2144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предотвращение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суицидального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Segoe Print" pitchFamily="2" charset="0"/>
                <a:ea typeface="KaiTi" pitchFamily="49" charset="-122"/>
                <a:cs typeface="David" pitchFamily="34" charset="-79"/>
              </a:rPr>
              <a:t>поведения: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60986"/>
          </a:xfrm>
        </p:spPr>
        <p:txBody>
          <a:bodyPr>
            <a:no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проявление </a:t>
            </a:r>
            <a:r>
              <a:rPr lang="ru-RU" sz="2400" i="1" dirty="0" smtClean="0">
                <a:solidFill>
                  <a:srgbClr val="002060"/>
                </a:solidFill>
              </a:rPr>
              <a:t>к подростку сочувствие и </a:t>
            </a:r>
            <a:r>
              <a:rPr lang="ru-RU" sz="2400" i="1" dirty="0" smtClean="0">
                <a:solidFill>
                  <a:srgbClr val="002060"/>
                </a:solidFill>
              </a:rPr>
              <a:t>понимание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формирование компенсаторных механизмов поведения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внушать </a:t>
            </a:r>
            <a:r>
              <a:rPr lang="ru-RU" sz="2400" i="1" dirty="0" smtClean="0">
                <a:solidFill>
                  <a:srgbClr val="002060"/>
                </a:solidFill>
              </a:rPr>
              <a:t>подростку </a:t>
            </a:r>
            <a:r>
              <a:rPr lang="ru-RU" sz="2400" i="1" dirty="0" smtClean="0">
                <a:solidFill>
                  <a:srgbClr val="002060"/>
                </a:solidFill>
              </a:rPr>
              <a:t>оптимизм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формировать </a:t>
            </a:r>
            <a:r>
              <a:rPr lang="ru-RU" sz="2400" i="1" dirty="0" smtClean="0">
                <a:solidFill>
                  <a:srgbClr val="002060"/>
                </a:solidFill>
              </a:rPr>
              <a:t>адекватное отношение к жизни и </a:t>
            </a:r>
            <a:r>
              <a:rPr lang="ru-RU" sz="2400" i="1" dirty="0" smtClean="0">
                <a:solidFill>
                  <a:srgbClr val="002060"/>
                </a:solidFill>
              </a:rPr>
              <a:t>смерти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осуществлять </a:t>
            </a:r>
            <a:r>
              <a:rPr lang="ru-RU" sz="2400" i="1" dirty="0" smtClean="0">
                <a:solidFill>
                  <a:srgbClr val="002060"/>
                </a:solidFill>
              </a:rPr>
              <a:t>контроль за поведением подростка, анализировать его отношения со </a:t>
            </a:r>
            <a:r>
              <a:rPr lang="ru-RU" sz="2400" i="1" dirty="0" smtClean="0">
                <a:solidFill>
                  <a:srgbClr val="002060"/>
                </a:solidFill>
              </a:rPr>
              <a:t>сверстниками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владеть </a:t>
            </a:r>
            <a:r>
              <a:rPr lang="ru-RU" sz="2400" i="1" dirty="0" smtClean="0">
                <a:solidFill>
                  <a:srgbClr val="002060"/>
                </a:solidFill>
              </a:rPr>
              <a:t>навыками снятия психологического напряжения в психотравмирующей </a:t>
            </a:r>
            <a:r>
              <a:rPr lang="ru-RU" sz="2400" i="1" dirty="0" smtClean="0">
                <a:solidFill>
                  <a:srgbClr val="002060"/>
                </a:solidFill>
              </a:rPr>
              <a:t>ситуации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обучить </a:t>
            </a:r>
            <a:r>
              <a:rPr lang="ru-RU" sz="2400" i="1" dirty="0" smtClean="0">
                <a:solidFill>
                  <a:srgbClr val="002060"/>
                </a:solidFill>
              </a:rPr>
              <a:t>социальным навыкам преодоление </a:t>
            </a:r>
            <a:r>
              <a:rPr lang="ru-RU" sz="2400" i="1" dirty="0" smtClean="0">
                <a:solidFill>
                  <a:srgbClr val="002060"/>
                </a:solidFill>
              </a:rPr>
              <a:t>стресса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2060"/>
                </a:solidFill>
              </a:rPr>
              <a:t>формировать </a:t>
            </a:r>
            <a:r>
              <a:rPr lang="ru-RU" sz="2400" i="1" dirty="0" smtClean="0">
                <a:solidFill>
                  <a:srgbClr val="002060"/>
                </a:solidFill>
              </a:rPr>
              <a:t>адекватную самооценку </a:t>
            </a:r>
            <a:r>
              <a:rPr lang="ru-RU" sz="2400" i="1" dirty="0" smtClean="0">
                <a:solidFill>
                  <a:srgbClr val="002060"/>
                </a:solidFill>
              </a:rPr>
              <a:t>подростка</a:t>
            </a:r>
            <a:endParaRPr lang="ru-RU" sz="2400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654164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s011.radikal.ru/i316/1012/9d/9a375c57b2a2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50112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2">
      <a:dk1>
        <a:srgbClr val="FFFFFF"/>
      </a:dk1>
      <a:lt1>
        <a:srgbClr val="000000"/>
      </a:lt1>
      <a:dk2>
        <a:srgbClr val="000000"/>
      </a:dk2>
      <a:lt2>
        <a:srgbClr val="FFFFFF"/>
      </a:lt2>
      <a:accent1>
        <a:srgbClr val="FAD0E4"/>
      </a:accent1>
      <a:accent2>
        <a:srgbClr val="F6A1C9"/>
      </a:accent2>
      <a:accent3>
        <a:srgbClr val="F272AF"/>
      </a:accent3>
      <a:accent4>
        <a:srgbClr val="AF0F5B"/>
      </a:accent4>
      <a:accent5>
        <a:srgbClr val="750A3D"/>
      </a:accent5>
      <a:accent6>
        <a:srgbClr val="EA157A"/>
      </a:accent6>
      <a:hlink>
        <a:srgbClr val="AAB8DE"/>
      </a:hlink>
      <a:folHlink>
        <a:srgbClr val="738AC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421</TotalTime>
  <Words>292</Words>
  <PresentationFormat>Экран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Психолого-педагогические рекомендации по профилактике аутодеструктивного  поведения подростков </vt:lpstr>
      <vt:lpstr>Наркомания   токсикомания  алкоголизм  попытка самоповреждения  суицид  пропусках школьных занятий  бессодержательное времяпрепровождение</vt:lpstr>
      <vt:lpstr>Суицидальная  активность:</vt:lpstr>
      <vt:lpstr>Жизненные сценарии </vt:lpstr>
      <vt:lpstr>coping - совладение </vt:lpstr>
      <vt:lpstr>предотвращение суицидального поведения: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38</cp:revision>
  <dcterms:created xsi:type="dcterms:W3CDTF">2014-02-25T00:38:13Z</dcterms:created>
  <dcterms:modified xsi:type="dcterms:W3CDTF">2014-02-25T07:59:47Z</dcterms:modified>
</cp:coreProperties>
</file>