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4" r:id="rId1"/>
  </p:sldMasterIdLst>
  <p:sldIdLst>
    <p:sldId id="293" r:id="rId2"/>
    <p:sldId id="295" r:id="rId3"/>
    <p:sldId id="298" r:id="rId4"/>
    <p:sldId id="297" r:id="rId5"/>
    <p:sldId id="294" r:id="rId6"/>
    <p:sldId id="256" r:id="rId7"/>
    <p:sldId id="262" r:id="rId8"/>
    <p:sldId id="257" r:id="rId9"/>
    <p:sldId id="265" r:id="rId10"/>
    <p:sldId id="263" r:id="rId11"/>
    <p:sldId id="259" r:id="rId12"/>
    <p:sldId id="264" r:id="rId13"/>
    <p:sldId id="261" r:id="rId14"/>
    <p:sldId id="266" r:id="rId15"/>
    <p:sldId id="267" r:id="rId16"/>
    <p:sldId id="268" r:id="rId17"/>
    <p:sldId id="269" r:id="rId18"/>
    <p:sldId id="270" r:id="rId19"/>
    <p:sldId id="271" r:id="rId20"/>
    <p:sldId id="273" r:id="rId21"/>
    <p:sldId id="276" r:id="rId22"/>
    <p:sldId id="274" r:id="rId23"/>
    <p:sldId id="272" r:id="rId24"/>
    <p:sldId id="278" r:id="rId25"/>
    <p:sldId id="279" r:id="rId26"/>
    <p:sldId id="280" r:id="rId27"/>
    <p:sldId id="281" r:id="rId28"/>
    <p:sldId id="283" r:id="rId29"/>
    <p:sldId id="285" r:id="rId30"/>
    <p:sldId id="289" r:id="rId31"/>
    <p:sldId id="290" r:id="rId32"/>
    <p:sldId id="284" r:id="rId33"/>
    <p:sldId id="288" r:id="rId34"/>
    <p:sldId id="292" r:id="rId35"/>
    <p:sldId id="286" r:id="rId36"/>
    <p:sldId id="291" r:id="rId37"/>
    <p:sldId id="296" r:id="rId3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53" autoAdjust="0"/>
    <p:restoredTop sz="94660"/>
  </p:normalViewPr>
  <p:slideViewPr>
    <p:cSldViewPr>
      <p:cViewPr>
        <p:scale>
          <a:sx n="108" d="100"/>
          <a:sy n="108" d="100"/>
        </p:scale>
        <p:origin x="-306" y="7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D4659C4D-5DA8-43BA-8E64-C6DC7E5468A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1384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59C4D-5DA8-43BA-8E64-C6DC7E5468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310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59C4D-5DA8-43BA-8E64-C6DC7E5468A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01986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59C4D-5DA8-43BA-8E64-C6DC7E5468A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95536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59C4D-5DA8-43BA-8E64-C6DC7E5468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9663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59C4D-5DA8-43BA-8E64-C6DC7E5468A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03147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59C4D-5DA8-43BA-8E64-C6DC7E5468A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3682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59C4D-5DA8-43BA-8E64-C6DC7E5468A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77594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59C4D-5DA8-43BA-8E64-C6DC7E5468A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4162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59C4D-5DA8-43BA-8E64-C6DC7E5468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523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59C4D-5DA8-43BA-8E64-C6DC7E5468A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5203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59C4D-5DA8-43BA-8E64-C6DC7E5468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1255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59C4D-5DA8-43BA-8E64-C6DC7E5468A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4159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59C4D-5DA8-43BA-8E64-C6DC7E5468A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3632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59C4D-5DA8-43BA-8E64-C6DC7E5468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349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59C4D-5DA8-43BA-8E64-C6DC7E5468A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5405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59C4D-5DA8-43BA-8E64-C6DC7E5468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137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4659C4D-5DA8-43BA-8E64-C6DC7E5468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741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  <p:sldLayoutId id="2147483747" r:id="rId13"/>
    <p:sldLayoutId id="2147483748" r:id="rId14"/>
    <p:sldLayoutId id="2147483749" r:id="rId15"/>
    <p:sldLayoutId id="2147483750" r:id="rId16"/>
    <p:sldLayoutId id="214748375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3626996-F39D-4353-A704-DF400BB3D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7924800" cy="83671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Сохраняя </a:t>
            </a:r>
            <a:r>
              <a:rPr lang="ru-RU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традиции, </a:t>
            </a:r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создаем </a:t>
            </a:r>
            <a:r>
              <a:rPr lang="ru-RU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будущее!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="" xmlns:a16="http://schemas.microsoft.com/office/drawing/2014/main" id="{66DB747E-32A7-49A3-AA79-A4A9B92983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356814"/>
            <a:ext cx="6696744" cy="4880497"/>
          </a:xfr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0445AEB2-EF26-4609-A267-686C0088CF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897" y="620689"/>
            <a:ext cx="2350144" cy="1700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9495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>
                <a:solidFill>
                  <a:schemeClr val="hlink"/>
                </a:solidFill>
              </a:rPr>
              <a:t>	25 июня 1920 года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None/>
            </a:pPr>
            <a:r>
              <a:rPr lang="ru-RU" sz="2400" dirty="0"/>
              <a:t>	Власть в Татарской республике в торжественной обстановке была передана Временному революционному комитету Татарской Автономной Советской Социалистической республики. Первым руководителем вновь созданной республики Политбюро ЦК РКП(б) утвердило </a:t>
            </a:r>
            <a:r>
              <a:rPr lang="ru-RU" sz="2400" dirty="0" err="1"/>
              <a:t>Сахибгарея</a:t>
            </a:r>
            <a:r>
              <a:rPr lang="ru-RU" sz="2400" dirty="0"/>
              <a:t> Саид-</a:t>
            </a:r>
            <a:r>
              <a:rPr lang="ru-RU" sz="2400" dirty="0" err="1"/>
              <a:t>Галеева</a:t>
            </a:r>
            <a:r>
              <a:rPr lang="ru-RU" sz="2400" dirty="0"/>
              <a:t>. Именно этот день отмечается, как день провозглашения государственности татарского народа.</a:t>
            </a:r>
          </a:p>
          <a:p>
            <a:endParaRPr lang="ru-RU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>
                <a:solidFill>
                  <a:schemeClr val="hlink"/>
                </a:solidFill>
              </a:rPr>
              <a:t>Cаид-Галеев на 1-ом учредительном съезде ТАССР 26 сентября 1920 г.</a:t>
            </a:r>
            <a:r>
              <a:rPr lang="ru-RU" sz="3200"/>
              <a:t> </a:t>
            </a:r>
          </a:p>
        </p:txBody>
      </p:sp>
      <p:pic>
        <p:nvPicPr>
          <p:cNvPr id="64517" name="Picture 5" descr="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5656" y="2348880"/>
            <a:ext cx="6264696" cy="3888432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>
                <a:solidFill>
                  <a:schemeClr val="hlink"/>
                </a:solidFill>
              </a:rPr>
              <a:t>Органы государственной власти 			ТАССР</a:t>
            </a:r>
            <a:r>
              <a:rPr lang="ru-RU" sz="3200"/>
              <a:t> 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/>
              <a:t>	Высшим органом государственной власти в пределах ее территории являлся </a:t>
            </a:r>
            <a:r>
              <a:rPr lang="ru-RU" b="1"/>
              <a:t>Съезд Советов ТАССР</a:t>
            </a:r>
            <a:r>
              <a:rPr lang="ru-RU"/>
              <a:t>, а в период между съездами – избираемый им </a:t>
            </a:r>
            <a:r>
              <a:rPr lang="ru-RU" b="1"/>
              <a:t>Центральный Исполнительный Комитет</a:t>
            </a:r>
            <a:r>
              <a:rPr lang="ru-RU"/>
              <a:t> с избираемым, в свою очередь, исполнительным органом – </a:t>
            </a:r>
            <a:r>
              <a:rPr lang="ru-RU" b="1"/>
              <a:t>Советом Народных Комиссаров.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b="0">
                <a:solidFill>
                  <a:schemeClr val="hlink"/>
                </a:solidFill>
              </a:rPr>
              <a:t>	26-27 сентября 1920 г</a:t>
            </a:r>
            <a:endParaRPr lang="ru-RU" sz="4000"/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3200"/>
              <a:t>	Состоялся I Учредительный съезд Советов рабочих, красноармейских и крестьянских депутатов Татарской АССР.</a:t>
            </a:r>
          </a:p>
          <a:p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50" name="AutoShap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>
                <a:solidFill>
                  <a:schemeClr val="hlink"/>
                </a:solidFill>
              </a:rPr>
              <a:t>Учредительный съезд ТАССР</a:t>
            </a:r>
            <a:endParaRPr lang="ru-RU"/>
          </a:p>
        </p:txBody>
      </p:sp>
      <p:pic>
        <p:nvPicPr>
          <p:cNvPr id="82949" name="Picture 5" descr="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1680" y="2420888"/>
            <a:ext cx="6192688" cy="3888432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1176866" y="915337"/>
            <a:ext cx="6798734" cy="131050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601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r>
              <a:rPr lang="ru-RU" sz="2400" dirty="0"/>
              <a:t>	Для непосредственного руководства отдельными отраслями государственного управления, входившими в круг ведения Совета Народных Комиссаров ТАССР, было образовано </a:t>
            </a:r>
            <a:r>
              <a:rPr lang="ru-RU" sz="2400" b="1" dirty="0"/>
              <a:t>11 наркоматов</a:t>
            </a:r>
            <a:r>
              <a:rPr lang="ru-RU" sz="2400" dirty="0"/>
              <a:t>: Совет Народного Хозяйства, Внутренней торговли, Труда, Финансов, </a:t>
            </a:r>
            <a:r>
              <a:rPr lang="ru-RU" sz="2400" dirty="0" err="1"/>
              <a:t>Рабоче</a:t>
            </a:r>
            <a:r>
              <a:rPr lang="ru-RU" sz="2400" dirty="0"/>
              <a:t>– Крестьянской Инспекции, Внутренних Дел, Юстиции, Просвещения, Здравоохранения, Земледелия, Социального обеспечения.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8" name="AutoShape 8"/>
          <p:cNvSpPr>
            <a:spLocks noGrp="1" noChangeArrowheads="1"/>
          </p:cNvSpPr>
          <p:nvPr>
            <p:ph type="title"/>
          </p:nvPr>
        </p:nvSpPr>
        <p:spPr>
          <a:xfrm>
            <a:off x="684213" y="692150"/>
            <a:ext cx="7924800" cy="1143000"/>
          </a:xfrm>
        </p:spPr>
        <p:txBody>
          <a:bodyPr>
            <a:normAutofit fontScale="90000"/>
          </a:bodyPr>
          <a:lstStyle/>
          <a:p>
            <a:r>
              <a:rPr lang="ru-RU" sz="4000" dirty="0">
                <a:solidFill>
                  <a:schemeClr val="hlink"/>
                </a:solidFill>
              </a:rPr>
              <a:t>		</a:t>
            </a:r>
            <a:r>
              <a:rPr lang="ru-RU" dirty="0">
                <a:solidFill>
                  <a:schemeClr val="hlink"/>
                </a:solidFill>
              </a:rPr>
              <a:t>Заседание коллегии    		</a:t>
            </a:r>
            <a:r>
              <a:rPr lang="ru-RU" dirty="0" err="1">
                <a:solidFill>
                  <a:schemeClr val="hlink"/>
                </a:solidFill>
              </a:rPr>
              <a:t>наркомфина</a:t>
            </a:r>
            <a:endParaRPr lang="ru-RU" dirty="0"/>
          </a:p>
        </p:txBody>
      </p:sp>
      <p:pic>
        <p:nvPicPr>
          <p:cNvPr id="87047" name="Picture 7" descr="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1680" y="2420888"/>
            <a:ext cx="5544615" cy="3744962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chemeClr val="hlink"/>
                </a:solidFill>
              </a:rPr>
              <a:t>Коллегия наркомтруда 1923 г</a:t>
            </a:r>
            <a:r>
              <a:rPr lang="ru-RU"/>
              <a:t> </a:t>
            </a:r>
          </a:p>
        </p:txBody>
      </p:sp>
      <p:pic>
        <p:nvPicPr>
          <p:cNvPr id="91141" name="Picture 5" descr="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9632" y="2348880"/>
            <a:ext cx="6552728" cy="3960440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chemeClr val="hlink"/>
                </a:solidFill>
              </a:rPr>
              <a:t>Работники наркомздрава 1923г.</a:t>
            </a:r>
            <a:r>
              <a:rPr lang="ru-RU"/>
              <a:t> </a:t>
            </a:r>
          </a:p>
        </p:txBody>
      </p:sp>
      <p:pic>
        <p:nvPicPr>
          <p:cNvPr id="93189" name="Picture 5" descr="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5656" y="2492896"/>
            <a:ext cx="6624736" cy="3744416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chemeClr val="hlink"/>
                </a:solidFill>
              </a:rPr>
              <a:t>	Народные комиссариаты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	Татарской Социалистической Советской Республики: внутренних дел (без Управления почт и телеграфов), юстиции, просвещения, здравоохранения, социального обеспечения и земледелия автономны в своих действиях и ответственны непосредственно перед Центральным Исполнительным комитетом ТАССР.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3626996-F39D-4353-A704-DF400BB3D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7924800" cy="83671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Сохраняя традиции , создаем будущее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529A7D5C-25B0-4704-BB17-C5DEFB3815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836712"/>
            <a:ext cx="7213601" cy="5098421"/>
          </a:xfrm>
        </p:spPr>
        <p:txBody>
          <a:bodyPr/>
          <a:lstStyle/>
          <a:p>
            <a:pPr marL="0" indent="0" algn="r">
              <a:buNone/>
            </a:pPr>
            <a:r>
              <a:rPr lang="ru-RU" b="1" dirty="0">
                <a:solidFill>
                  <a:srgbClr val="FF0000"/>
                </a:solidFill>
              </a:rPr>
              <a:t>Автор презентации </a:t>
            </a:r>
          </a:p>
          <a:p>
            <a:pPr marL="0" indent="0" algn="r">
              <a:buNone/>
            </a:pPr>
            <a:r>
              <a:rPr lang="ru-RU" b="1" dirty="0">
                <a:solidFill>
                  <a:srgbClr val="FF0000"/>
                </a:solidFill>
              </a:rPr>
              <a:t>учитель истории и обществознания</a:t>
            </a:r>
          </a:p>
          <a:p>
            <a:pPr marL="0" indent="0" algn="r">
              <a:buNone/>
            </a:pPr>
            <a:r>
              <a:rPr lang="ru-RU" b="1" dirty="0">
                <a:solidFill>
                  <a:srgbClr val="FF0000"/>
                </a:solidFill>
              </a:rPr>
              <a:t>Славутина Б.Б.</a:t>
            </a:r>
          </a:p>
          <a:p>
            <a:pPr marL="0" indent="0" algn="r">
              <a:buNone/>
            </a:pPr>
            <a:r>
              <a:rPr lang="ru-RU" b="1" dirty="0">
                <a:solidFill>
                  <a:srgbClr val="FF0000"/>
                </a:solidFill>
              </a:rPr>
              <a:t>МБОУ «Школа № 135 г. Казани»</a:t>
            </a:r>
          </a:p>
          <a:p>
            <a:pPr marL="0" indent="0" algn="r">
              <a:buNone/>
            </a:pPr>
            <a:endParaRPr lang="ru-RU" dirty="0"/>
          </a:p>
          <a:p>
            <a:pPr marL="0" indent="0" algn="r">
              <a:buNone/>
            </a:pPr>
            <a:r>
              <a:rPr lang="ru-RU" b="1" dirty="0">
                <a:solidFill>
                  <a:srgbClr val="00B050"/>
                </a:solidFill>
              </a:rPr>
              <a:t>Славутина Белла Борис </a:t>
            </a:r>
            <a:r>
              <a:rPr lang="ru-RU" b="1" dirty="0" err="1">
                <a:solidFill>
                  <a:srgbClr val="00B050"/>
                </a:solidFill>
              </a:rPr>
              <a:t>Кызы</a:t>
            </a:r>
            <a:endParaRPr lang="ru-RU" b="1" dirty="0">
              <a:solidFill>
                <a:srgbClr val="00B050"/>
              </a:solidFill>
            </a:endParaRPr>
          </a:p>
          <a:p>
            <a:pPr marL="0" indent="0" algn="r">
              <a:buNone/>
            </a:pPr>
            <a:r>
              <a:rPr lang="ru-RU" b="1" dirty="0">
                <a:solidFill>
                  <a:srgbClr val="00B050"/>
                </a:solidFill>
              </a:rPr>
              <a:t>«</a:t>
            </a:r>
            <a:r>
              <a:rPr lang="ru-RU" b="1" dirty="0" err="1">
                <a:solidFill>
                  <a:srgbClr val="00B050"/>
                </a:solidFill>
              </a:rPr>
              <a:t>Аерым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предметлар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тирәнтен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өйрәнелә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торган</a:t>
            </a:r>
            <a:r>
              <a:rPr lang="ru-RU" b="1" dirty="0">
                <a:solidFill>
                  <a:srgbClr val="00B050"/>
                </a:solidFill>
              </a:rPr>
              <a:t> 135 </a:t>
            </a:r>
            <a:r>
              <a:rPr lang="ru-RU" b="1" dirty="0" err="1">
                <a:solidFill>
                  <a:srgbClr val="00B050"/>
                </a:solidFill>
              </a:rPr>
              <a:t>нче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урта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гомуми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белем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мәктәбе</a:t>
            </a:r>
            <a:r>
              <a:rPr lang="ru-RU" b="1" dirty="0">
                <a:solidFill>
                  <a:srgbClr val="00B050"/>
                </a:solidFill>
              </a:rPr>
              <a:t>” </a:t>
            </a:r>
            <a:r>
              <a:rPr lang="ru-RU" b="1" dirty="0" err="1">
                <a:solidFill>
                  <a:srgbClr val="00B050"/>
                </a:solidFill>
              </a:rPr>
              <a:t>гомуми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белем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муниципаль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учреждениесе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A84C6F64-717D-4CF4-BD43-AA2826AA8E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844" y="692696"/>
            <a:ext cx="2458972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1050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>
                <a:solidFill>
                  <a:schemeClr val="hlink"/>
                </a:solidFill>
              </a:rPr>
              <a:t>Президиум ТатЦика 1го созыва </a:t>
            </a:r>
            <a:br>
              <a:rPr lang="ru-RU" sz="3200">
                <a:solidFill>
                  <a:schemeClr val="hlink"/>
                </a:solidFill>
              </a:rPr>
            </a:br>
            <a:r>
              <a:rPr lang="ru-RU" sz="3200">
                <a:solidFill>
                  <a:schemeClr val="hlink"/>
                </a:solidFill>
              </a:rPr>
              <a:t>			1920 г.</a:t>
            </a:r>
            <a:r>
              <a:rPr lang="ru-RU" sz="3200"/>
              <a:t> </a:t>
            </a:r>
          </a:p>
        </p:txBody>
      </p:sp>
      <p:pic>
        <p:nvPicPr>
          <p:cNvPr id="97288" name="Picture 8" descr="6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7704" y="2564904"/>
            <a:ext cx="5688632" cy="3672408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>
                <a:solidFill>
                  <a:schemeClr val="hlink"/>
                </a:solidFill>
              </a:rPr>
              <a:t>На территории вновь образованной 			автономии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	насчитывалось </a:t>
            </a:r>
            <a:r>
              <a:rPr lang="ru-RU" b="1"/>
              <a:t>14 городов</a:t>
            </a:r>
            <a:r>
              <a:rPr lang="ru-RU"/>
              <a:t>: Казань, Агрыз, Бугульма, Буинск, Елабуга, Лаишев, Мамадыш, Мензелинск, Свияжск, Спасск, Тетюши, Челны, Чистополь и Арск. В ТАССР, по данным 1920 года, проживало 2 миллиона 892 тысячи человек, из них сельского населения было 2 миллиона 639 тысяч и городского – 253 тысячи человек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/>
              <a:t>В первый же год существования 	</a:t>
            </a:r>
            <a:r>
              <a:rPr lang="ru-RU" sz="3200">
                <a:solidFill>
                  <a:schemeClr val="hlink"/>
                </a:solidFill>
              </a:rPr>
              <a:t>молодая республика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/>
              <a:t>	столкнулась с ужасающим бедствием – </a:t>
            </a:r>
            <a:r>
              <a:rPr lang="ru-RU" b="1"/>
              <a:t>голодом 1920-1921 гг.</a:t>
            </a:r>
            <a:r>
              <a:rPr lang="ru-RU"/>
              <a:t> Наиболее серьезно от него пострадала татарская часть населения, менее развитая в экономическом отношении. В период между переписями 1920 и 1926 гг. доля татар в национальном составе населения республики уменьшилась с 55% до 51,8%.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	</a:t>
            </a:r>
            <a:r>
              <a:rPr lang="ru-RU">
                <a:solidFill>
                  <a:schemeClr val="hlink"/>
                </a:solidFill>
              </a:rPr>
              <a:t>На протяжении 1920-х гг.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/>
              <a:t>	Руководство республики предпринимало энергичные меры для поднятия экономического уровня, а также развития языка и культуры татарского народа. В конце 1922 года ТатЦИК утвердил инструкцию «О реализации татарского языка».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2" name="AutoShap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>
                <a:solidFill>
                  <a:schemeClr val="hlink"/>
                </a:solidFill>
              </a:rPr>
              <a:t>По Конституции 1937 года флагом Татарской АССР было красное полотнище с золотыми надписями в углу у древка.</a:t>
            </a:r>
          </a:p>
        </p:txBody>
      </p:sp>
      <p:pic>
        <p:nvPicPr>
          <p:cNvPr id="109574" name="Picture 6" descr="Флаг ТАССР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1760" y="2708920"/>
            <a:ext cx="4320480" cy="3384376"/>
          </a:xfrm>
          <a:noFill/>
          <a:ln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>
                <a:solidFill>
                  <a:schemeClr val="hlink"/>
                </a:solidFill>
              </a:rPr>
              <a:t>Позже, когда татарский язык перешёл на русскую графику, новая редакция конституции описывала флаг так</a:t>
            </a:r>
            <a:r>
              <a:rPr lang="ru-RU" sz="3200"/>
              <a:t> </a:t>
            </a:r>
          </a:p>
        </p:txBody>
      </p:sp>
      <p:pic>
        <p:nvPicPr>
          <p:cNvPr id="111620" name="Picture 4" descr="Флаг ТАССР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5736" y="2492896"/>
            <a:ext cx="5040560" cy="3672408"/>
          </a:xfrm>
          <a:noFill/>
          <a:ln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8" name="AutoShape 10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>
                <a:solidFill>
                  <a:schemeClr val="hlink"/>
                </a:solidFill>
              </a:rPr>
              <a:t/>
            </a:r>
            <a:br>
              <a:rPr lang="ru-RU" b="0">
                <a:solidFill>
                  <a:schemeClr val="hlink"/>
                </a:solidFill>
              </a:rPr>
            </a:br>
            <a:r>
              <a:rPr lang="ru-RU" b="0">
                <a:solidFill>
                  <a:schemeClr val="hlink"/>
                </a:solidFill>
              </a:rPr>
              <a:t/>
            </a:r>
            <a:br>
              <a:rPr lang="ru-RU" b="0">
                <a:solidFill>
                  <a:schemeClr val="hlink"/>
                </a:solidFill>
              </a:rPr>
            </a:br>
            <a:r>
              <a:rPr lang="ru-RU" sz="3200"/>
              <a:t/>
            </a:r>
            <a:br>
              <a:rPr lang="ru-RU" sz="3200"/>
            </a:br>
            <a:endParaRPr lang="ru-RU" sz="3200"/>
          </a:p>
        </p:txBody>
      </p:sp>
      <p:pic>
        <p:nvPicPr>
          <p:cNvPr id="124932" name="Picture 4" descr="Флаг ТАССР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7504" y="188640"/>
            <a:ext cx="4681538" cy="2160587"/>
          </a:xfrm>
          <a:noFill/>
          <a:ln/>
        </p:spPr>
      </p:pic>
      <p:sp>
        <p:nvSpPr>
          <p:cNvPr id="124939" name="Rectangle 11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691681" y="2708275"/>
            <a:ext cx="6120680" cy="33782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 dirty="0"/>
              <a:t>	 </a:t>
            </a:r>
            <a:r>
              <a:rPr lang="ru-RU" b="1" dirty="0"/>
              <a:t>В 1954 году флаг России</a:t>
            </a:r>
            <a:r>
              <a:rPr lang="ru-RU" sz="2400" dirty="0"/>
              <a:t>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 dirty="0"/>
              <a:t>	</a:t>
            </a:r>
            <a:r>
              <a:rPr lang="ru-RU" dirty="0"/>
              <a:t>изменился, у древка появилась голубая вертикальная полоса шириной в 1/8 длины полотнища, в верхней части у древка звезда и серп и молот. </a:t>
            </a:r>
            <a:r>
              <a:rPr lang="ru-RU" b="1" dirty="0"/>
              <a:t>Флаг ТАССР</a:t>
            </a:r>
            <a:r>
              <a:rPr lang="ru-RU" dirty="0"/>
              <a:t> отличался только наличием надписи "ТАССР" под эмблемой.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8" name="Picture 4" descr="Флаг ТАССР"/>
          <p:cNvPicPr>
            <a:picLocks noGrp="1" noChangeAspect="1" noChangeArrowheads="1"/>
          </p:cNvPicPr>
          <p:nvPr>
            <p:ph type="title"/>
          </p:nvPr>
        </p:nvPicPr>
        <p:blipFill>
          <a:blip r:embed="rId2"/>
          <a:stretch>
            <a:fillRect/>
          </a:stretch>
        </p:blipFill>
        <p:spPr>
          <a:xfrm>
            <a:off x="3272632" y="915988"/>
            <a:ext cx="2606674" cy="1303337"/>
          </a:xfrm>
          <a:prstGeom prst="rect">
            <a:avLst/>
          </a:prstGeom>
          <a:noFill/>
          <a:ln/>
        </p:spPr>
      </p:pic>
      <p:sp>
        <p:nvSpPr>
          <p:cNvPr id="1290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/>
              <a:t>После введения внеочередной IX сессией ВС ТАССР 9-го созыва 31 мая 1978 года новой Конституции - появилась надпись "Татарская АССР" (в две строки).</a:t>
            </a:r>
            <a:br>
              <a:rPr lang="ru-RU"/>
            </a:br>
            <a:r>
              <a:rPr lang="ru-RU"/>
              <a:t>Флаг закреплён статьёй 158 Конституции. Положение о флаге ТАССР утверждено 1 июня 1981 года.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>
                <a:solidFill>
                  <a:schemeClr val="hlink"/>
                </a:solidFill>
              </a:rPr>
              <a:t>30 августа 1990 г.</a:t>
            </a:r>
          </a:p>
        </p:txBody>
      </p:sp>
      <p:sp>
        <p:nvSpPr>
          <p:cNvPr id="132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>
              <a:buFontTx/>
              <a:buNone/>
            </a:pPr>
            <a:r>
              <a:rPr lang="ru-RU" dirty="0"/>
              <a:t>	30 августа Верховный Совет ТАССР принял Декларацию о государственном суверенитете Татарской Советской Социалистической Республики. 12 июня 1991 г. президентом ТССР был избран М.Ш. Шаймиев.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>
                <a:solidFill>
                  <a:schemeClr val="hlink"/>
                </a:solidFill>
              </a:rPr>
              <a:t>		Хронограф</a:t>
            </a:r>
          </a:p>
        </p:txBody>
      </p:sp>
      <p:sp>
        <p:nvSpPr>
          <p:cNvPr id="1351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400" b="1"/>
              <a:t>30 Август 1990 года</a:t>
            </a:r>
            <a:r>
              <a:rPr lang="ru-RU" sz="2400"/>
              <a:t> – Подписана Декларация о государственном  суверенитете ТССР.</a:t>
            </a:r>
            <a:endParaRPr lang="ru-RU" sz="2400" b="1"/>
          </a:p>
          <a:p>
            <a:r>
              <a:rPr lang="ru-RU" sz="2400" b="1"/>
              <a:t>12 июня 1991 г.</a:t>
            </a:r>
            <a:r>
              <a:rPr lang="ru-RU" sz="2400"/>
              <a:t> – М.Шаймиев избран президентом Республики Татарстан.</a:t>
            </a:r>
            <a:endParaRPr lang="ru-RU" sz="2400" b="1"/>
          </a:p>
          <a:p>
            <a:r>
              <a:rPr lang="ru-RU" sz="2400" b="1"/>
              <a:t>Март 1992 г.-</a:t>
            </a:r>
            <a:r>
              <a:rPr lang="ru-RU" sz="2400"/>
              <a:t> Проведение референдума о суверенитете Татарии.</a:t>
            </a:r>
            <a:endParaRPr lang="ru-RU" sz="2400" b="1"/>
          </a:p>
          <a:p>
            <a:r>
              <a:rPr lang="ru-RU" sz="2400" b="1"/>
              <a:t>6 ноября 1992г.</a:t>
            </a:r>
            <a:r>
              <a:rPr lang="ru-RU" sz="2400"/>
              <a:t> – Принята новая Конституция Республики Татарстан.</a:t>
            </a:r>
          </a:p>
          <a:p>
            <a:endParaRPr lang="ru-RU" sz="2400" b="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3626996-F39D-4353-A704-DF400BB3D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7924800" cy="83671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Сохраняя </a:t>
            </a:r>
            <a:r>
              <a:rPr lang="ru-RU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традиции, </a:t>
            </a:r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создаем </a:t>
            </a:r>
            <a:r>
              <a:rPr lang="ru-RU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будущее!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F07C48FB-279D-4C16-A380-42498405B3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412776"/>
            <a:ext cx="4536504" cy="4824536"/>
          </a:xfrm>
        </p:spPr>
      </p:pic>
      <p:pic>
        <p:nvPicPr>
          <p:cNvPr id="8" name="Объект 6">
            <a:extLst>
              <a:ext uri="{FF2B5EF4-FFF2-40B4-BE49-F238E27FC236}">
                <a16:creationId xmlns="" xmlns:a16="http://schemas.microsoft.com/office/drawing/2014/main" id="{B51468DE-5A89-4B99-8CAA-F9F472F5E0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596625"/>
            <a:ext cx="3394720" cy="5616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9844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>
                <a:solidFill>
                  <a:schemeClr val="hlink"/>
                </a:solidFill>
              </a:rPr>
              <a:t>30 августа 1990 года</a:t>
            </a:r>
          </a:p>
        </p:txBody>
      </p:sp>
      <p:sp>
        <p:nvSpPr>
          <p:cNvPr id="144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	Была принята Декларация Независимости Татарстана. Из названия республики исключили слово "автономная", а </a:t>
            </a:r>
            <a:r>
              <a:rPr lang="ru-RU" b="1"/>
              <a:t>7 февраля 1992 года</a:t>
            </a:r>
            <a:r>
              <a:rPr lang="ru-RU"/>
              <a:t> официальным названием государства стало - </a:t>
            </a:r>
            <a:r>
              <a:rPr lang="ru-RU" b="1"/>
              <a:t>Республика Татарстан.</a:t>
            </a:r>
            <a:br>
              <a:rPr lang="ru-RU" b="1"/>
            </a:br>
            <a:r>
              <a:rPr lang="ru-RU"/>
              <a:t/>
            </a:r>
            <a:br>
              <a:rPr lang="ru-RU"/>
            </a:br>
            <a:endParaRPr lang="ru-RU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12" name="Picture 4" descr="Современный флаг Татарстана"/>
          <p:cNvPicPr>
            <a:picLocks noGrp="1" noChangeAspect="1" noChangeArrowheads="1"/>
          </p:cNvPicPr>
          <p:nvPr>
            <p:ph type="title"/>
          </p:nvPr>
        </p:nvPicPr>
        <p:blipFill>
          <a:blip r:embed="rId2"/>
          <a:stretch>
            <a:fillRect/>
          </a:stretch>
        </p:blipFill>
        <p:spPr>
          <a:xfrm>
            <a:off x="3272632" y="915988"/>
            <a:ext cx="2606674" cy="1303337"/>
          </a:xfrm>
          <a:prstGeom prst="rect">
            <a:avLst/>
          </a:prstGeom>
          <a:noFill/>
          <a:ln/>
        </p:spPr>
      </p:pic>
      <p:sp>
        <p:nvSpPr>
          <p:cNvPr id="145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/>
              <a:t>	</a:t>
            </a:r>
          </a:p>
          <a:p>
            <a:pPr>
              <a:buFont typeface="Wingdings" pitchFamily="2" charset="2"/>
              <a:buNone/>
            </a:pPr>
            <a:r>
              <a:rPr lang="ru-RU"/>
              <a:t>	Современный флаг Татарстана введён Постановлением ВС РТ Об утверждении Положения "О Государственном флаге Республики Татарстан" от 29 ноября 1991 года.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schemeClr val="hlink"/>
                </a:solidFill>
              </a:rPr>
              <a:t>Первый президент Республики Татарстан Минтимер Шаймиев</a:t>
            </a:r>
            <a:r>
              <a:rPr lang="ru-RU" sz="3200" dirty="0"/>
              <a:t> </a:t>
            </a:r>
          </a:p>
        </p:txBody>
      </p:sp>
      <p:pic>
        <p:nvPicPr>
          <p:cNvPr id="18" name="Объект 17">
            <a:extLst>
              <a:ext uri="{FF2B5EF4-FFF2-40B4-BE49-F238E27FC236}">
                <a16:creationId xmlns="" xmlns:a16="http://schemas.microsoft.com/office/drawing/2014/main" id="{E5492C5D-BCA8-4EAF-B432-9ADEB2B384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2420888"/>
            <a:ext cx="3816424" cy="3888431"/>
          </a:xfr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>
                <a:solidFill>
                  <a:schemeClr val="hlink"/>
                </a:solidFill>
              </a:rPr>
              <a:t>21 июня 1992 года открылся Первый Всемирный Конгресс татар</a:t>
            </a:r>
            <a:endParaRPr lang="ru-RU" sz="3200"/>
          </a:p>
        </p:txBody>
      </p:sp>
      <p:pic>
        <p:nvPicPr>
          <p:cNvPr id="142341" name="Picture 5" descr="9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1760" y="2348880"/>
            <a:ext cx="4248472" cy="4104456"/>
          </a:xfr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194376" cy="1916832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B050"/>
                </a:solidFill>
              </a:rPr>
              <a:t>Памятная медаль </a:t>
            </a:r>
            <a:br>
              <a:rPr lang="ru-RU" sz="3200" b="1" dirty="0">
                <a:solidFill>
                  <a:srgbClr val="00B050"/>
                </a:solidFill>
              </a:rPr>
            </a:br>
            <a:r>
              <a:rPr lang="ru-RU" sz="3200" b="1" dirty="0">
                <a:solidFill>
                  <a:srgbClr val="00B050"/>
                </a:solidFill>
              </a:rPr>
              <a:t>	«100 лет образования ТАССР»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="" xmlns:a16="http://schemas.microsoft.com/office/drawing/2014/main" id="{76728372-4735-4DCE-97DD-B362B926DA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8760"/>
            <a:ext cx="7693025" cy="5472608"/>
          </a:xfrm>
        </p:spPr>
        <p:txBody>
          <a:bodyPr/>
          <a:lstStyle/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  <a:p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07F91CAB-8F39-4678-AFB2-E87FCF73247D}"/>
              </a:ext>
            </a:extLst>
          </p:cNvPr>
          <p:cNvSpPr/>
          <p:nvPr/>
        </p:nvSpPr>
        <p:spPr>
          <a:xfrm>
            <a:off x="2286000" y="1305342"/>
            <a:ext cx="4572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b="1" dirty="0">
              <a:latin typeface="roboto"/>
            </a:endParaRPr>
          </a:p>
          <a:p>
            <a:endParaRPr lang="ru-RU" b="1" dirty="0">
              <a:latin typeface="roboto"/>
            </a:endParaRPr>
          </a:p>
          <a:p>
            <a:endParaRPr lang="ru-RU" b="1" dirty="0">
              <a:latin typeface="roboto"/>
            </a:endParaRPr>
          </a:p>
          <a:p>
            <a:endParaRPr lang="ru-RU" b="1" dirty="0">
              <a:latin typeface="roboto"/>
            </a:endParaRPr>
          </a:p>
          <a:p>
            <a:pPr algn="ctr"/>
            <a:r>
              <a:rPr lang="ru-RU" b="1" dirty="0">
                <a:latin typeface="roboto"/>
              </a:rPr>
              <a:t>Президент Татарстана утвердил внешний вид медали в честь </a:t>
            </a:r>
          </a:p>
          <a:p>
            <a:pPr algn="ctr"/>
            <a:r>
              <a:rPr lang="ru-RU" b="1" dirty="0">
                <a:latin typeface="roboto"/>
              </a:rPr>
              <a:t>100-летия ТАССР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roboto"/>
              </a:rPr>
              <a:t>14 октября 2019 г., понедельник</a:t>
            </a:r>
          </a:p>
          <a:p>
            <a:pPr algn="ctr"/>
            <a:r>
              <a:rPr lang="ru-RU" dirty="0">
                <a:solidFill>
                  <a:srgbClr val="3C4052"/>
                </a:solidFill>
                <a:latin typeface="roboto"/>
              </a:rPr>
              <a:t>Президент Татарстана </a:t>
            </a:r>
          </a:p>
          <a:p>
            <a:pPr algn="ctr"/>
            <a:r>
              <a:rPr lang="ru-RU" dirty="0">
                <a:solidFill>
                  <a:srgbClr val="3C4052"/>
                </a:solidFill>
                <a:latin typeface="roboto"/>
              </a:rPr>
              <a:t>Рустам </a:t>
            </a:r>
            <a:r>
              <a:rPr lang="ru-RU" dirty="0" err="1">
                <a:solidFill>
                  <a:srgbClr val="3C4052"/>
                </a:solidFill>
                <a:latin typeface="roboto"/>
              </a:rPr>
              <a:t>Минниханов</a:t>
            </a:r>
            <a:r>
              <a:rPr lang="ru-RU" dirty="0">
                <a:solidFill>
                  <a:srgbClr val="3C4052"/>
                </a:solidFill>
                <a:latin typeface="roboto"/>
              </a:rPr>
              <a:t> подписал указ, утверждающий внешний вид новой государственной награды республики – медали «100 лет образования Татарской Автономной Советской Социалистической Республики». Документ опубликован на портале правовой информации РТ.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83985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AutoShape 2"/>
          <p:cNvSpPr>
            <a:spLocks noGrp="1" noChangeArrowheads="1"/>
          </p:cNvSpPr>
          <p:nvPr>
            <p:ph type="title"/>
          </p:nvPr>
        </p:nvSpPr>
        <p:spPr>
          <a:xfrm>
            <a:off x="612775" y="0"/>
            <a:ext cx="7055569" cy="1988840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hlink"/>
                </a:solidFill>
              </a:rPr>
              <a:t>		Памятная медаль </a:t>
            </a:r>
            <a:br>
              <a:rPr lang="ru-RU" sz="3200" dirty="0">
                <a:solidFill>
                  <a:schemeClr val="hlink"/>
                </a:solidFill>
              </a:rPr>
            </a:br>
            <a:r>
              <a:rPr lang="ru-RU" sz="3200" dirty="0">
                <a:solidFill>
                  <a:schemeClr val="hlink"/>
                </a:solidFill>
              </a:rPr>
              <a:t>	«100 лет образования ТАССР»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="" xmlns:a16="http://schemas.microsoft.com/office/drawing/2014/main" id="{76728372-4735-4DCE-97DD-B362B926DA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8760"/>
            <a:ext cx="7693025" cy="5472608"/>
          </a:xfrm>
        </p:spPr>
        <p:txBody>
          <a:bodyPr/>
          <a:lstStyle/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  <a:p>
            <a:r>
              <a:rPr lang="ru-RU" sz="2000" dirty="0"/>
              <a:t>«На лицевой стороне медали изображен силуэт карты Татарстана, от которого расходятся лучи. На силуэт по центру нанесена надпись “Татарстан”», – говорится в приложении к указу.</a:t>
            </a:r>
          </a:p>
          <a:p>
            <a:r>
              <a:rPr lang="ru-RU" sz="2000" dirty="0"/>
              <a:t>По окружности медали будет изображен национальный орнамент, который прерывается вверху изображением тюльпана, а внизу – надписью «1920–2020».</a:t>
            </a:r>
          </a:p>
          <a:p>
            <a:r>
              <a:rPr lang="ru-RU" sz="2000" dirty="0"/>
              <a:t>Надпись «Татарстан» планируется выполнить на уровне основного серебряного фона медали, все остальные изображения награды будут рельефными, их покроют золотом 999 пробы.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122368" cy="908720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solidFill>
                  <a:schemeClr val="hlink"/>
                </a:solidFill>
              </a:rPr>
              <a:t>		</a:t>
            </a:r>
            <a:r>
              <a:rPr lang="ru-RU" sz="3200" b="1" dirty="0">
                <a:solidFill>
                  <a:srgbClr val="00B050"/>
                </a:solidFill>
              </a:rPr>
              <a:t>Памятная медаль </a:t>
            </a:r>
            <a:br>
              <a:rPr lang="ru-RU" sz="3200" b="1" dirty="0">
                <a:solidFill>
                  <a:srgbClr val="00B050"/>
                </a:solidFill>
              </a:rPr>
            </a:br>
            <a:r>
              <a:rPr lang="ru-RU" sz="3200" b="1" dirty="0">
                <a:solidFill>
                  <a:srgbClr val="00B050"/>
                </a:solidFill>
              </a:rPr>
              <a:t>	«100 лет образования ТАССР»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E6ED614C-8132-4DBB-A512-52E06E85A2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052736"/>
            <a:ext cx="7588781" cy="5400601"/>
          </a:xfrm>
        </p:spPr>
      </p:pic>
    </p:spTree>
    <p:extLst>
      <p:ext uri="{BB962C8B-B14F-4D97-AF65-F5344CB8AC3E}">
        <p14:creationId xmlns:p14="http://schemas.microsoft.com/office/powerpoint/2010/main" val="42181206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122368" cy="908720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hlink"/>
                </a:solidFill>
              </a:rPr>
              <a:t>		</a:t>
            </a:r>
            <a:endParaRPr lang="ru-RU" sz="3200" b="1" dirty="0">
              <a:solidFill>
                <a:srgbClr val="00B050"/>
              </a:solidFill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="" xmlns:a16="http://schemas.microsoft.com/office/drawing/2014/main" id="{1E0047F8-81D5-4917-AA85-2C7506040A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60648"/>
            <a:ext cx="7272808" cy="6120680"/>
          </a:xfrm>
        </p:spPr>
      </p:pic>
    </p:spTree>
    <p:extLst>
      <p:ext uri="{BB962C8B-B14F-4D97-AF65-F5344CB8AC3E}">
        <p14:creationId xmlns:p14="http://schemas.microsoft.com/office/powerpoint/2010/main" val="111925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3626996-F39D-4353-A704-DF400BB3D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7924800" cy="83671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Сохраняя традиции , создаем будущее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A9C27DA0-11C0-42BB-A264-4C37C7C07C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389" y="1097360"/>
            <a:ext cx="8058472" cy="5760640"/>
          </a:xfrm>
        </p:spPr>
      </p:pic>
    </p:spTree>
    <p:extLst>
      <p:ext uri="{BB962C8B-B14F-4D97-AF65-F5344CB8AC3E}">
        <p14:creationId xmlns:p14="http://schemas.microsoft.com/office/powerpoint/2010/main" val="2326802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3626996-F39D-4353-A704-DF400BB3D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1412776"/>
            <a:ext cx="7571184" cy="360040"/>
          </a:xfrm>
        </p:spPr>
        <p:txBody>
          <a:bodyPr>
            <a:normAutofit fontScale="90000"/>
          </a:bodyPr>
          <a:lstStyle/>
          <a:p>
            <a:pPr marL="0" indent="0"/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Моей страны родной просторы</a:t>
            </a:r>
            <a:b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Берёзки стройные, озера и поля</a:t>
            </a:r>
            <a:b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Одной семьёй веками жили мы в России,</a:t>
            </a:r>
            <a:b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Татарстан для нас - родимая земля!</a:t>
            </a:r>
            <a:b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B3A72D02-B8DD-4D86-93ED-BA0936D8E2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7705" y="1988840"/>
            <a:ext cx="5112568" cy="8640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12B1E066-FFC7-416D-B0FC-500DA11809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852936"/>
            <a:ext cx="7128792" cy="3429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81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AutoShape 10"/>
          <p:cNvSpPr>
            <a:spLocks noGrp="1" noChangeArrowheads="1"/>
          </p:cNvSpPr>
          <p:nvPr>
            <p:ph type="title"/>
          </p:nvPr>
        </p:nvSpPr>
        <p:spPr>
          <a:xfrm>
            <a:off x="762000" y="-99392"/>
            <a:ext cx="7924800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27.05.1920г. - 27.05.2020г.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sz="2000" b="1" dirty="0">
                <a:solidFill>
                  <a:srgbClr val="FF0000"/>
                </a:solidFill>
              </a:rPr>
              <a:t>ТАССР ТӨЗЕЛҮНЕҢ 100 ЕЛЛЫГЫ ТУРЫНДА ТАРИХИ БЕЛЕШМӘ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D7DA70CB-776D-4706-9882-449E551EBD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899854"/>
            <a:ext cx="8229600" cy="5958146"/>
          </a:xfrm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b="1" dirty="0">
                <a:solidFill>
                  <a:schemeClr val="hlink"/>
                </a:solidFill>
              </a:rPr>
              <a:t>     27 мая 1920 года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3200"/>
              <a:t>	Декрет об образовании </a:t>
            </a:r>
            <a:r>
              <a:rPr lang="ru-RU" sz="3200" b="1" u="sng"/>
              <a:t>Татарской Автономной Советской Социалистической Республике</a:t>
            </a:r>
            <a:r>
              <a:rPr lang="ru-RU" sz="3200"/>
              <a:t> (</a:t>
            </a:r>
            <a:r>
              <a:rPr lang="ru-RU" sz="3200" b="1"/>
              <a:t>ТАССР</a:t>
            </a:r>
            <a:r>
              <a:rPr lang="ru-RU" sz="3200"/>
              <a:t>) был подписан председателем Совнаркома В.И.Лениным, председателем Всероссийского Центрального Исполнительного комитета М.И. Калининым и секретарем ВЦИК А.С. Енукидзе.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AutoShape 8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>
                <a:solidFill>
                  <a:schemeClr val="hlink"/>
                </a:solidFill>
              </a:rPr>
              <a:t>Подписание декрета об образовании         		Татарской АССР</a:t>
            </a:r>
            <a:r>
              <a:rPr lang="ru-RU" sz="3200"/>
              <a:t> </a:t>
            </a:r>
          </a:p>
        </p:txBody>
      </p:sp>
      <p:pic>
        <p:nvPicPr>
          <p:cNvPr id="3079" name="Picture 7" descr="dekret-TASSR-1950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7664" y="2420888"/>
            <a:ext cx="6336704" cy="3816424"/>
          </a:xfrm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5" name="AutoShap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>
                <a:solidFill>
                  <a:schemeClr val="hlink"/>
                </a:solidFill>
              </a:rPr>
              <a:t>		Из декрета: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/>
              <a:t>	Всероссийский Центральный Исполнительный Комитет и Совет Народных Комиссаров постановляют: </a:t>
            </a:r>
            <a:br>
              <a:rPr lang="ru-RU"/>
            </a:br>
            <a:r>
              <a:rPr lang="ru-RU"/>
              <a:t>Образовать </a:t>
            </a:r>
            <a:r>
              <a:rPr lang="ru-RU" b="1"/>
              <a:t>Автономную Татарскую Социалистическую Советскую Республику</a:t>
            </a:r>
            <a:r>
              <a:rPr lang="ru-RU"/>
              <a:t>, как часть Российской Социалистической Федеративной Советской Республики.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307</TotalTime>
  <Words>341</Words>
  <Application>Microsoft Office PowerPoint</Application>
  <PresentationFormat>Экран (4:3)</PresentationFormat>
  <Paragraphs>82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Натуральные материалы</vt:lpstr>
      <vt:lpstr>Сохраняя традиции, создаем будущее!</vt:lpstr>
      <vt:lpstr>Сохраняя традиции , создаем будущее</vt:lpstr>
      <vt:lpstr>Сохраняя традиции, создаем будущее!</vt:lpstr>
      <vt:lpstr>Сохраняя традиции , создаем будущее</vt:lpstr>
      <vt:lpstr>Моей страны родной просторы Берёзки стройные, озера и поля Одной семьёй веками жили мы в России, И Татарстан для нас - родимая земля! </vt:lpstr>
      <vt:lpstr>27.05.1920г. - 27.05.2020г. ТАССР ТӨЗЕЛҮНЕҢ 100 ЕЛЛЫГЫ ТУРЫНДА ТАРИХИ БЕЛЕШМӘ</vt:lpstr>
      <vt:lpstr>     27 мая 1920 года</vt:lpstr>
      <vt:lpstr>Подписание декрета об образовании           Татарской АССР </vt:lpstr>
      <vt:lpstr>  Из декрета:</vt:lpstr>
      <vt:lpstr> 25 июня 1920 года</vt:lpstr>
      <vt:lpstr>Cаид-Галеев на 1-ом учредительном съезде ТАССР 26 сентября 1920 г. </vt:lpstr>
      <vt:lpstr>Органы государственной власти    ТАССР </vt:lpstr>
      <vt:lpstr> 26-27 сентября 1920 г</vt:lpstr>
      <vt:lpstr>Учредительный съезд ТАССР</vt:lpstr>
      <vt:lpstr>Презентация PowerPoint</vt:lpstr>
      <vt:lpstr>  Заседание коллегии      наркомфина</vt:lpstr>
      <vt:lpstr>Коллегия наркомтруда 1923 г </vt:lpstr>
      <vt:lpstr>Работники наркомздрава 1923г. </vt:lpstr>
      <vt:lpstr> Народные комиссариаты</vt:lpstr>
      <vt:lpstr>Президиум ТатЦика 1го созыва     1920 г. </vt:lpstr>
      <vt:lpstr>На территории вновь образованной    автономии</vt:lpstr>
      <vt:lpstr>В первый же год существования  молодая республика</vt:lpstr>
      <vt:lpstr> На протяжении 1920-х гг.</vt:lpstr>
      <vt:lpstr>По Конституции 1937 года флагом Татарской АССР было красное полотнище с золотыми надписями в углу у древка.</vt:lpstr>
      <vt:lpstr>Позже, когда татарский язык перешёл на русскую графику, новая редакция конституции описывала флаг так </vt:lpstr>
      <vt:lpstr>   </vt:lpstr>
      <vt:lpstr>Презентация PowerPoint</vt:lpstr>
      <vt:lpstr>30 августа 1990 г.</vt:lpstr>
      <vt:lpstr>  Хронограф</vt:lpstr>
      <vt:lpstr>30 августа 1990 года</vt:lpstr>
      <vt:lpstr>Презентация PowerPoint</vt:lpstr>
      <vt:lpstr>Первый президент Республики Татарстан Минтимер Шаймиев </vt:lpstr>
      <vt:lpstr>21 июня 1992 года открылся Первый Всемирный Конгресс татар</vt:lpstr>
      <vt:lpstr>Памятная медаль   «100 лет образования ТАССР»</vt:lpstr>
      <vt:lpstr>  Памятная медаль   «100 лет образования ТАССР»</vt:lpstr>
      <vt:lpstr>  Памятная медаль   «100 лет образования ТАССР»</vt:lpstr>
      <vt:lpstr> 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90 лет Татарской АССР</dc:title>
  <dc:creator>Admin</dc:creator>
  <cp:lastModifiedBy>Лилия Талгатовна</cp:lastModifiedBy>
  <cp:revision>52</cp:revision>
  <dcterms:created xsi:type="dcterms:W3CDTF">2010-04-26T15:34:50Z</dcterms:created>
  <dcterms:modified xsi:type="dcterms:W3CDTF">2020-02-10T06:28:35Z</dcterms:modified>
</cp:coreProperties>
</file>